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73" r:id="rId5"/>
    <p:sldId id="278" r:id="rId6"/>
    <p:sldId id="279" r:id="rId7"/>
    <p:sldId id="270" r:id="rId8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80AF3-92E6-401B-B303-A26265C28CA8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94A34-A4F9-44FA-90F5-510182497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F79E1DE-A34A-4D8E-BB16-C4444E8538C7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C98B4F5-6B4D-4D20-9042-9D0D853EC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0"/>
            <a:ext cx="6186502" cy="378618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Шумовой оркестр как средство развития музыкальных способностей детей дошкольного возраста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214818"/>
            <a:ext cx="6715172" cy="235745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МБДОУ «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ЦРР -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Карагайский детский сад №3»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музыкальный руководитель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кв. категории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Лагунова Надежда Ивановна</a:t>
            </a:r>
          </a:p>
        </p:txBody>
      </p:sp>
      <p:pic>
        <p:nvPicPr>
          <p:cNvPr id="1026" name="Picture 2" descr="F:\DSC_01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2318" y="0"/>
            <a:ext cx="2681682" cy="335756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636"/>
            <a:ext cx="9144000" cy="18573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just">
              <a:lnSpc>
                <a:spcPct val="110000"/>
              </a:lnSpc>
              <a:buBlip>
                <a:blip r:embed="rId2"/>
              </a:buBlip>
            </a:pPr>
            <a:r>
              <a:rPr lang="ru-RU" sz="2200" spc="3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Музицирование на детских шумовых инструментах – одна из самых доступных форм ознакомления ребенка с миром музыки;</a:t>
            </a:r>
          </a:p>
          <a:p>
            <a:pPr algn="just">
              <a:buNone/>
            </a:pPr>
            <a:endParaRPr lang="ru-RU" sz="2200" i="1" spc="3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10000"/>
              </a:lnSpc>
              <a:buBlip>
                <a:blip r:embed="rId2"/>
              </a:buBlip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в оркестре шумовых инструментов способствует общему развитию умственных способностей, психических процессов - мышления, памяти, внимания, слухового восприятия, ассоциативной фантазии, развития мелкой моторики, двигательной реакции, что очень важно для детей дошкольного возраста;</a:t>
            </a:r>
          </a:p>
          <a:p>
            <a:pPr algn="just">
              <a:buBlip>
                <a:blip r:embed="rId2"/>
              </a:buBlip>
            </a:pPr>
            <a:endParaRPr lang="ru-RU" sz="2200" i="1" spc="3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Blip>
                <a:blip r:embed="rId2"/>
              </a:buBlip>
            </a:pPr>
            <a:r>
              <a:rPr lang="ru-RU" sz="2200" spc="3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музыки детским ансамблем совместно с педагогом является одной из самых любимых детьми форм музицирования. </a:t>
            </a:r>
          </a:p>
          <a:p>
            <a:pPr>
              <a:buFont typeface="Wingdings" pitchFamily="2" charset="2"/>
              <a:buChar char="§"/>
            </a:pPr>
            <a:endParaRPr lang="ru-RU" i="1" spc="3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pic>
        <p:nvPicPr>
          <p:cNvPr id="4" name="Picture 2" descr="F:\фото выступление\DSC025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04"/>
            <a:ext cx="9144000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3573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Цель: </a:t>
            </a:r>
            <a:r>
              <a:rPr lang="ru-RU" sz="2400" b="1" i="1" dirty="0" smtClean="0"/>
              <a:t>Формирование музыкальных способностей детей дошкольного возраста  посредством  игры в шумовом оркестре.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624078" indent="-514350">
              <a:buClr>
                <a:schemeClr val="bg2">
                  <a:lumMod val="10000"/>
                </a:schemeClr>
              </a:buCl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Задачи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>
              <a:lnSpc>
                <a:spcPct val="170000"/>
              </a:lnSpc>
            </a:pPr>
            <a:r>
              <a:rPr lang="ru-RU" sz="3200" i="1" dirty="0" smtClean="0"/>
              <a:t>развитие музыкального слуха, слухового внимания;</a:t>
            </a:r>
          </a:p>
          <a:p>
            <a:pPr lvl="0">
              <a:lnSpc>
                <a:spcPct val="170000"/>
              </a:lnSpc>
            </a:pPr>
            <a:r>
              <a:rPr lang="ru-RU" sz="3200" i="1" dirty="0" smtClean="0"/>
              <a:t>развитие гармонического и тембрового слуха;</a:t>
            </a:r>
          </a:p>
          <a:p>
            <a:pPr lvl="0">
              <a:lnSpc>
                <a:spcPct val="170000"/>
              </a:lnSpc>
            </a:pPr>
            <a:r>
              <a:rPr lang="ru-RU" sz="3200" i="1" dirty="0" smtClean="0"/>
              <a:t>развитие чувства ритма, музыкальной памяти, музыкальных представлений, техники игры;</a:t>
            </a:r>
          </a:p>
          <a:p>
            <a:pPr lvl="0">
              <a:lnSpc>
                <a:spcPct val="170000"/>
              </a:lnSpc>
            </a:pPr>
            <a:r>
              <a:rPr lang="ru-RU" sz="3200" i="1" dirty="0" smtClean="0"/>
              <a:t>выработка свободной посадки с инструментом;</a:t>
            </a:r>
          </a:p>
          <a:p>
            <a:pPr lvl="0">
              <a:lnSpc>
                <a:spcPct val="170000"/>
              </a:lnSpc>
            </a:pPr>
            <a:r>
              <a:rPr lang="ru-RU" sz="3200" i="1" dirty="0" smtClean="0"/>
              <a:t>освоение рациональных движений, умений правильного звукоизвлечения, выразительного исполнения произведений;</a:t>
            </a:r>
          </a:p>
          <a:p>
            <a:pPr lvl="0">
              <a:lnSpc>
                <a:spcPct val="170000"/>
              </a:lnSpc>
            </a:pPr>
            <a:r>
              <a:rPr lang="ru-RU" sz="3200" i="1" dirty="0" smtClean="0"/>
              <a:t>развитие слухового самоконтроля, качества звучания, ловкости, координации рук во время игры на инструментах;</a:t>
            </a:r>
          </a:p>
          <a:p>
            <a:pPr>
              <a:lnSpc>
                <a:spcPct val="170000"/>
              </a:lnSpc>
              <a:buNone/>
            </a:pPr>
            <a:r>
              <a:rPr lang="ru-RU" sz="3200" i="1" dirty="0" smtClean="0"/>
              <a:t> </a:t>
            </a:r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4786314" cy="20717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/>
              <a:t>Данная программа для детей 5-7лет, рассчитана на 2 года (старшая и подготовительная </a:t>
            </a:r>
            <a:r>
              <a:rPr lang="ru-RU" sz="2000" dirty="0" smtClean="0"/>
              <a:t>группа). Дополнительные </a:t>
            </a:r>
            <a:r>
              <a:rPr lang="ru-RU" sz="2000" dirty="0" smtClean="0"/>
              <a:t>занятия проводятся 2 раза в неделю </a:t>
            </a:r>
            <a:r>
              <a:rPr lang="ru-RU" sz="2000" dirty="0" smtClean="0"/>
              <a:t> </a:t>
            </a:r>
            <a:r>
              <a:rPr lang="ru-RU" sz="2000" dirty="0" smtClean="0"/>
              <a:t>по 25-30 мин.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43182"/>
            <a:ext cx="4929190" cy="40005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lvl="0">
              <a:lnSpc>
                <a:spcPct val="120000"/>
              </a:lnSpc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Формы работы с шумовыми инструментами:</a:t>
            </a:r>
          </a:p>
          <a:p>
            <a:pPr lvl="0">
              <a:lnSpc>
                <a:spcPct val="120000"/>
              </a:lnSpc>
              <a:buNone/>
            </a:pPr>
            <a:endParaRPr lang="ru-RU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Игра 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под фонограмму, подбор ритмического аккомпанемента к детским песенкам.</a:t>
            </a:r>
          </a:p>
          <a:p>
            <a:pPr lvl="0">
              <a:lnSpc>
                <a:spcPct val="120000"/>
              </a:lnSpc>
              <a:buNone/>
            </a:pPr>
            <a:endParaRPr lang="ru-RU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>
              <a:lnSpc>
                <a:spcPct val="120000"/>
              </a:lnSpc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Импровизация звуковых картин на заданную тему</a:t>
            </a:r>
          </a:p>
          <a:p>
            <a:pPr lvl="0">
              <a:lnSpc>
                <a:spcPct val="120000"/>
              </a:lnSpc>
            </a:pPr>
            <a:endParaRPr lang="ru-RU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>
              <a:lnSpc>
                <a:spcPct val="120000"/>
              </a:lnSpc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Звуковая иллюстрация стихов </a:t>
            </a:r>
          </a:p>
          <a:p>
            <a:pPr lvl="0">
              <a:lnSpc>
                <a:spcPct val="120000"/>
              </a:lnSpc>
              <a:buNone/>
            </a:pPr>
            <a:endParaRPr lang="ru-RU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>
              <a:lnSpc>
                <a:spcPct val="120000"/>
              </a:lnSpc>
            </a:pP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</a:rPr>
              <a:t>Сказочки-шумелки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F:\фото выступление\DSC025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642918"/>
            <a:ext cx="4357686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500044"/>
          <a:ext cx="4714875" cy="6357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10"/>
                <a:gridCol w="3357586"/>
                <a:gridCol w="714379"/>
              </a:tblGrid>
              <a:tr h="71801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Номер</a:t>
                      </a:r>
                    </a:p>
                    <a:p>
                      <a:r>
                        <a:rPr lang="ru-RU" sz="1100" dirty="0" err="1" smtClean="0">
                          <a:solidFill>
                            <a:srgbClr val="002060"/>
                          </a:solidFill>
                        </a:rPr>
                        <a:t>п</a:t>
                      </a:r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1100" dirty="0" err="1" smtClean="0">
                          <a:solidFill>
                            <a:srgbClr val="002060"/>
                          </a:solidFill>
                        </a:rPr>
                        <a:t>п</a:t>
                      </a:r>
                      <a:endParaRPr lang="ru-RU" sz="11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Темы занятий</a:t>
                      </a:r>
                      <a:br>
                        <a:rPr lang="ru-RU" sz="1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</a:br>
                      <a:r>
                        <a:rPr lang="ru-RU" sz="1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 год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Кол-во часов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97180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1.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такое музыка?  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971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2.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Звучащие жесты. Музыка моего тела.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77021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3.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Шумовые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инструменты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(</a:t>
                      </a:r>
                      <a:r>
                        <a:rPr lang="ru-RU" sz="1400" i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Самостоятельное изготовление шумовых инструментов.)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97180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4.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Ударные. Струнные. Духовые. 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97180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5.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Русские ложки. (Роспись ложек). 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77021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6.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Способы и приёмы игры на 2-х ложках (удар, хлопушка, тремоло, скольжение, большая дробь, малая дробь). 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97180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7.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Детские ансамбли ложкарей.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14877" y="642919"/>
          <a:ext cx="4429124" cy="6215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1"/>
                <a:gridCol w="3205342"/>
                <a:gridCol w="580841"/>
              </a:tblGrid>
              <a:tr h="873109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rgbClr val="002060"/>
                          </a:solidFill>
                        </a:rPr>
                        <a:t>Номер</a:t>
                      </a:r>
                    </a:p>
                    <a:p>
                      <a:r>
                        <a:rPr lang="ru-RU" sz="1100" b="0" dirty="0" err="1" smtClean="0">
                          <a:solidFill>
                            <a:srgbClr val="002060"/>
                          </a:solidFill>
                        </a:rPr>
                        <a:t>п</a:t>
                      </a:r>
                      <a:r>
                        <a:rPr lang="ru-RU" sz="1100" b="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1100" b="0" dirty="0" err="1" smtClean="0">
                          <a:solidFill>
                            <a:srgbClr val="002060"/>
                          </a:solidFill>
                        </a:rPr>
                        <a:t>п</a:t>
                      </a:r>
                      <a:endParaRPr lang="ru-RU" sz="1100" b="0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Темы занятий</a:t>
                      </a:r>
                      <a:br>
                        <a:rPr lang="ru-RU" sz="1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</a:br>
                      <a:r>
                        <a:rPr lang="ru-RU" sz="1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 год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Кол-во часов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08827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1.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Русские народные инструменты.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088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2.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Способы и приёмы игры на 3-х ложках.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249496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3.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В.В. Андреев – основатель и организатор первого оркестра русских народных инструментов. 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32997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4.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Оркестры русских народных инструментов.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32997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5.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Виртуозы – исполнители на народных инструментах.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08827">
                <a:tc>
                  <a:txBody>
                    <a:bodyPr/>
                    <a:lstStyle/>
                    <a:p>
                      <a:pPr marL="457200" indent="-22860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6.	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Народные инструменты разных стран.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8ч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522494" cy="857256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</a:rPr>
              <a:t>Представление опыта работы:</a:t>
            </a:r>
            <a:endParaRPr lang="ru-RU" sz="36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1428736"/>
            <a:ext cx="3790504" cy="519971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52044" indent="-342900"/>
            <a:endParaRPr lang="ru-RU" sz="2000" dirty="0" smtClean="0"/>
          </a:p>
          <a:p>
            <a:pPr marL="352044" indent="-342900">
              <a:buFont typeface="+mj-lt"/>
              <a:buAutoNum type="arabicPeriod"/>
            </a:pPr>
            <a:endParaRPr lang="ru-RU" sz="2000" dirty="0" smtClean="0"/>
          </a:p>
          <a:p>
            <a:pPr marL="352044" indent="-342900">
              <a:buFont typeface="+mj-lt"/>
              <a:buAutoNum type="arabicPeriod"/>
            </a:pPr>
            <a:r>
              <a:rPr lang="ru-RU" sz="2400" dirty="0" smtClean="0"/>
              <a:t>Муниципальный фестиваль детских хоров (май 2012)</a:t>
            </a:r>
          </a:p>
          <a:p>
            <a:pPr marL="352044" indent="-342900">
              <a:buFont typeface="+mj-lt"/>
              <a:buAutoNum type="arabicPeriod"/>
            </a:pPr>
            <a:endParaRPr lang="ru-RU" sz="2400" dirty="0" smtClean="0"/>
          </a:p>
          <a:p>
            <a:pPr marL="352044" indent="-342900">
              <a:buFont typeface="+mj-lt"/>
              <a:buAutoNum type="arabicPeriod"/>
            </a:pPr>
            <a:r>
              <a:rPr lang="ru-RU" sz="2400" dirty="0" smtClean="0"/>
              <a:t>Концерт для выпускников ДОУ (май 2012)</a:t>
            </a:r>
          </a:p>
          <a:p>
            <a:pPr marL="352044" indent="-342900">
              <a:buFont typeface="+mj-lt"/>
              <a:buAutoNum type="arabicPeriod"/>
            </a:pPr>
            <a:endParaRPr lang="ru-RU" sz="2400" dirty="0" smtClean="0"/>
          </a:p>
          <a:p>
            <a:pPr marL="352044" indent="-342900">
              <a:buFont typeface="+mj-lt"/>
              <a:buAutoNum type="arabicPeriod"/>
            </a:pPr>
            <a:r>
              <a:rPr lang="ru-RU" sz="2400" dirty="0" smtClean="0"/>
              <a:t>Педагогическая конференция (август2012</a:t>
            </a:r>
            <a:r>
              <a:rPr lang="ru-RU" sz="2000" dirty="0" smtClean="0"/>
              <a:t>)</a:t>
            </a:r>
          </a:p>
        </p:txBody>
      </p:sp>
      <p:pic>
        <p:nvPicPr>
          <p:cNvPr id="1026" name="Picture 2" descr="F:\фото выступление\DSC025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5276856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14818"/>
            <a:ext cx="8229600" cy="235743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>
              <a:lnSpc>
                <a:spcPct val="160000"/>
              </a:lnSpc>
              <a:buNone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Перспективу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своей дальнейшей работы я вижу в совершенствовании технологии обучения детей  игре в шумовом оркестре, так как считаю, что музыкально – творческое воспитание, развитие природной музыкальности – это не только путь к эстетическому образованию или способ приобщения к ценностям культуры, а очень эффективный способ развития самых разных способностей людей, путь к их одухотворённой счастливой жизни и самореализации как личности.</a:t>
            </a:r>
          </a:p>
          <a:p>
            <a:endParaRPr lang="ru-RU" dirty="0"/>
          </a:p>
        </p:txBody>
      </p:sp>
      <p:pic>
        <p:nvPicPr>
          <p:cNvPr id="7" name="Picture 3" descr="F:\фото выступление\CIMG77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562321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452</Words>
  <Application>Microsoft Office PowerPoint</Application>
  <PresentationFormat>Экран (4:3)</PresentationFormat>
  <Paragraphs>86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     Шумовой оркестр как средство развития музыкальных способностей детей дошкольного возраста </vt:lpstr>
      <vt:lpstr>Слайд 2</vt:lpstr>
      <vt:lpstr> Цель: Формирование музыкальных способностей детей дошкольного возраста  посредством  игры в шумовом оркестре.   </vt:lpstr>
      <vt:lpstr>Данная программа для детей 5-7лет, рассчитана на 2 года (старшая и подготовительная группа). Дополнительные занятия проводятся 2 раза в неделю  по 25-30 мин. </vt:lpstr>
      <vt:lpstr>Слайд 5</vt:lpstr>
      <vt:lpstr>Представление опыта работы:</vt:lpstr>
      <vt:lpstr>Слайд 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Шумовой оркестр как средство развития музыкальных способностей детей дошкольного возраста</dc:title>
  <dc:creator>Константин</dc:creator>
  <cp:lastModifiedBy>Пользователь</cp:lastModifiedBy>
  <cp:revision>70</cp:revision>
  <dcterms:created xsi:type="dcterms:W3CDTF">2011-06-16T18:33:37Z</dcterms:created>
  <dcterms:modified xsi:type="dcterms:W3CDTF">2012-10-08T04:40:47Z</dcterms:modified>
</cp:coreProperties>
</file>