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5" r:id="rId5"/>
    <p:sldId id="274" r:id="rId6"/>
    <p:sldId id="272" r:id="rId7"/>
    <p:sldId id="263" r:id="rId8"/>
    <p:sldId id="276" r:id="rId9"/>
    <p:sldId id="277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аудиальная              16%</c:v>
                </c:pt>
                <c:pt idx="1">
                  <c:v>визуальная              16%</c:v>
                </c:pt>
                <c:pt idx="2">
                  <c:v>визуально-кинестетическая  10%</c:v>
                </c:pt>
                <c:pt idx="3">
                  <c:v>кинестетическая  58%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3</c:v>
                </c:pt>
                <c:pt idx="3">
                  <c:v>18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0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3"/>
                <c:pt idx="0">
                  <c:v>аудиальная   55%</c:v>
                </c:pt>
                <c:pt idx="1">
                  <c:v>визуально-аудиальная    19%</c:v>
                </c:pt>
                <c:pt idx="2">
                  <c:v>визуально-кинестетическая  26%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</c:v>
                </c:pt>
                <c:pt idx="1">
                  <c:v>6</c:v>
                </c:pt>
                <c:pt idx="2">
                  <c:v>8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/>
      <c:txPr>
        <a:bodyPr/>
        <a:lstStyle/>
        <a:p>
          <a:pPr>
            <a:defRPr sz="10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Невская битва 1240г.  </c:v>
                </c:pt>
                <c:pt idx="1">
                  <c:v>Ледовое побоище  1242г.  </c:v>
                </c:pt>
                <c:pt idx="2">
                  <c:v>Крещение Руси  988г.</c:v>
                </c:pt>
                <c:pt idx="3">
                  <c:v>Первое упоминание о Москве  1147г.</c:v>
                </c:pt>
                <c:pt idx="4">
                  <c:v>Битва на реке Калке  1223г.</c:v>
                </c:pt>
                <c:pt idx="5">
                  <c:v>Правление князя Олега в Киеве  882-912гг.</c:v>
                </c:pt>
                <c:pt idx="6">
                  <c:v>Правление князя Владимира  980-1015гг.</c:v>
                </c:pt>
                <c:pt idx="7">
                  <c:v>Правление князя Игоря  912-945гг.</c:v>
                </c:pt>
                <c:pt idx="8">
                  <c:v>Правление князя Владимира Мономаха  1113-1125</c:v>
                </c:pt>
                <c:pt idx="9">
                  <c:v>Монголо-татарское нашествие на Русь  1237-1242гг.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13</c:v>
                </c:pt>
                <c:pt idx="1">
                  <c:v>18</c:v>
                </c:pt>
                <c:pt idx="2">
                  <c:v>19</c:v>
                </c:pt>
                <c:pt idx="3">
                  <c:v>11</c:v>
                </c:pt>
                <c:pt idx="4">
                  <c:v>4</c:v>
                </c:pt>
                <c:pt idx="5">
                  <c:v>8</c:v>
                </c:pt>
                <c:pt idx="6">
                  <c:v>4</c:v>
                </c:pt>
                <c:pt idx="7">
                  <c:v>7</c:v>
                </c:pt>
                <c:pt idx="8">
                  <c:v>1</c:v>
                </c:pt>
                <c:pt idx="9">
                  <c:v>0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0001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Муниципальное бюджетное общеобразовательное учреждение «Средняя общеобразовательная школа № 42» г.Владимира</a:t>
            </a:r>
            <a:endParaRPr lang="ru-RU" sz="1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3924312"/>
          </a:xfrm>
        </p:spPr>
        <p:txBody>
          <a:bodyPr/>
          <a:lstStyle/>
          <a:p>
            <a:r>
              <a:rPr lang="ru-RU" sz="3200" b="1" dirty="0" smtClean="0"/>
              <a:t>«Стратегия работы с хронологическим материалом на уроках истории».</a:t>
            </a:r>
          </a:p>
          <a:p>
            <a:endParaRPr lang="ru-RU" sz="2000" dirty="0" smtClean="0"/>
          </a:p>
          <a:p>
            <a:r>
              <a:rPr lang="ru-RU" sz="2000" dirty="0" smtClean="0"/>
              <a:t>Учитель истории</a:t>
            </a:r>
          </a:p>
          <a:p>
            <a:r>
              <a:rPr lang="ru-RU" sz="2000" dirty="0" smtClean="0"/>
              <a:t>Малашук Людмила Владимировна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Владимир – 2012г.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Итоги исследования:</a:t>
            </a:r>
            <a:endParaRPr lang="ru-RU" b="1" i="1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Индивидуальные стратегии учащихся носят преимущественно аудиальный характер.</a:t>
            </a:r>
          </a:p>
          <a:p>
            <a:r>
              <a:rPr lang="ru-RU" b="1" dirty="0" smtClean="0"/>
              <a:t>Большую роль в процессе запоминания играет механическая память.</a:t>
            </a:r>
          </a:p>
          <a:p>
            <a:r>
              <a:rPr lang="ru-RU" b="1" dirty="0" smtClean="0"/>
              <a:t>Ознакомление учащихся с графическим способом запоминания и включение его в  индивидуальные стратегии положительно сказалось на результатах припоминания и применения сохраненного в памяти материала.</a:t>
            </a:r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Включение в индивидуальные стратегии различных фильтров восприятия хронологического материала.</a:t>
            </a:r>
          </a:p>
          <a:p>
            <a:r>
              <a:rPr lang="ru-RU" sz="1800" b="1" dirty="0" smtClean="0"/>
              <a:t>Усиление удельного веса смыслового запоминания хронологии.</a:t>
            </a:r>
          </a:p>
          <a:p>
            <a:r>
              <a:rPr lang="ru-RU" sz="1800" b="1" dirty="0" smtClean="0"/>
              <a:t>Овладение способами, обеспечивающими наилучшие результаты запоминания.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Констатируемый результат: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Ожидаемый результат: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Актуальность исследования: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525963"/>
          </a:xfrm>
        </p:spPr>
        <p:txBody>
          <a:bodyPr>
            <a:normAutofit/>
          </a:bodyPr>
          <a:lstStyle/>
          <a:p>
            <a:r>
              <a:rPr lang="ru-RU" b="1" dirty="0" smtClean="0"/>
              <a:t>Трудности, испытываемые подростками в процессе запоминания хронологического материала.</a:t>
            </a:r>
          </a:p>
          <a:p>
            <a:r>
              <a:rPr lang="ru-RU" b="1" dirty="0" smtClean="0"/>
              <a:t>Возможность выявить наиболее эффективные способы, обеспечивающие наилучшие результаты запоминания.</a:t>
            </a:r>
          </a:p>
          <a:p>
            <a:r>
              <a:rPr lang="ru-RU" b="1" dirty="0" smtClean="0"/>
              <a:t>Владение хронологией и ее применение  – одно из важных условий успешной итоговой аттестации учащихся по истории. </a:t>
            </a:r>
          </a:p>
          <a:p>
            <a:endParaRPr lang="ru-RU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9144000" y="2286000"/>
            <a:ext cx="3886200" cy="4572000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endParaRPr lang="ru-RU" sz="24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Цель и задачи исследования: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Выяснить влияние технологии ЦРПС на продуктивность запоминания хронологического материала на уроках истории.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700" b="1" i="1" dirty="0" smtClean="0"/>
              <a:t>Выделить ведущую репрезентативную систему учащихся.</a:t>
            </a:r>
          </a:p>
          <a:p>
            <a:r>
              <a:rPr lang="ru-RU" sz="1700" b="1" i="1" dirty="0" smtClean="0"/>
              <a:t>Выявить и изучить индивидуальные познавательные стратегии школьников при запоминании хронологии.</a:t>
            </a:r>
          </a:p>
          <a:p>
            <a:r>
              <a:rPr lang="ru-RU" sz="1700" b="1" i="1" dirty="0" smtClean="0"/>
              <a:t>Определить эффективность применения индивидуальных стратегий.</a:t>
            </a:r>
          </a:p>
          <a:p>
            <a:r>
              <a:rPr lang="ru-RU" sz="1700" b="1" i="1" dirty="0" smtClean="0"/>
              <a:t>Мотивировать обогащение индивидуальных стратегий для повышения успешности запоминания хронологического материала.</a:t>
            </a:r>
          </a:p>
          <a:p>
            <a:r>
              <a:rPr lang="ru-RU" sz="1700" b="1" i="1" dirty="0" smtClean="0"/>
              <a:t>Разработать методические приемы  практического применения  познавательных стратегий в процессе запоминания.</a:t>
            </a:r>
          </a:p>
          <a:p>
            <a:endParaRPr lang="ru-RU" sz="18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Планирование эксперимента</a:t>
            </a:r>
            <a:endParaRPr lang="ru-RU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Развитие индивидуальных познавательных стратегий запоминания хронологического материала положительно скажется на качестве владения учащимися хронологией и успешными результатами ее применения.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ru-RU" sz="1600" dirty="0" smtClean="0"/>
          </a:p>
          <a:p>
            <a:r>
              <a:rPr lang="ru-RU" sz="1700" b="1" i="1" dirty="0" smtClean="0"/>
              <a:t>Выявление индивидуальных стратегий запоминания исторической хронологии.</a:t>
            </a:r>
          </a:p>
          <a:p>
            <a:r>
              <a:rPr lang="ru-RU" sz="1700" b="1" i="1" dirty="0" smtClean="0"/>
              <a:t>Уточнение индивидуальных стратегий с помощью вопросника.</a:t>
            </a:r>
          </a:p>
          <a:p>
            <a:r>
              <a:rPr lang="ru-RU" sz="1700" b="1" i="1" dirty="0" smtClean="0"/>
              <a:t>Сравнение разных вариантов индивидуальных стратегий в ходе обсуждения.</a:t>
            </a:r>
          </a:p>
          <a:p>
            <a:r>
              <a:rPr lang="ru-RU" sz="1700" b="1" i="1" dirty="0" smtClean="0"/>
              <a:t>Обобщение наиболее успешных операций и действий в ходе дискуссии.</a:t>
            </a:r>
          </a:p>
          <a:p>
            <a:r>
              <a:rPr lang="ru-RU" sz="1700" b="1" i="1" dirty="0" smtClean="0"/>
              <a:t>Составление индивидуальных памяток для запоминания хронологического материала.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Ведущая идея: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Этапы исследования: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Экспериментальная база</a:t>
            </a:r>
            <a:endParaRPr lang="ru-RU" b="1" i="1" dirty="0"/>
          </a:p>
        </p:txBody>
      </p:sp>
      <p:pic>
        <p:nvPicPr>
          <p:cNvPr id="10" name="Содержимое 9" descr="DSC0758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09600" y="2771775"/>
            <a:ext cx="3886200" cy="2914650"/>
          </a:xfrm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Количество учащихся в классе – 32, из которых два ученика находятся на надомном обучении.</a:t>
            </a:r>
          </a:p>
          <a:p>
            <a:r>
              <a:rPr lang="ru-RU" sz="1800" b="1" dirty="0" smtClean="0"/>
              <a:t>В классе 1 отличник и 19 хорошистов</a:t>
            </a:r>
            <a:r>
              <a:rPr lang="ru-RU" sz="1800" b="1" dirty="0" smtClean="0"/>
              <a:t>.</a:t>
            </a:r>
          </a:p>
          <a:p>
            <a:r>
              <a:rPr lang="ru-RU" sz="1800" b="1" dirty="0" smtClean="0"/>
              <a:t>Мониторинг успешности по истории: «5» – 14</a:t>
            </a:r>
          </a:p>
          <a:p>
            <a:pPr>
              <a:buNone/>
            </a:pPr>
            <a:r>
              <a:rPr lang="ru-RU" sz="1800" b="1" dirty="0" smtClean="0"/>
              <a:t> </a:t>
            </a:r>
            <a:r>
              <a:rPr lang="ru-RU" sz="1800" b="1" dirty="0" smtClean="0"/>
              <a:t>                        «4» – 12</a:t>
            </a:r>
          </a:p>
          <a:p>
            <a:pPr>
              <a:buNone/>
            </a:pPr>
            <a:r>
              <a:rPr lang="ru-RU" sz="1800" b="1" dirty="0" smtClean="0"/>
              <a:t>                         «3» - 6</a:t>
            </a:r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6 «А» класс МБОУ СОШ № 42 г.Владимира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Характеристика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Сенсорные предпочтения учащихся</a:t>
            </a:r>
            <a:endParaRPr lang="ru-RU" b="1" i="1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571472" y="2428868"/>
          <a:ext cx="38862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Содержимое 9"/>
          <p:cNvGraphicFramePr>
            <a:graphicFrameLocks noGrp="1"/>
          </p:cNvGraphicFramePr>
          <p:nvPr>
            <p:ph sz="quarter" idx="4"/>
          </p:nvPr>
        </p:nvGraphicFramePr>
        <p:xfrm>
          <a:off x="4800600" y="2438400"/>
          <a:ext cx="38862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Ведущие репрезентативные системы  учащихся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Ведущие репрезентативные системы при запоминании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/>
              <a:t>Познавательные стратегии учащихся:</a:t>
            </a:r>
            <a:endParaRPr lang="ru-RU" sz="3600" b="1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b="1" dirty="0" smtClean="0"/>
              <a:t>Я прочитала все даты.</a:t>
            </a:r>
          </a:p>
          <a:p>
            <a:r>
              <a:rPr lang="ru-RU" sz="1800" b="1" dirty="0" smtClean="0"/>
              <a:t>Я переписала все даты и что они обозначают.</a:t>
            </a:r>
          </a:p>
          <a:p>
            <a:r>
              <a:rPr lang="ru-RU" sz="1800" b="1" dirty="0" smtClean="0"/>
              <a:t>Сначала я учила даты, где одно число.</a:t>
            </a:r>
          </a:p>
          <a:p>
            <a:r>
              <a:rPr lang="ru-RU" sz="1800" b="1" dirty="0" smtClean="0"/>
              <a:t>Потом я учила даты, которые написаны через тире.</a:t>
            </a:r>
          </a:p>
          <a:p>
            <a:r>
              <a:rPr lang="ru-RU" sz="1800" b="1" dirty="0" smtClean="0"/>
              <a:t>Выучила их по порядку.</a:t>
            </a:r>
          </a:p>
          <a:p>
            <a:r>
              <a:rPr lang="ru-RU" sz="1800" b="1" dirty="0" smtClean="0"/>
              <a:t>Потом - в разнобой.</a:t>
            </a:r>
          </a:p>
          <a:p>
            <a:r>
              <a:rPr lang="ru-RU" sz="1800" b="1" dirty="0" smtClean="0"/>
              <a:t>Попросила папу меня поспрашивать.</a:t>
            </a:r>
          </a:p>
          <a:p>
            <a:r>
              <a:rPr lang="ru-RU" sz="1800" b="1" dirty="0" smtClean="0"/>
              <a:t>Я выучила даты.</a:t>
            </a:r>
            <a:endParaRPr lang="ru-RU" sz="18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1400" b="1" dirty="0" smtClean="0"/>
              <a:t>Читаю параграф и выделяю даты карандашом.</a:t>
            </a:r>
          </a:p>
          <a:p>
            <a:r>
              <a:rPr lang="ru-RU" sz="1400" b="1" dirty="0" smtClean="0"/>
              <a:t>Выписываю даты в столбик на листок.</a:t>
            </a:r>
          </a:p>
          <a:p>
            <a:r>
              <a:rPr lang="ru-RU" sz="1400" b="1" dirty="0" smtClean="0"/>
              <a:t>Пишу события рядом с датами.</a:t>
            </a:r>
          </a:p>
          <a:p>
            <a:r>
              <a:rPr lang="ru-RU" sz="1400" b="1" dirty="0" smtClean="0"/>
              <a:t>Проговариваю даты и события громко вслух несколько раз.</a:t>
            </a:r>
          </a:p>
          <a:p>
            <a:r>
              <a:rPr lang="ru-RU" sz="1400" b="1" dirty="0" smtClean="0"/>
              <a:t>Рисую картинку с зашифрованной датой.</a:t>
            </a:r>
          </a:p>
          <a:p>
            <a:r>
              <a:rPr lang="ru-RU" sz="1400" b="1" dirty="0" smtClean="0"/>
              <a:t>Громко проговариваю дату и событие и смотрю на рисунок, стараясь его оживить.</a:t>
            </a:r>
          </a:p>
          <a:p>
            <a:r>
              <a:rPr lang="ru-RU" sz="1400" b="1" dirty="0" smtClean="0"/>
              <a:t>Проговариваю даты вслух по порядку и сверяю себя по листку.</a:t>
            </a:r>
          </a:p>
          <a:p>
            <a:r>
              <a:rPr lang="ru-RU" sz="1400" b="1" dirty="0" smtClean="0"/>
              <a:t>Если ошиблась, еще раз читаю, проговариваю, рассматриваю рисунок или еще раз рисую по-другому.</a:t>
            </a:r>
          </a:p>
          <a:p>
            <a:r>
              <a:rPr lang="ru-RU" sz="1400" b="1" dirty="0" smtClean="0"/>
              <a:t>Проверяю себя по листку, если ответ совпадает, значит запомнила.</a:t>
            </a:r>
          </a:p>
          <a:p>
            <a:r>
              <a:rPr lang="ru-RU" sz="1400" b="1" dirty="0" smtClean="0"/>
              <a:t>Учу другие уроки.</a:t>
            </a:r>
          </a:p>
          <a:p>
            <a:r>
              <a:rPr lang="ru-RU" sz="1400" b="1" dirty="0" smtClean="0"/>
              <a:t>Вечером прошу родителей поспрашивать даты не по порядку, если отвечаю верно, значит выучила.</a:t>
            </a:r>
          </a:p>
          <a:p>
            <a:r>
              <a:rPr lang="ru-RU" sz="1400" b="1" dirty="0" smtClean="0"/>
              <a:t>Я готова отвечать на уроке.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800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Первичные индивидуальные стратеги  запоминания хронологии.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ходе освоения технологии ЦРПС: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Графический метод запоминания</a:t>
            </a:r>
            <a:endParaRPr lang="ru-RU" b="1" i="1" dirty="0"/>
          </a:p>
        </p:txBody>
      </p:sp>
      <p:pic>
        <p:nvPicPr>
          <p:cNvPr id="8" name="Содержимое 7" descr="DSC0757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142976" y="2500306"/>
            <a:ext cx="2357454" cy="1785951"/>
          </a:xfrm>
        </p:spPr>
      </p:pic>
      <p:pic>
        <p:nvPicPr>
          <p:cNvPr id="9" name="Содержимое 8" descr="DSC0757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142976" y="4572008"/>
            <a:ext cx="2357454" cy="171451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Крещение Руси  988г.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Ледовое побоище  5.04.1242г.</a:t>
            </a:r>
            <a:endParaRPr lang="ru-RU" dirty="0"/>
          </a:p>
        </p:txBody>
      </p:sp>
      <p:pic>
        <p:nvPicPr>
          <p:cNvPr id="14" name="Рисунок 13" descr="DSC075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2500306"/>
            <a:ext cx="2200000" cy="1980000"/>
          </a:xfrm>
          <a:prstGeom prst="rect">
            <a:avLst/>
          </a:prstGeom>
        </p:spPr>
      </p:pic>
      <p:pic>
        <p:nvPicPr>
          <p:cNvPr id="15" name="Рисунок 14" descr="DSC0757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5419129" y="4296383"/>
            <a:ext cx="1968750" cy="25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Промежуточный контроль:</a:t>
            </a:r>
            <a:endParaRPr lang="ru-RU" b="1" i="1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2"/>
          </p:nvPr>
        </p:nvGraphicFramePr>
        <p:xfrm>
          <a:off x="609600" y="2438400"/>
          <a:ext cx="38862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sz="1600" b="1" dirty="0" smtClean="0"/>
              <a:t>Общий средний балл – 3,5.</a:t>
            </a:r>
          </a:p>
          <a:p>
            <a:r>
              <a:rPr lang="ru-RU" sz="1600" b="1" dirty="0" smtClean="0"/>
              <a:t>Средний балл запоминания по  первичным индивидуальным стратегиям – 1,5.</a:t>
            </a:r>
          </a:p>
          <a:p>
            <a:r>
              <a:rPr lang="ru-RU" sz="1600" b="1" dirty="0" smtClean="0"/>
              <a:t>Средний балл запоминания с применением технологии ЦРПС – 2.</a:t>
            </a:r>
          </a:p>
          <a:p>
            <a:r>
              <a:rPr lang="ru-RU" sz="1600" b="1" dirty="0" smtClean="0"/>
              <a:t>Дату Крещения Руси верно назвали 19 учеников из 25 выполнявших работу.</a:t>
            </a:r>
          </a:p>
          <a:p>
            <a:r>
              <a:rPr lang="ru-RU" sz="1600" b="1" dirty="0" smtClean="0"/>
              <a:t>Дату Невской битвы – 13 учеников из 25 выполнявших работу.</a:t>
            </a:r>
          </a:p>
          <a:p>
            <a:r>
              <a:rPr lang="ru-RU" sz="1600" b="1" dirty="0" smtClean="0"/>
              <a:t>Дату Ледового побоища – 18 учеников из 25 выполнявших работу.</a:t>
            </a:r>
            <a:endParaRPr lang="ru-RU" sz="16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Результаты исторического диктанта на знание хронологии.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Анализ полученных результатов.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1045</TotalTime>
  <Words>622</Words>
  <Application>Microsoft Office PowerPoint</Application>
  <PresentationFormat>Экран (4:3)</PresentationFormat>
  <Paragraphs>95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Муниципальное бюджетное общеобразовательное учреждение «Средняя общеобразовательная школа № 42» г.Владимира</vt:lpstr>
      <vt:lpstr>Актуальность исследования:</vt:lpstr>
      <vt:lpstr>Цель и задачи исследования:</vt:lpstr>
      <vt:lpstr>Планирование эксперимента</vt:lpstr>
      <vt:lpstr>Экспериментальная база</vt:lpstr>
      <vt:lpstr>Сенсорные предпочтения учащихся</vt:lpstr>
      <vt:lpstr>Познавательные стратегии учащихся:</vt:lpstr>
      <vt:lpstr>Графический метод запоминания</vt:lpstr>
      <vt:lpstr>Промежуточный контроль:</vt:lpstr>
      <vt:lpstr>Итоги исследования: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 42» г.Владимира</dc:title>
  <cp:lastModifiedBy>Admin</cp:lastModifiedBy>
  <cp:revision>108</cp:revision>
  <dcterms:modified xsi:type="dcterms:W3CDTF">2002-04-16T15:28:14Z</dcterms:modified>
</cp:coreProperties>
</file>