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1" r:id="rId3"/>
    <p:sldId id="257" r:id="rId4"/>
    <p:sldId id="258" r:id="rId5"/>
    <p:sldId id="262" r:id="rId6"/>
    <p:sldId id="259" r:id="rId7"/>
    <p:sldId id="260" r:id="rId8"/>
    <p:sldId id="265" r:id="rId9"/>
    <p:sldId id="263" r:id="rId10"/>
    <p:sldId id="264"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6" d="100"/>
          <a:sy n="66" d="100"/>
        </p:scale>
        <p:origin x="-432"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8C8A5770-9C4D-4E31-A82A-A4EDAC4A937A}" type="datetimeFigureOut">
              <a:rPr lang="ru-RU" smtClean="0"/>
              <a:t>15.04.2012</a:t>
            </a:fld>
            <a:endParaRPr lang="ru-RU"/>
          </a:p>
        </p:txBody>
      </p:sp>
      <p:sp>
        <p:nvSpPr>
          <p:cNvPr id="2" name="Нижний колонтитул 1"/>
          <p:cNvSpPr>
            <a:spLocks noGrp="1"/>
          </p:cNvSpPr>
          <p:nvPr>
            <p:ph type="ftr" sz="quarter" idx="11"/>
          </p:nvPr>
        </p:nvSpPr>
        <p:spPr/>
        <p:txBody>
          <a:bodyPr/>
          <a:lstStyle/>
          <a:p>
            <a:endParaRPr lang="ru-RU"/>
          </a:p>
        </p:txBody>
      </p:sp>
      <p:sp>
        <p:nvSpPr>
          <p:cNvPr id="15" name="Номер слайда 14"/>
          <p:cNvSpPr>
            <a:spLocks noGrp="1"/>
          </p:cNvSpPr>
          <p:nvPr>
            <p:ph type="sldNum" sz="quarter" idx="12"/>
          </p:nvPr>
        </p:nvSpPr>
        <p:spPr>
          <a:xfrm>
            <a:off x="8229600" y="6473952"/>
            <a:ext cx="758952" cy="246888"/>
          </a:xfrm>
        </p:spPr>
        <p:txBody>
          <a:bodyPr/>
          <a:lstStyle/>
          <a:p>
            <a:fld id="{6A142805-CC10-4829-BAA8-9823D6F44B44}"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8C8A5770-9C4D-4E31-A82A-A4EDAC4A937A}" type="datetimeFigureOut">
              <a:rPr lang="ru-RU" smtClean="0"/>
              <a:t>15.04.2012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A142805-CC10-4829-BAA8-9823D6F44B44}"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8C8A5770-9C4D-4E31-A82A-A4EDAC4A937A}" type="datetimeFigureOut">
              <a:rPr lang="ru-RU" smtClean="0"/>
              <a:t>15.04.2012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A142805-CC10-4829-BAA8-9823D6F44B44}"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Содержимое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8C8A5770-9C4D-4E31-A82A-A4EDAC4A937A}" type="datetimeFigureOut">
              <a:rPr lang="ru-RU" smtClean="0"/>
              <a:t>15.04.2012</a:t>
            </a:fld>
            <a:endParaRPr lang="ru-RU"/>
          </a:p>
        </p:txBody>
      </p:sp>
      <p:sp>
        <p:nvSpPr>
          <p:cNvPr id="19" name="Нижний колонтитул 18"/>
          <p:cNvSpPr>
            <a:spLocks noGrp="1"/>
          </p:cNvSpPr>
          <p:nvPr>
            <p:ph type="ftr" sz="quarter" idx="11"/>
          </p:nvPr>
        </p:nvSpPr>
        <p:spPr>
          <a:xfrm>
            <a:off x="3581400" y="76200"/>
            <a:ext cx="2895600" cy="288925"/>
          </a:xfrm>
        </p:spPr>
        <p:txBody>
          <a:bodyPr/>
          <a:lstStyle/>
          <a:p>
            <a:endParaRPr lang="ru-RU"/>
          </a:p>
        </p:txBody>
      </p:sp>
      <p:sp>
        <p:nvSpPr>
          <p:cNvPr id="16" name="Номер слайда 15"/>
          <p:cNvSpPr>
            <a:spLocks noGrp="1"/>
          </p:cNvSpPr>
          <p:nvPr>
            <p:ph type="sldNum" sz="quarter" idx="12"/>
          </p:nvPr>
        </p:nvSpPr>
        <p:spPr>
          <a:xfrm>
            <a:off x="8229600" y="6473952"/>
            <a:ext cx="758952" cy="246888"/>
          </a:xfrm>
        </p:spPr>
        <p:txBody>
          <a:bodyPr/>
          <a:lstStyle/>
          <a:p>
            <a:fld id="{6A142805-CC10-4829-BAA8-9823D6F44B44}"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8C8A5770-9C4D-4E31-A82A-A4EDAC4A937A}" type="datetimeFigureOut">
              <a:rPr lang="ru-RU" smtClean="0"/>
              <a:t>15.04.2012</a:t>
            </a:fld>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6A142805-CC10-4829-BAA8-9823D6F44B44}" type="slidenum">
              <a:rPr lang="ru-RU" smtClean="0"/>
              <a:t>‹#›</a:t>
            </a:fld>
            <a:endParaRPr lang="ru-RU"/>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Содержимое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8C8A5770-9C4D-4E31-A82A-A4EDAC4A937A}" type="datetimeFigureOut">
              <a:rPr lang="ru-RU" smtClean="0"/>
              <a:t>15.04.2012</a:t>
            </a:fld>
            <a:endParaRPr lang="ru-RU"/>
          </a:p>
        </p:txBody>
      </p:sp>
      <p:sp>
        <p:nvSpPr>
          <p:cNvPr id="10" name="Нижний колонтитул 9"/>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6A142805-CC10-4829-BAA8-9823D6F44B44}"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Содержимое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Содержимое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8C8A5770-9C4D-4E31-A82A-A4EDAC4A937A}" type="datetimeFigureOut">
              <a:rPr lang="ru-RU" smtClean="0"/>
              <a:t>15.04.2012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229600" y="6477000"/>
            <a:ext cx="762000" cy="246888"/>
          </a:xfrm>
        </p:spPr>
        <p:txBody>
          <a:bodyPr/>
          <a:lstStyle/>
          <a:p>
            <a:fld id="{6A142805-CC10-4829-BAA8-9823D6F44B44}" type="slidenum">
              <a:rPr lang="ru-RU" smtClean="0"/>
              <a:t>‹#›</a:t>
            </a:fld>
            <a:endParaRPr lang="ru-RU"/>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8C8A5770-9C4D-4E31-A82A-A4EDAC4A937A}" type="datetimeFigureOut">
              <a:rPr lang="ru-RU" smtClean="0"/>
              <a:t>15.04.2012</a:t>
            </a:fld>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A142805-CC10-4829-BAA8-9823D6F44B44}"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8C8A5770-9C4D-4E31-A82A-A4EDAC4A937A}" type="datetimeFigureOut">
              <a:rPr lang="ru-RU" smtClean="0"/>
              <a:t>15.04.2012</a:t>
            </a:fld>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A142805-CC10-4829-BAA8-9823D6F44B44}"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Содержимое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8C8A5770-9C4D-4E31-A82A-A4EDAC4A937A}" type="datetimeFigureOut">
              <a:rPr lang="ru-RU" smtClean="0"/>
              <a:t>15.04.2012</a:t>
            </a:fld>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A142805-CC10-4829-BAA8-9823D6F44B44}"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fld id="{8C8A5770-9C4D-4E31-A82A-A4EDAC4A937A}" type="datetimeFigureOut">
              <a:rPr lang="ru-RU" smtClean="0"/>
              <a:t>15.04.2012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6A142805-CC10-4829-BAA8-9823D6F44B44}" type="slidenum">
              <a:rPr lang="ru-RU" smtClean="0"/>
              <a:t>‹#›</a:t>
            </a:fld>
            <a:endParaRPr lang="ru-RU"/>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8C8A5770-9C4D-4E31-A82A-A4EDAC4A937A}" type="datetimeFigureOut">
              <a:rPr lang="ru-RU" smtClean="0"/>
              <a:t>15.04.2012</a:t>
            </a:fld>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6A142805-CC10-4829-BAA8-9823D6F44B44}" type="slidenum">
              <a:rPr lang="ru-RU" smtClean="0"/>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2285992"/>
            <a:ext cx="9144000" cy="1071570"/>
          </a:xfrm>
        </p:spPr>
        <p:style>
          <a:lnRef idx="1">
            <a:schemeClr val="accent6"/>
          </a:lnRef>
          <a:fillRef idx="2">
            <a:schemeClr val="accent6"/>
          </a:fillRef>
          <a:effectRef idx="1">
            <a:schemeClr val="accent6"/>
          </a:effectRef>
          <a:fontRef idx="minor">
            <a:schemeClr val="dk1"/>
          </a:fontRef>
        </p:style>
        <p:txBody>
          <a:bodyPr>
            <a:normAutofit fontScale="90000"/>
          </a:bodyPr>
          <a:lstStyle/>
          <a:p>
            <a:r>
              <a:rPr lang="en-US" sz="5400" b="1" i="1" dirty="0" smtClean="0"/>
              <a:t> The </a:t>
            </a:r>
            <a:r>
              <a:rPr lang="en-GB" sz="5400" b="1" i="1" dirty="0" smtClean="0"/>
              <a:t>invention of the wheel</a:t>
            </a:r>
            <a:endParaRPr lang="ru-RU" sz="5400" b="1" i="1" dirty="0"/>
          </a:p>
        </p:txBody>
      </p:sp>
      <p:sp>
        <p:nvSpPr>
          <p:cNvPr id="3" name="Подзаголовок 2"/>
          <p:cNvSpPr>
            <a:spLocks noGrp="1"/>
          </p:cNvSpPr>
          <p:nvPr>
            <p:ph type="subTitle" idx="1"/>
          </p:nvPr>
        </p:nvSpPr>
        <p:spPr>
          <a:xfrm>
            <a:off x="428596" y="4857760"/>
            <a:ext cx="8458200" cy="914400"/>
          </a:xfrm>
        </p:spPr>
        <p:txBody>
          <a:bodyPr/>
          <a:lstStyle/>
          <a:p>
            <a:r>
              <a:rPr lang="ru-RU" dirty="0" smtClean="0"/>
              <a:t>                                                                             </a:t>
            </a:r>
            <a:r>
              <a:rPr lang="en-US" dirty="0" smtClean="0"/>
              <a:t>     </a:t>
            </a:r>
            <a:r>
              <a:rPr lang="en-US" b="1" i="1" dirty="0" smtClean="0"/>
              <a:t>Poletaeva Yulia</a:t>
            </a:r>
            <a:endParaRPr lang="ru-RU" b="1" i="1" dirty="0"/>
          </a:p>
        </p:txBody>
      </p:sp>
      <p:pic>
        <p:nvPicPr>
          <p:cNvPr id="7170" name="Picture 2" descr="C:\Users\Юля\Desktop\331483.jpg"/>
          <p:cNvPicPr>
            <a:picLocks noChangeAspect="1" noChangeArrowheads="1"/>
          </p:cNvPicPr>
          <p:nvPr/>
        </p:nvPicPr>
        <p:blipFill>
          <a:blip r:embed="rId2" cstate="print"/>
          <a:srcRect/>
          <a:stretch>
            <a:fillRect/>
          </a:stretch>
        </p:blipFill>
        <p:spPr bwMode="auto">
          <a:xfrm>
            <a:off x="0" y="3346822"/>
            <a:ext cx="3214678" cy="3511178"/>
          </a:xfrm>
          <a:prstGeom prst="rect">
            <a:avLst/>
          </a:prstGeom>
          <a:noFill/>
        </p:spPr>
      </p:pic>
      <p:pic>
        <p:nvPicPr>
          <p:cNvPr id="7171" name="Picture 3"/>
          <p:cNvPicPr>
            <a:picLocks noChangeAspect="1" noChangeArrowheads="1"/>
          </p:cNvPicPr>
          <p:nvPr/>
        </p:nvPicPr>
        <p:blipFill>
          <a:blip r:embed="rId3" cstate="print"/>
          <a:srcRect/>
          <a:stretch>
            <a:fillRect/>
          </a:stretch>
        </p:blipFill>
        <p:spPr bwMode="auto">
          <a:xfrm>
            <a:off x="0" y="0"/>
            <a:ext cx="2285992" cy="2285992"/>
          </a:xfrm>
          <a:prstGeom prst="rect">
            <a:avLst/>
          </a:prstGeom>
          <a:noFill/>
          <a:ln w="9525">
            <a:noFill/>
            <a:miter lim="800000"/>
            <a:headEnd/>
            <a:tailEnd/>
          </a:ln>
          <a:effectLst/>
        </p:spPr>
      </p:pic>
      <p:pic>
        <p:nvPicPr>
          <p:cNvPr id="7172" name="Picture 4"/>
          <p:cNvPicPr>
            <a:picLocks noChangeAspect="1" noChangeArrowheads="1"/>
          </p:cNvPicPr>
          <p:nvPr/>
        </p:nvPicPr>
        <p:blipFill>
          <a:blip r:embed="rId4" cstate="print"/>
          <a:srcRect/>
          <a:stretch>
            <a:fillRect/>
          </a:stretch>
        </p:blipFill>
        <p:spPr bwMode="auto">
          <a:xfrm>
            <a:off x="2214546" y="0"/>
            <a:ext cx="2125552" cy="2357430"/>
          </a:xfrm>
          <a:prstGeom prst="rect">
            <a:avLst/>
          </a:prstGeom>
          <a:noFill/>
          <a:ln w="9525">
            <a:noFill/>
            <a:miter lim="800000"/>
            <a:headEnd/>
            <a:tailEnd/>
          </a:ln>
          <a:effectLst/>
        </p:spPr>
      </p:pic>
      <p:pic>
        <p:nvPicPr>
          <p:cNvPr id="7173" name="Picture 5"/>
          <p:cNvPicPr>
            <a:picLocks noChangeAspect="1" noChangeArrowheads="1"/>
          </p:cNvPicPr>
          <p:nvPr/>
        </p:nvPicPr>
        <p:blipFill>
          <a:blip r:embed="rId5" cstate="print"/>
          <a:srcRect/>
          <a:stretch>
            <a:fillRect/>
          </a:stretch>
        </p:blipFill>
        <p:spPr bwMode="auto">
          <a:xfrm>
            <a:off x="3214678" y="3357562"/>
            <a:ext cx="3443054" cy="3500438"/>
          </a:xfrm>
          <a:prstGeom prst="rect">
            <a:avLst/>
          </a:prstGeom>
          <a:noFill/>
          <a:ln w="9525">
            <a:noFill/>
            <a:miter lim="800000"/>
            <a:headEnd/>
            <a:tailEnd/>
          </a:ln>
          <a:effectLst/>
        </p:spPr>
      </p:pic>
      <p:pic>
        <p:nvPicPr>
          <p:cNvPr id="7174" name="Picture 6"/>
          <p:cNvPicPr>
            <a:picLocks noChangeAspect="1" noChangeArrowheads="1"/>
          </p:cNvPicPr>
          <p:nvPr/>
        </p:nvPicPr>
        <p:blipFill>
          <a:blip r:embed="rId6" cstate="print"/>
          <a:srcRect/>
          <a:stretch>
            <a:fillRect/>
          </a:stretch>
        </p:blipFill>
        <p:spPr bwMode="auto">
          <a:xfrm>
            <a:off x="4286248" y="0"/>
            <a:ext cx="2473054" cy="242889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a:bodyPr>
          <a:lstStyle/>
          <a:p>
            <a:endParaRPr lang="ru-RU" dirty="0"/>
          </a:p>
        </p:txBody>
      </p:sp>
      <p:sp>
        <p:nvSpPr>
          <p:cNvPr id="4" name="TextBox 3"/>
          <p:cNvSpPr txBox="1"/>
          <p:nvPr/>
        </p:nvSpPr>
        <p:spPr>
          <a:xfrm>
            <a:off x="2285984" y="2500306"/>
            <a:ext cx="4143404" cy="1323439"/>
          </a:xfrm>
          <a:prstGeom prst="rect">
            <a:avLst/>
          </a:prstGeom>
          <a:noFill/>
        </p:spPr>
        <p:txBody>
          <a:bodyPr wrap="square" rtlCol="0">
            <a:spAutoFit/>
          </a:bodyPr>
          <a:lstStyle/>
          <a:p>
            <a:r>
              <a:rPr lang="en-US" sz="8000" b="1" i="1" dirty="0" smtClean="0"/>
              <a:t>The end.</a:t>
            </a:r>
            <a:endParaRPr lang="ru-RU" sz="8000" b="1" i="1"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5" name="Содержимое 4"/>
          <p:cNvSpPr>
            <a:spLocks noGrp="1"/>
          </p:cNvSpPr>
          <p:nvPr>
            <p:ph idx="1"/>
          </p:nvPr>
        </p:nvSpPr>
        <p:spPr/>
        <p:txBody>
          <a:bodyPr>
            <a:normAutofit/>
          </a:bodyPr>
          <a:lstStyle/>
          <a:p>
            <a:endParaRPr lang="ru-RU" b="1" dirty="0"/>
          </a:p>
        </p:txBody>
      </p:sp>
      <p:pic>
        <p:nvPicPr>
          <p:cNvPr id="5122" name="Picture 2" descr="C:\Users\Юля\Desktop\1-1.jpg"/>
          <p:cNvPicPr>
            <a:picLocks noChangeAspect="1" noChangeArrowheads="1"/>
          </p:cNvPicPr>
          <p:nvPr/>
        </p:nvPicPr>
        <p:blipFill>
          <a:blip r:embed="rId2" cstate="print"/>
          <a:srcRect/>
          <a:stretch>
            <a:fillRect/>
          </a:stretch>
        </p:blipFill>
        <p:spPr bwMode="auto">
          <a:xfrm>
            <a:off x="285720" y="285728"/>
            <a:ext cx="8485429" cy="6357958"/>
          </a:xfrm>
          <a:prstGeom prst="rect">
            <a:avLst/>
          </a:prstGeom>
          <a:noFill/>
        </p:spPr>
      </p:pic>
      <p:sp>
        <p:nvSpPr>
          <p:cNvPr id="7" name="TextBox 6"/>
          <p:cNvSpPr txBox="1"/>
          <p:nvPr/>
        </p:nvSpPr>
        <p:spPr>
          <a:xfrm>
            <a:off x="285720" y="285728"/>
            <a:ext cx="3929090" cy="2308324"/>
          </a:xfrm>
          <a:prstGeom prst="rect">
            <a:avLst/>
          </a:prstGeom>
          <a:noFill/>
        </p:spPr>
        <p:txBody>
          <a:bodyPr wrap="square" rtlCol="0">
            <a:spAutoFit/>
          </a:bodyPr>
          <a:lstStyle/>
          <a:p>
            <a:r>
              <a:rPr lang="en-US" sz="3600" b="1" dirty="0" smtClean="0">
                <a:solidFill>
                  <a:schemeClr val="bg1"/>
                </a:solidFill>
              </a:rPr>
              <a:t>A wheel is a circular component that is intended to rotate on an axle.</a:t>
            </a:r>
            <a:endParaRPr lang="ru-RU" sz="3600" b="1" dirty="0">
              <a:solidFill>
                <a:schemeClr val="bg1"/>
              </a:solidFill>
            </a:endParaRPr>
          </a:p>
        </p:txBody>
      </p:sp>
      <p:sp>
        <p:nvSpPr>
          <p:cNvPr id="8" name="TextBox 7"/>
          <p:cNvSpPr txBox="1"/>
          <p:nvPr/>
        </p:nvSpPr>
        <p:spPr>
          <a:xfrm>
            <a:off x="5500694" y="4572008"/>
            <a:ext cx="3286148" cy="2062103"/>
          </a:xfrm>
          <a:prstGeom prst="rect">
            <a:avLst/>
          </a:prstGeom>
          <a:noFill/>
        </p:spPr>
        <p:txBody>
          <a:bodyPr wrap="square" rtlCol="0">
            <a:spAutoFit/>
          </a:bodyPr>
          <a:lstStyle/>
          <a:p>
            <a:r>
              <a:rPr lang="ru-RU" sz="3200" b="1" dirty="0" smtClean="0">
                <a:solidFill>
                  <a:schemeClr val="bg1"/>
                </a:solidFill>
              </a:rPr>
              <a:t>Колесо - круглый объект, который вращается на какой-либо оси.</a:t>
            </a:r>
            <a:endParaRPr lang="ru-RU" sz="3200" b="1" dirty="0">
              <a:solidFill>
                <a:schemeClr val="bg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1026" name="Picture 2" descr="C:\Users\Юля\Desktop\Wheel.jpg"/>
          <p:cNvPicPr>
            <a:picLocks noChangeAspect="1" noChangeArrowheads="1"/>
          </p:cNvPicPr>
          <p:nvPr/>
        </p:nvPicPr>
        <p:blipFill>
          <a:blip r:embed="rId2" cstate="print"/>
          <a:srcRect/>
          <a:stretch>
            <a:fillRect/>
          </a:stretch>
        </p:blipFill>
        <p:spPr bwMode="auto">
          <a:xfrm>
            <a:off x="0" y="-1"/>
            <a:ext cx="9144000" cy="7000875"/>
          </a:xfrm>
          <a:prstGeom prst="rect">
            <a:avLst/>
          </a:prstGeom>
          <a:noFill/>
        </p:spPr>
      </p:pic>
      <p:sp>
        <p:nvSpPr>
          <p:cNvPr id="6" name="TextBox 5"/>
          <p:cNvSpPr txBox="1"/>
          <p:nvPr/>
        </p:nvSpPr>
        <p:spPr>
          <a:xfrm>
            <a:off x="4643438" y="928670"/>
            <a:ext cx="3500462" cy="3970318"/>
          </a:xfrm>
          <a:prstGeom prst="rect">
            <a:avLst/>
          </a:prstGeom>
          <a:noFill/>
        </p:spPr>
        <p:txBody>
          <a:bodyPr wrap="square" rtlCol="0">
            <a:spAutoFit/>
          </a:bodyPr>
          <a:lstStyle/>
          <a:p>
            <a:r>
              <a:rPr lang="en-US" sz="2800" b="1" dirty="0" smtClean="0">
                <a:solidFill>
                  <a:schemeClr val="bg1"/>
                </a:solidFill>
              </a:rPr>
              <a:t>The wheel is everywhere, on all our cars, trains, planes, machines, wagons etc. But as important as the wheel is as an invention, we don't know who exactly made the first wheel.</a:t>
            </a:r>
            <a:endParaRPr lang="en-US" sz="2800" b="1" dirty="0">
              <a:solidFill>
                <a:schemeClr val="bg1"/>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lstStyle/>
          <a:p>
            <a:endParaRPr lang="ru-RU" dirty="0"/>
          </a:p>
        </p:txBody>
      </p:sp>
      <p:pic>
        <p:nvPicPr>
          <p:cNvPr id="2051" name="Picture 3" descr="C:\Users\Юля\Desktop\2010-10-09_iron_wheels_of_zalevsky.jpg"/>
          <p:cNvPicPr>
            <a:picLocks noChangeAspect="1" noChangeArrowheads="1"/>
          </p:cNvPicPr>
          <p:nvPr/>
        </p:nvPicPr>
        <p:blipFill>
          <a:blip r:embed="rId2" cstate="print"/>
          <a:srcRect/>
          <a:stretch>
            <a:fillRect/>
          </a:stretch>
        </p:blipFill>
        <p:spPr bwMode="auto">
          <a:xfrm>
            <a:off x="0" y="2225833"/>
            <a:ext cx="6286512" cy="4632167"/>
          </a:xfrm>
          <a:prstGeom prst="rect">
            <a:avLst/>
          </a:prstGeom>
          <a:noFill/>
        </p:spPr>
      </p:pic>
      <p:sp>
        <p:nvSpPr>
          <p:cNvPr id="6" name="TextBox 5"/>
          <p:cNvSpPr txBox="1"/>
          <p:nvPr/>
        </p:nvSpPr>
        <p:spPr>
          <a:xfrm>
            <a:off x="6357950" y="642918"/>
            <a:ext cx="2643206" cy="4832092"/>
          </a:xfrm>
          <a:prstGeom prst="rect">
            <a:avLst/>
          </a:prstGeom>
          <a:noFill/>
        </p:spPr>
        <p:txBody>
          <a:bodyPr wrap="square" rtlCol="0">
            <a:spAutoFit/>
          </a:bodyPr>
          <a:lstStyle/>
          <a:p>
            <a:r>
              <a:rPr lang="en-US" sz="2800" b="1" dirty="0" smtClean="0"/>
              <a:t>The oldest wheel found in archeological excavations was discovered in what was Mesopotamia and is believed to be over fifty-five hundred years old.</a:t>
            </a:r>
            <a:endParaRPr lang="ru-RU" sz="2800" b="1"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4" name="TextBox 3"/>
          <p:cNvSpPr txBox="1"/>
          <p:nvPr/>
        </p:nvSpPr>
        <p:spPr>
          <a:xfrm>
            <a:off x="5286380" y="571480"/>
            <a:ext cx="3714776" cy="5016758"/>
          </a:xfrm>
          <a:prstGeom prst="rect">
            <a:avLst/>
          </a:prstGeom>
          <a:noFill/>
        </p:spPr>
        <p:txBody>
          <a:bodyPr wrap="square" rtlCol="0">
            <a:spAutoFit/>
          </a:bodyPr>
          <a:lstStyle/>
          <a:p>
            <a:r>
              <a:rPr lang="ru-RU" sz="3200" b="1" dirty="0" smtClean="0"/>
              <a:t>Самое старое колесо, найденное в археологических раскопках, было обнаружено в Месопотамии, полагают, его возраст составляет более пятидесяти пяти тысяч лет</a:t>
            </a:r>
            <a:r>
              <a:rPr lang="en-US" sz="3200" b="1" dirty="0"/>
              <a:t>.</a:t>
            </a:r>
            <a:endParaRPr lang="ru-RU" sz="3200" b="1" dirty="0"/>
          </a:p>
        </p:txBody>
      </p:sp>
      <p:pic>
        <p:nvPicPr>
          <p:cNvPr id="5" name="Picture 3" descr="C:\Users\Юля\Desktop\2010-10-09_iron_wheels_of_zalevsky.jpg"/>
          <p:cNvPicPr>
            <a:picLocks noGrp="1" noChangeAspect="1" noChangeArrowheads="1"/>
          </p:cNvPicPr>
          <p:nvPr>
            <p:ph idx="1"/>
          </p:nvPr>
        </p:nvPicPr>
        <p:blipFill>
          <a:blip r:embed="rId2" cstate="print"/>
          <a:srcRect/>
          <a:stretch>
            <a:fillRect/>
          </a:stretch>
        </p:blipFill>
        <p:spPr bwMode="auto">
          <a:xfrm>
            <a:off x="-1" y="3000372"/>
            <a:ext cx="5235353" cy="3857628"/>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3074" name="Picture 2"/>
          <p:cNvPicPr>
            <a:picLocks noGrp="1" noChangeAspect="1" noChangeArrowheads="1"/>
          </p:cNvPicPr>
          <p:nvPr>
            <p:ph idx="1"/>
          </p:nvPr>
        </p:nvPicPr>
        <p:blipFill>
          <a:blip r:embed="rId2" cstate="print"/>
          <a:srcRect/>
          <a:stretch>
            <a:fillRect/>
          </a:stretch>
        </p:blipFill>
        <p:spPr bwMode="auto">
          <a:xfrm>
            <a:off x="0" y="0"/>
            <a:ext cx="9144000" cy="6858001"/>
          </a:xfrm>
          <a:prstGeom prst="rect">
            <a:avLst/>
          </a:prstGeom>
          <a:noFill/>
          <a:ln w="9525">
            <a:noFill/>
            <a:miter lim="800000"/>
            <a:headEnd/>
            <a:tailEnd/>
          </a:ln>
          <a:effectLst/>
        </p:spPr>
      </p:pic>
      <p:sp>
        <p:nvSpPr>
          <p:cNvPr id="5" name="TextBox 4"/>
          <p:cNvSpPr txBox="1"/>
          <p:nvPr/>
        </p:nvSpPr>
        <p:spPr>
          <a:xfrm>
            <a:off x="0" y="0"/>
            <a:ext cx="4286280" cy="3970318"/>
          </a:xfrm>
          <a:prstGeom prst="rect">
            <a:avLst/>
          </a:prstGeom>
          <a:noFill/>
        </p:spPr>
        <p:txBody>
          <a:bodyPr wrap="square" rtlCol="0">
            <a:spAutoFit/>
          </a:bodyPr>
          <a:lstStyle/>
          <a:p>
            <a:r>
              <a:rPr lang="en-US" sz="2800" b="1" dirty="0" smtClean="0">
                <a:solidFill>
                  <a:schemeClr val="bg1"/>
                </a:solidFill>
              </a:rPr>
              <a:t>Humans also realized a way to move heavy objects, with an invention archeologists call the sledge. Logs or sticks were placed under an object and used to drag the heavy object, like a sled and a wedge put together.</a:t>
            </a:r>
            <a:endParaRPr lang="ru-RU" sz="2800" b="1" dirty="0">
              <a:solidFill>
                <a:schemeClr val="bg1"/>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dirty="0"/>
          </a:p>
        </p:txBody>
      </p:sp>
      <p:pic>
        <p:nvPicPr>
          <p:cNvPr id="4099" name="Picture 3" descr="C:\Users\Юля\Desktop\f43368a0a55f13a06bec270b1118a228.jpg"/>
          <p:cNvPicPr>
            <a:picLocks noChangeAspect="1" noChangeArrowheads="1"/>
          </p:cNvPicPr>
          <p:nvPr/>
        </p:nvPicPr>
        <p:blipFill>
          <a:blip r:embed="rId2" cstate="print"/>
          <a:srcRect/>
          <a:stretch>
            <a:fillRect/>
          </a:stretch>
        </p:blipFill>
        <p:spPr bwMode="auto">
          <a:xfrm>
            <a:off x="3810000" y="0"/>
            <a:ext cx="5334000" cy="5524500"/>
          </a:xfrm>
          <a:prstGeom prst="rect">
            <a:avLst/>
          </a:prstGeom>
          <a:noFill/>
        </p:spPr>
      </p:pic>
      <p:pic>
        <p:nvPicPr>
          <p:cNvPr id="4098" name="Picture 2" descr="C:\Users\Юля\Desktop\Benz_Patent_Motorwagen_1886_(Replica).jpg"/>
          <p:cNvPicPr>
            <a:picLocks noChangeAspect="1" noChangeArrowheads="1"/>
          </p:cNvPicPr>
          <p:nvPr/>
        </p:nvPicPr>
        <p:blipFill>
          <a:blip r:embed="rId3" cstate="print"/>
          <a:srcRect/>
          <a:stretch>
            <a:fillRect/>
          </a:stretch>
        </p:blipFill>
        <p:spPr bwMode="auto">
          <a:xfrm>
            <a:off x="0" y="0"/>
            <a:ext cx="4518413" cy="4429132"/>
          </a:xfrm>
          <a:prstGeom prst="rect">
            <a:avLst/>
          </a:prstGeom>
          <a:noFill/>
        </p:spPr>
      </p:pic>
      <p:sp>
        <p:nvSpPr>
          <p:cNvPr id="6" name="TextBox 5"/>
          <p:cNvSpPr txBox="1"/>
          <p:nvPr/>
        </p:nvSpPr>
        <p:spPr>
          <a:xfrm>
            <a:off x="0" y="2456795"/>
            <a:ext cx="4071966" cy="4401205"/>
          </a:xfrm>
          <a:prstGeom prst="rect">
            <a:avLst/>
          </a:prstGeom>
          <a:noFill/>
        </p:spPr>
        <p:txBody>
          <a:bodyPr wrap="square" rtlCol="0">
            <a:spAutoFit/>
          </a:bodyPr>
          <a:lstStyle/>
          <a:p>
            <a:r>
              <a:rPr lang="en-US" sz="2800" b="1" dirty="0" smtClean="0"/>
              <a:t>Wooden pegs were used to fix the sledge, so that when it rested on the rollers it did not move, but allowed the axle to turn in-between the pegs, the axle and wheels now created all the movement. These were the first carts.</a:t>
            </a:r>
            <a:endParaRPr lang="ru-RU" sz="2800" b="1"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Юля\Desktop\post-14512-1282131197.jpeg"/>
          <p:cNvPicPr>
            <a:picLocks noChangeAspect="1" noChangeArrowheads="1"/>
          </p:cNvPicPr>
          <p:nvPr/>
        </p:nvPicPr>
        <p:blipFill>
          <a:blip r:embed="rId2" cstate="print"/>
          <a:srcRect/>
          <a:stretch>
            <a:fillRect/>
          </a:stretch>
        </p:blipFill>
        <p:spPr bwMode="auto">
          <a:xfrm>
            <a:off x="4071902" y="2865436"/>
            <a:ext cx="5072098" cy="3992564"/>
          </a:xfrm>
          <a:prstGeom prst="rect">
            <a:avLst/>
          </a:prstGeom>
          <a:noFill/>
        </p:spPr>
      </p:pic>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r>
              <a:rPr lang="en-US" b="1" dirty="0" smtClean="0"/>
              <a:t>Even in Europe, the wheel evolved little until the beginning of the nineteenth century. However, with the coming of the Industrial Revolution the wheel became the central component of technology, and came to be used in thousands of ways in countless different mechanisms.</a:t>
            </a:r>
            <a:endParaRPr lang="ru-RU" b="1"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Users\Юля\Desktop\post-14512-1282131197.jpeg"/>
          <p:cNvPicPr>
            <a:picLocks noChangeAspect="1" noChangeArrowheads="1"/>
          </p:cNvPicPr>
          <p:nvPr/>
        </p:nvPicPr>
        <p:blipFill>
          <a:blip r:embed="rId2" cstate="print"/>
          <a:srcRect/>
          <a:stretch>
            <a:fillRect/>
          </a:stretch>
        </p:blipFill>
        <p:spPr bwMode="auto">
          <a:xfrm>
            <a:off x="4071902" y="2865436"/>
            <a:ext cx="5072098" cy="3992564"/>
          </a:xfrm>
          <a:prstGeom prst="rect">
            <a:avLst/>
          </a:prstGeom>
          <a:noFill/>
        </p:spPr>
      </p:pic>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r>
              <a:rPr lang="ru-RU" b="1" dirty="0" smtClean="0"/>
              <a:t>Даже в Европе, колесо мало развилось до начала девятнадцатого века. Однако, с приходом Промышленной революции колесо стало центральным компонентом технологий и стало использоваться в различных механизмах.</a:t>
            </a:r>
            <a:endParaRPr lang="ru-RU" b="1"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63</TotalTime>
  <Words>296</Words>
  <Application>Microsoft Office PowerPoint</Application>
  <PresentationFormat>Экран (4:3)</PresentationFormat>
  <Paragraphs>12</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Трек</vt:lpstr>
      <vt:lpstr> The invention of the wheel</vt:lpstr>
      <vt:lpstr>Слайд 2</vt:lpstr>
      <vt:lpstr>Слайд 3</vt:lpstr>
      <vt:lpstr>Слайд 4</vt:lpstr>
      <vt:lpstr>Слайд 5</vt:lpstr>
      <vt:lpstr>Слайд 6</vt:lpstr>
      <vt:lpstr>Слайд 7</vt:lpstr>
      <vt:lpstr>Слайд 8</vt:lpstr>
      <vt:lpstr>Слайд 9</vt:lpstr>
      <vt:lpstr>Слайд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invention of the wheel</dc:title>
  <dc:creator>Юля</dc:creator>
  <cp:lastModifiedBy>Юля</cp:lastModifiedBy>
  <cp:revision>7</cp:revision>
  <dcterms:created xsi:type="dcterms:W3CDTF">2012-04-15T19:17:23Z</dcterms:created>
  <dcterms:modified xsi:type="dcterms:W3CDTF">2012-04-15T20:21:04Z</dcterms:modified>
</cp:coreProperties>
</file>