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5F0C"/>
    <a:srgbClr val="66DD15"/>
    <a:srgbClr val="D81A5E"/>
    <a:srgbClr val="EC5806"/>
    <a:srgbClr val="F05702"/>
    <a:srgbClr val="FF6801"/>
    <a:srgbClr val="C32F84"/>
    <a:srgbClr val="DE146F"/>
    <a:srgbClr val="E60C89"/>
    <a:srgbClr val="DF13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Савичева Оксана Николаевна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</a:rPr>
              <a:t>Учитель начальных классов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</a:rPr>
              <a:t>МБОУ  « СОШ  с. </a:t>
            </a:r>
            <a:r>
              <a:rPr lang="ru-RU" sz="4000" b="1" dirty="0" err="1">
                <a:solidFill>
                  <a:srgbClr val="C00000"/>
                </a:solidFill>
              </a:rPr>
              <a:t>Тавтиманово</a:t>
            </a:r>
            <a:r>
              <a:rPr lang="ru-RU" sz="4000" b="1" dirty="0">
                <a:solidFill>
                  <a:srgbClr val="C00000"/>
                </a:solidFill>
              </a:rPr>
              <a:t>» муниципального района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err="1">
                <a:solidFill>
                  <a:srgbClr val="C00000"/>
                </a:solidFill>
              </a:rPr>
              <a:t>Иглинский</a:t>
            </a:r>
            <a:r>
              <a:rPr lang="ru-RU" sz="4000" b="1" dirty="0">
                <a:solidFill>
                  <a:srgbClr val="C00000"/>
                </a:solidFill>
              </a:rPr>
              <a:t> район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</a:rPr>
              <a:t>урок </a:t>
            </a:r>
            <a:r>
              <a:rPr lang="ru-RU" sz="4000" b="1" dirty="0" smtClean="0">
                <a:solidFill>
                  <a:srgbClr val="C00000"/>
                </a:solidFill>
              </a:rPr>
              <a:t>математики</a:t>
            </a:r>
            <a:endParaRPr lang="ru-RU" sz="4000" b="1" dirty="0">
              <a:solidFill>
                <a:srgbClr val="C00000"/>
              </a:solidFill>
            </a:endParaRPr>
          </a:p>
          <a:p>
            <a:pPr algn="ctr"/>
            <a:endParaRPr lang="ru-RU" sz="4000" b="1" dirty="0">
              <a:solidFill>
                <a:srgbClr val="C00000"/>
              </a:solidFill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</a:rPr>
              <a:t>Тема</a:t>
            </a:r>
            <a:r>
              <a:rPr lang="ru-RU" sz="4000" b="1" dirty="0" smtClean="0">
                <a:solidFill>
                  <a:srgbClr val="FF0000"/>
                </a:solidFill>
              </a:rPr>
              <a:t>: Устные и письменные приёмы вычислений.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63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510862"/>
            <a:ext cx="8424936" cy="1998258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Спасибо за урок!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1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93221"/>
            <a:ext cx="8928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C00CC"/>
                </a:solidFill>
              </a:rPr>
              <a:t>Прочитайте числа</a:t>
            </a:r>
            <a:endParaRPr lang="ru-RU" sz="5400" b="1" dirty="0">
              <a:solidFill>
                <a:srgbClr val="CC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69825" y="2071223"/>
            <a:ext cx="30043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5 901 006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705943" y="3573016"/>
            <a:ext cx="3732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312 096 458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87885" y="5101733"/>
            <a:ext cx="33682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45 603 420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97230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96752"/>
            <a:ext cx="8928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Если к числу прибавить </a:t>
            </a:r>
            <a:r>
              <a:rPr lang="ru-RU" sz="5400" b="1" dirty="0" smtClean="0">
                <a:solidFill>
                  <a:srgbClr val="FF0000"/>
                </a:solidFill>
              </a:rPr>
              <a:t>0, </a:t>
            </a:r>
            <a:r>
              <a:rPr lang="ru-RU" sz="5400" b="1" dirty="0">
                <a:solidFill>
                  <a:srgbClr val="FF0000"/>
                </a:solidFill>
              </a:rPr>
              <a:t>то получится …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276872"/>
            <a:ext cx="8928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C00CC"/>
                </a:solidFill>
              </a:rPr>
              <a:t>Если к 0 прибавить число, то получится…</a:t>
            </a:r>
            <a:endParaRPr lang="ru-RU" sz="4800" b="1" dirty="0">
              <a:solidFill>
                <a:srgbClr val="CC00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944210"/>
            <a:ext cx="8928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</a:rPr>
              <a:t>Если </a:t>
            </a:r>
            <a:r>
              <a:rPr lang="ru-RU" sz="4800" b="1" dirty="0" smtClean="0">
                <a:solidFill>
                  <a:srgbClr val="002060"/>
                </a:solidFill>
              </a:rPr>
              <a:t>из числа вычесть 0, </a:t>
            </a:r>
            <a:r>
              <a:rPr lang="ru-RU" sz="4800" b="1" dirty="0">
                <a:solidFill>
                  <a:srgbClr val="002060"/>
                </a:solidFill>
              </a:rPr>
              <a:t>то получится…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4107955"/>
            <a:ext cx="8928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Если из числа вычесть то же самое число, то получится…</a:t>
            </a:r>
            <a:endParaRPr lang="ru-RU" sz="4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81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/>
      <p:bldP spid="4" grpId="1"/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48680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Поставьте знаки &lt; &gt; =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844824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4800" b="1" dirty="0"/>
              <a:t>45 + 35       35 +45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5" y="3244334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/>
              <a:t>2000 + 456       456 +2000</a:t>
            </a: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6" y="4653136"/>
            <a:ext cx="89289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/>
              <a:t>76 + 980 + 39       39 +76+980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56184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Сложите удобным способом.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348880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25+36+5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3789040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88+47+12+3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031835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844824"/>
            <a:ext cx="30957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 _456094</a:t>
            </a:r>
          </a:p>
          <a:p>
            <a:r>
              <a:rPr lang="ru-RU" sz="4800" b="1" u="sng" dirty="0" smtClean="0"/>
              <a:t>23890123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59015" y="1829800"/>
            <a:ext cx="36567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_1097463</a:t>
            </a:r>
          </a:p>
          <a:p>
            <a:r>
              <a:rPr lang="ru-RU" sz="6000" b="1" u="sng" dirty="0"/>
              <a:t> </a:t>
            </a:r>
            <a:r>
              <a:rPr lang="ru-RU" sz="6000" b="1" u="sng" dirty="0" smtClean="0"/>
              <a:t>      34750</a:t>
            </a:r>
            <a:endParaRPr lang="ru-RU" sz="60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793148" y="2285816"/>
            <a:ext cx="36872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_185634301</a:t>
            </a:r>
          </a:p>
          <a:p>
            <a:r>
              <a:rPr lang="ru-RU" sz="4800" b="1" u="sng" dirty="0"/>
              <a:t> </a:t>
            </a:r>
            <a:r>
              <a:rPr lang="ru-RU" sz="4800" b="1" u="sng" dirty="0" smtClean="0"/>
              <a:t>    45897____</a:t>
            </a:r>
            <a:endParaRPr lang="ru-RU" sz="48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107667" y="2199132"/>
            <a:ext cx="29594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_8734098</a:t>
            </a:r>
          </a:p>
          <a:p>
            <a:r>
              <a:rPr lang="ru-RU" sz="4800" b="1" u="sng" dirty="0"/>
              <a:t> </a:t>
            </a:r>
            <a:r>
              <a:rPr lang="ru-RU" sz="4800" b="1" u="sng" dirty="0" smtClean="0"/>
              <a:t>        5409</a:t>
            </a:r>
            <a:endParaRPr lang="ru-RU" sz="4800" b="1" u="sng" dirty="0"/>
          </a:p>
        </p:txBody>
      </p:sp>
    </p:spTree>
    <p:extLst>
      <p:ext uri="{BB962C8B-B14F-4D97-AF65-F5344CB8AC3E}">
        <p14:creationId xmlns:p14="http://schemas.microsoft.com/office/powerpoint/2010/main" val="161599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5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8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628800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Домашнее задание:</a:t>
            </a:r>
          </a:p>
          <a:p>
            <a:pPr algn="ctr"/>
            <a:r>
              <a:rPr lang="ru-RU" sz="4800" b="1" dirty="0" smtClean="0"/>
              <a:t> с. 62 № 296, 300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025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P\Pictures\2012-11-22\Image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82" t="22758" r="40195" b="65518"/>
          <a:stretch/>
        </p:blipFill>
        <p:spPr bwMode="auto">
          <a:xfrm>
            <a:off x="323528" y="1593214"/>
            <a:ext cx="4608116" cy="2195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00192" y="1772816"/>
            <a:ext cx="1800200" cy="576064"/>
          </a:xfrm>
          <a:prstGeom prst="rect">
            <a:avLst/>
          </a:prstGeom>
          <a:solidFill>
            <a:srgbClr val="D81A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6267</a:t>
            </a:r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2996952"/>
            <a:ext cx="1800200" cy="576064"/>
          </a:xfrm>
          <a:prstGeom prst="rect">
            <a:avLst/>
          </a:prstGeom>
          <a:solidFill>
            <a:srgbClr val="66DD1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5456</a:t>
            </a: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00192" y="4293096"/>
            <a:ext cx="1800200" cy="576064"/>
          </a:xfrm>
          <a:prstGeom prst="rect">
            <a:avLst/>
          </a:prstGeom>
          <a:solidFill>
            <a:srgbClr val="E65F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6359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69799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P\Pictures\2012-11-22\Image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0" t="32069" r="39706" b="57586"/>
          <a:stretch/>
        </p:blipFill>
        <p:spPr bwMode="auto">
          <a:xfrm>
            <a:off x="395536" y="1988840"/>
            <a:ext cx="3384376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27104" y="1772816"/>
            <a:ext cx="2016224" cy="576064"/>
          </a:xfrm>
          <a:prstGeom prst="rect">
            <a:avLst/>
          </a:prstGeom>
          <a:solidFill>
            <a:srgbClr val="D81A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2356</a:t>
            </a: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27104" y="3104964"/>
            <a:ext cx="2016224" cy="612068"/>
          </a:xfrm>
          <a:prstGeom prst="rect">
            <a:avLst/>
          </a:prstGeom>
          <a:solidFill>
            <a:srgbClr val="66DD1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3361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27104" y="4581128"/>
            <a:ext cx="2016224" cy="576064"/>
          </a:xfrm>
          <a:prstGeom prst="rect">
            <a:avLst/>
          </a:prstGeom>
          <a:solidFill>
            <a:srgbClr val="E65F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4461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60447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144</TotalTime>
  <Words>149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11</cp:revision>
  <dcterms:created xsi:type="dcterms:W3CDTF">2012-11-22T10:50:32Z</dcterms:created>
  <dcterms:modified xsi:type="dcterms:W3CDTF">2012-11-22T13:26:17Z</dcterms:modified>
</cp:coreProperties>
</file>