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5" r:id="rId2"/>
    <p:sldId id="263" r:id="rId3"/>
    <p:sldId id="269" r:id="rId4"/>
    <p:sldId id="271" r:id="rId5"/>
    <p:sldId id="277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632" autoAdjust="0"/>
    <p:restoredTop sz="94660"/>
  </p:normalViewPr>
  <p:slideViewPr>
    <p:cSldViewPr>
      <p:cViewPr>
        <p:scale>
          <a:sx n="76" d="100"/>
          <a:sy n="76" d="100"/>
        </p:scale>
        <p:origin x="-1242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50F82E-EF4A-4F16-98C2-9732E81BD0EB}" type="datetimeFigureOut">
              <a:rPr lang="ru-RU" smtClean="0"/>
              <a:pPr/>
              <a:t>20.11.2012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1CDA1-9F2B-4308-8B08-4E44B3AE9E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50F82E-EF4A-4F16-98C2-9732E81BD0EB}" type="datetimeFigureOut">
              <a:rPr lang="ru-RU" smtClean="0"/>
              <a:pPr/>
              <a:t>20.11.2012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1CDA1-9F2B-4308-8B08-4E44B3AE9E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50F82E-EF4A-4F16-98C2-9732E81BD0EB}" type="datetimeFigureOut">
              <a:rPr lang="ru-RU" smtClean="0"/>
              <a:pPr/>
              <a:t>20.11.2012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1CDA1-9F2B-4308-8B08-4E44B3AE9E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50F82E-EF4A-4F16-98C2-9732E81BD0EB}" type="datetimeFigureOut">
              <a:rPr lang="ru-RU" smtClean="0"/>
              <a:pPr/>
              <a:t>20.11.2012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1CDA1-9F2B-4308-8B08-4E44B3AE9E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50F82E-EF4A-4F16-98C2-9732E81BD0EB}" type="datetimeFigureOut">
              <a:rPr lang="ru-RU" smtClean="0"/>
              <a:pPr/>
              <a:t>20.11.2012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1CDA1-9F2B-4308-8B08-4E44B3AE9E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50F82E-EF4A-4F16-98C2-9732E81BD0EB}" type="datetimeFigureOut">
              <a:rPr lang="ru-RU" smtClean="0"/>
              <a:pPr/>
              <a:t>20.11.2012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1CDA1-9F2B-4308-8B08-4E44B3AE9E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50F82E-EF4A-4F16-98C2-9732E81BD0EB}" type="datetimeFigureOut">
              <a:rPr lang="ru-RU" smtClean="0"/>
              <a:pPr/>
              <a:t>20.11.2012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1CDA1-9F2B-4308-8B08-4E44B3AE9E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50F82E-EF4A-4F16-98C2-9732E81BD0EB}" type="datetimeFigureOut">
              <a:rPr lang="ru-RU" smtClean="0"/>
              <a:pPr/>
              <a:t>20.11.2012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1CDA1-9F2B-4308-8B08-4E44B3AE9E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50F82E-EF4A-4F16-98C2-9732E81BD0EB}" type="datetimeFigureOut">
              <a:rPr lang="ru-RU" smtClean="0"/>
              <a:pPr/>
              <a:t>20.11.2012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1CDA1-9F2B-4308-8B08-4E44B3AE9E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50F82E-EF4A-4F16-98C2-9732E81BD0EB}" type="datetimeFigureOut">
              <a:rPr lang="ru-RU" smtClean="0"/>
              <a:pPr/>
              <a:t>20.11.2012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1CDA1-9F2B-4308-8B08-4E44B3AE9E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50F82E-EF4A-4F16-98C2-9732E81BD0EB}" type="datetimeFigureOut">
              <a:rPr lang="ru-RU" smtClean="0"/>
              <a:pPr/>
              <a:t>20.11.2012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1CDA1-9F2B-4308-8B08-4E44B3AE9E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50F82E-EF4A-4F16-98C2-9732E81BD0EB}" type="datetimeFigureOut">
              <a:rPr lang="ru-RU" smtClean="0"/>
              <a:pPr/>
              <a:t>20.11.2012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61CDA1-9F2B-4308-8B08-4E44B3AE9E6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Relationship Id="rId9" Type="http://schemas.openxmlformats.org/officeDocument/2006/relationships/image" Target="../media/image11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" Target="slide2.xml"/><Relationship Id="rId3" Type="http://schemas.openxmlformats.org/officeDocument/2006/relationships/image" Target="../media/image12.png"/><Relationship Id="rId7" Type="http://schemas.openxmlformats.org/officeDocument/2006/relationships/image" Target="../media/image1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11" Type="http://schemas.openxmlformats.org/officeDocument/2006/relationships/image" Target="../media/image18.png"/><Relationship Id="rId5" Type="http://schemas.openxmlformats.org/officeDocument/2006/relationships/image" Target="../media/image13.png"/><Relationship Id="rId10" Type="http://schemas.openxmlformats.org/officeDocument/2006/relationships/image" Target="../media/image17.png"/><Relationship Id="rId4" Type="http://schemas.openxmlformats.org/officeDocument/2006/relationships/slide" Target="slide3.xml"/><Relationship Id="rId9" Type="http://schemas.openxmlformats.org/officeDocument/2006/relationships/image" Target="../media/image1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7" Type="http://schemas.openxmlformats.org/officeDocument/2006/relationships/image" Target="../media/image2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5" Type="http://schemas.openxmlformats.org/officeDocument/2006/relationships/image" Target="../media/image10.png"/><Relationship Id="rId4" Type="http://schemas.openxmlformats.org/officeDocument/2006/relationships/image" Target="../media/image2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9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7" name="Picture 2" descr="F:\картинки1\22f30b14e390.pn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320810" y="1285861"/>
            <a:ext cx="3823190" cy="5572140"/>
          </a:xfrm>
          <a:prstGeom prst="rect">
            <a:avLst/>
          </a:prstGeom>
          <a:noFill/>
        </p:spPr>
      </p:pic>
      <p:sp>
        <p:nvSpPr>
          <p:cNvPr id="8" name="Заголовок 1"/>
          <p:cNvSpPr txBox="1">
            <a:spLocks/>
          </p:cNvSpPr>
          <p:nvPr/>
        </p:nvSpPr>
        <p:spPr>
          <a:xfrm>
            <a:off x="-714412" y="1285860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Теперь мы кубики возьмём</a:t>
            </a:r>
            <a:b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И сложим кошке новый дом:</a:t>
            </a:r>
            <a:b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Возьмём два этажа сперва,</a:t>
            </a:r>
            <a:b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А после к двум прибавим два…</a:t>
            </a:r>
            <a:b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Попробуй, два плюс два сложи</a:t>
            </a:r>
            <a:b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И сосчитай все этажи.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3428992" y="3714752"/>
            <a:ext cx="136447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smtClean="0">
                <a:solidFill>
                  <a:srgbClr val="FF0000"/>
                </a:solidFill>
                <a:latin typeface="Century" pitchFamily="18" charset="0"/>
              </a:rPr>
              <a:t>2</a:t>
            </a:r>
            <a:r>
              <a:rPr lang="ru-RU" sz="3200" dirty="0" smtClean="0">
                <a:latin typeface="Century" pitchFamily="18" charset="0"/>
              </a:rPr>
              <a:t>+</a:t>
            </a:r>
            <a:r>
              <a:rPr lang="ru-RU" sz="3200" dirty="0" smtClean="0">
                <a:solidFill>
                  <a:srgbClr val="00B050"/>
                </a:solidFill>
                <a:latin typeface="Century" pitchFamily="18" charset="0"/>
              </a:rPr>
              <a:t>2</a:t>
            </a:r>
            <a:r>
              <a:rPr lang="ru-RU" sz="3200" dirty="0" smtClean="0">
                <a:latin typeface="Century" pitchFamily="18" charset="0"/>
              </a:rPr>
              <a:t>=</a:t>
            </a:r>
            <a:r>
              <a:rPr lang="ru-RU" sz="3200" dirty="0" smtClean="0">
                <a:solidFill>
                  <a:schemeClr val="accent6">
                    <a:lumMod val="50000"/>
                  </a:schemeClr>
                </a:solidFill>
                <a:latin typeface="Century" pitchFamily="18" charset="0"/>
              </a:rPr>
              <a:t>4</a:t>
            </a:r>
            <a:endParaRPr lang="ru-RU" sz="3200" dirty="0">
              <a:solidFill>
                <a:schemeClr val="accent6">
                  <a:lumMod val="50000"/>
                </a:schemeClr>
              </a:solidFill>
              <a:latin typeface="Century" pitchFamily="18" charset="0"/>
            </a:endParaRPr>
          </a:p>
        </p:txBody>
      </p:sp>
      <p:pic>
        <p:nvPicPr>
          <p:cNvPr id="10" name="Picture 3" descr="F:\картинки1\с зонтиком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14282" y="3970343"/>
            <a:ext cx="2857488" cy="2887657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7" name="Picture 3" descr="F:\картинки1\45f4ceade55f.pn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85786" y="3357562"/>
            <a:ext cx="2604524" cy="2806103"/>
          </a:xfrm>
          <a:prstGeom prst="rect">
            <a:avLst/>
          </a:prstGeom>
          <a:noFill/>
        </p:spPr>
      </p:pic>
      <p:pic>
        <p:nvPicPr>
          <p:cNvPr id="8" name="Picture 2" descr="F:\картинки1\собачка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286512" y="3143248"/>
            <a:ext cx="2492379" cy="3251205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1857356" y="642918"/>
            <a:ext cx="5429288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Дружок пришёл к Барбосу в гости.</a:t>
            </a:r>
            <a:br>
              <a:rPr lang="ru-RU" sz="2800" dirty="0" smtClean="0"/>
            </a:br>
            <a:r>
              <a:rPr lang="ru-RU" sz="2800" dirty="0" smtClean="0"/>
              <a:t>Дружок принёс три вкусных кости.</a:t>
            </a:r>
            <a:br>
              <a:rPr lang="ru-RU" sz="2800" dirty="0" smtClean="0"/>
            </a:br>
            <a:r>
              <a:rPr lang="ru-RU" sz="2800" dirty="0" smtClean="0"/>
              <a:t>Одну съел сам…. Теперь вопрос:</a:t>
            </a:r>
            <a:br>
              <a:rPr lang="ru-RU" sz="2800" dirty="0" smtClean="0"/>
            </a:br>
            <a:r>
              <a:rPr lang="ru-RU" sz="2800" dirty="0" smtClean="0"/>
              <a:t>А сколько съел костей Барбос?</a:t>
            </a:r>
            <a:br>
              <a:rPr lang="ru-RU" sz="2800" dirty="0" smtClean="0"/>
            </a:br>
            <a:endParaRPr lang="ru-RU" sz="2800" dirty="0"/>
          </a:p>
        </p:txBody>
      </p:sp>
      <p:pic>
        <p:nvPicPr>
          <p:cNvPr id="10" name="Picture 6" descr="E:\Документы\презентации Начальная школа\Разработчику презентаций\Рисунки\79.pn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929058" y="2928934"/>
            <a:ext cx="224744" cy="324000"/>
          </a:xfrm>
          <a:prstGeom prst="rect">
            <a:avLst/>
          </a:prstGeom>
          <a:noFill/>
        </p:spPr>
      </p:pic>
      <p:sp>
        <p:nvSpPr>
          <p:cNvPr id="11" name="Прямоугольник 10"/>
          <p:cNvSpPr/>
          <p:nvPr/>
        </p:nvSpPr>
        <p:spPr>
          <a:xfrm>
            <a:off x="4214810" y="2571744"/>
            <a:ext cx="420308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6000" dirty="0" smtClean="0"/>
              <a:t>-</a:t>
            </a:r>
            <a:endParaRPr lang="ru-RU" sz="6000" dirty="0"/>
          </a:p>
        </p:txBody>
      </p:sp>
      <p:pic>
        <p:nvPicPr>
          <p:cNvPr id="12" name="Picture 4" descr="E:\Документы\презентации Начальная школа\Разработчику презентаций\Рисунки\77.pn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4572000" y="2928934"/>
            <a:ext cx="175469" cy="324000"/>
          </a:xfrm>
          <a:prstGeom prst="rect">
            <a:avLst/>
          </a:prstGeom>
          <a:noFill/>
        </p:spPr>
      </p:pic>
      <p:pic>
        <p:nvPicPr>
          <p:cNvPr id="13" name="Picture 5" descr="E:\Документы\презентации Начальная школа\Разработчику презентаций\Рисунки\78.pn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5214942" y="2928934"/>
            <a:ext cx="220488" cy="324000"/>
          </a:xfrm>
          <a:prstGeom prst="rect">
            <a:avLst/>
          </a:prstGeom>
          <a:noFill/>
        </p:spPr>
      </p:pic>
      <p:sp>
        <p:nvSpPr>
          <p:cNvPr id="14" name="Прямоугольник 13"/>
          <p:cNvSpPr/>
          <p:nvPr/>
        </p:nvSpPr>
        <p:spPr>
          <a:xfrm>
            <a:off x="4786314" y="2714620"/>
            <a:ext cx="490840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dirty="0" smtClean="0"/>
              <a:t>=</a:t>
            </a:r>
            <a:endParaRPr lang="ru-RU" sz="4800" dirty="0"/>
          </a:p>
        </p:txBody>
      </p:sp>
      <p:pic>
        <p:nvPicPr>
          <p:cNvPr id="5122" name="Picture 2" descr="F:\картинки1\44b92352e73e.png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0" y="5500702"/>
            <a:ext cx="9358346" cy="1643050"/>
          </a:xfrm>
          <a:prstGeom prst="rect">
            <a:avLst/>
          </a:prstGeom>
          <a:noFill/>
        </p:spPr>
      </p:pic>
      <p:pic>
        <p:nvPicPr>
          <p:cNvPr id="15" name="Picture 4" descr="D:\Школьные файлы\ПАПКА  ДЛЯ  СКАЧИВАНИЯ\Картинки для физкультминутки\babochka265.jpg"/>
          <p:cNvPicPr>
            <a:picLocks noChangeAspect="1" noChangeArrowheads="1"/>
          </p:cNvPicPr>
          <p:nvPr/>
        </p:nvPicPr>
        <p:blipFill>
          <a:blip r:embed="rId9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786563" y="214313"/>
            <a:ext cx="2143125" cy="165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051" name="Picture 3" descr="F:\картинки1\14e453d9b9d3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-214346" y="-285776"/>
            <a:ext cx="2400300" cy="2400300"/>
          </a:xfrm>
          <a:prstGeom prst="rect">
            <a:avLst/>
          </a:prstGeom>
          <a:noFill/>
        </p:spPr>
      </p:pic>
      <p:sp>
        <p:nvSpPr>
          <p:cNvPr id="13" name="TextBox 12"/>
          <p:cNvSpPr txBox="1"/>
          <p:nvPr/>
        </p:nvSpPr>
        <p:spPr>
          <a:xfrm>
            <a:off x="2071670" y="928670"/>
            <a:ext cx="6178679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latin typeface="Cambria Math" pitchFamily="18" charset="0"/>
                <a:ea typeface="Cambria Math" pitchFamily="18" charset="0"/>
              </a:rPr>
              <a:t>Раз, два, три, четыре, пять….</a:t>
            </a:r>
          </a:p>
          <a:p>
            <a:r>
              <a:rPr lang="ru-RU" sz="3600" dirty="0" smtClean="0">
                <a:latin typeface="Cambria Math" pitchFamily="18" charset="0"/>
                <a:ea typeface="Cambria Math" pitchFamily="18" charset="0"/>
              </a:rPr>
              <a:t>Вышли зайцы погулять.</a:t>
            </a:r>
          </a:p>
          <a:p>
            <a:r>
              <a:rPr lang="ru-RU" sz="3600" dirty="0" smtClean="0">
                <a:latin typeface="Cambria Math" pitchFamily="18" charset="0"/>
                <a:ea typeface="Cambria Math" pitchFamily="18" charset="0"/>
              </a:rPr>
              <a:t>Двое зайцев потерялись.</a:t>
            </a:r>
          </a:p>
          <a:p>
            <a:r>
              <a:rPr lang="ru-RU" sz="3600" dirty="0" smtClean="0">
                <a:latin typeface="Cambria Math" pitchFamily="18" charset="0"/>
                <a:ea typeface="Cambria Math" pitchFamily="18" charset="0"/>
              </a:rPr>
              <a:t>Сколько до дому добрались?</a:t>
            </a:r>
            <a:endParaRPr lang="ru-RU" sz="3600" dirty="0"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643570" y="3571876"/>
            <a:ext cx="152317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>
                <a:solidFill>
                  <a:srgbClr val="FF0000"/>
                </a:solidFill>
                <a:latin typeface="Century" pitchFamily="18" charset="0"/>
              </a:rPr>
              <a:t>5</a:t>
            </a:r>
            <a:r>
              <a:rPr lang="ru-RU" sz="4000" dirty="0" smtClean="0">
                <a:latin typeface="Century" pitchFamily="18" charset="0"/>
              </a:rPr>
              <a:t>-</a:t>
            </a:r>
            <a:r>
              <a:rPr lang="ru-RU" sz="4000" dirty="0" smtClean="0">
                <a:solidFill>
                  <a:srgbClr val="00B050"/>
                </a:solidFill>
                <a:latin typeface="Century" pitchFamily="18" charset="0"/>
              </a:rPr>
              <a:t>2</a:t>
            </a:r>
            <a:r>
              <a:rPr lang="ru-RU" sz="4000" dirty="0" smtClean="0">
                <a:latin typeface="Century" pitchFamily="18" charset="0"/>
              </a:rPr>
              <a:t>=</a:t>
            </a:r>
            <a:r>
              <a:rPr lang="ru-RU" sz="4000" dirty="0" smtClean="0">
                <a:solidFill>
                  <a:schemeClr val="accent6">
                    <a:lumMod val="50000"/>
                  </a:schemeClr>
                </a:solidFill>
                <a:latin typeface="Century" pitchFamily="18" charset="0"/>
              </a:rPr>
              <a:t>3</a:t>
            </a:r>
            <a:endParaRPr lang="ru-RU" sz="4000" dirty="0">
              <a:solidFill>
                <a:schemeClr val="accent6">
                  <a:lumMod val="50000"/>
                </a:schemeClr>
              </a:solidFill>
              <a:latin typeface="Century" pitchFamily="18" charset="0"/>
            </a:endParaRPr>
          </a:p>
        </p:txBody>
      </p:sp>
      <p:pic>
        <p:nvPicPr>
          <p:cNvPr id="15" name="Picture 7" descr="зайчик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000364" y="4857760"/>
            <a:ext cx="1428760" cy="1654177"/>
          </a:xfrm>
          <a:prstGeom prst="rect">
            <a:avLst/>
          </a:prstGeom>
          <a:noFill/>
        </p:spPr>
      </p:pic>
      <p:pic>
        <p:nvPicPr>
          <p:cNvPr id="16" name="Picture 7" descr="зайчик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1714480" y="4714884"/>
            <a:ext cx="1500198" cy="1797053"/>
          </a:xfrm>
          <a:prstGeom prst="rect">
            <a:avLst/>
          </a:prstGeom>
          <a:noFill/>
        </p:spPr>
      </p:pic>
      <p:pic>
        <p:nvPicPr>
          <p:cNvPr id="17" name="Picture 7" descr="зайчик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428596" y="4357694"/>
            <a:ext cx="1643074" cy="2225681"/>
          </a:xfrm>
          <a:prstGeom prst="rect">
            <a:avLst/>
          </a:prstGeom>
          <a:noFill/>
        </p:spPr>
      </p:pic>
      <p:pic>
        <p:nvPicPr>
          <p:cNvPr id="18" name="Picture 11" descr="заяц">
            <a:hlinkClick r:id="rId8" action="ppaction://hlinksldjump"/>
          </p:cNvPr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6357950" y="4643446"/>
            <a:ext cx="1325564" cy="1868490"/>
          </a:xfrm>
          <a:prstGeom prst="rect">
            <a:avLst/>
          </a:prstGeom>
          <a:noFill/>
        </p:spPr>
      </p:pic>
      <p:pic>
        <p:nvPicPr>
          <p:cNvPr id="19" name="Picture 11" descr="заяц">
            <a:hlinkClick r:id="rId8" action="ppaction://hlinksldjump"/>
          </p:cNvPr>
          <p:cNvPicPr>
            <a:picLocks noChangeAspect="1" noChangeArrowheads="1"/>
          </p:cNvPicPr>
          <p:nvPr/>
        </p:nvPicPr>
        <p:blipFill>
          <a:blip r:embed="rId10" cstate="email"/>
          <a:srcRect/>
          <a:stretch>
            <a:fillRect/>
          </a:stretch>
        </p:blipFill>
        <p:spPr bwMode="auto">
          <a:xfrm>
            <a:off x="7215206" y="4357694"/>
            <a:ext cx="1682754" cy="2225680"/>
          </a:xfrm>
          <a:prstGeom prst="rect">
            <a:avLst/>
          </a:prstGeom>
          <a:noFill/>
        </p:spPr>
      </p:pic>
      <p:pic>
        <p:nvPicPr>
          <p:cNvPr id="2050" name="Picture 2" descr="F:\картинки1\a2b16efda4be.png"/>
          <p:cNvPicPr>
            <a:picLocks noGrp="1" noChangeAspect="1" noChangeArrowheads="1"/>
          </p:cNvPicPr>
          <p:nvPr>
            <p:ph idx="1"/>
          </p:nvPr>
        </p:nvPicPr>
        <p:blipFill>
          <a:blip r:embed="rId11" cstate="email"/>
          <a:srcRect/>
          <a:stretch>
            <a:fillRect/>
          </a:stretch>
        </p:blipFill>
        <p:spPr bwMode="auto">
          <a:xfrm>
            <a:off x="0" y="5046681"/>
            <a:ext cx="8643998" cy="1811319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9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914400" y="1785926"/>
            <a:ext cx="8229600" cy="1143000"/>
          </a:xfrm>
        </p:spPr>
        <p:txBody>
          <a:bodyPr>
            <a:noAutofit/>
          </a:bodyPr>
          <a:lstStyle/>
          <a:p>
            <a:r>
              <a:rPr lang="ru-RU" sz="2800" dirty="0" smtClean="0"/>
              <a:t>У Светы было пять конфет,</a:t>
            </a:r>
            <a:br>
              <a:rPr lang="ru-RU" sz="2800" dirty="0" smtClean="0"/>
            </a:br>
            <a:r>
              <a:rPr lang="ru-RU" sz="2800" dirty="0" smtClean="0"/>
              <a:t>Но отнял три из них сосед.</a:t>
            </a:r>
            <a:br>
              <a:rPr lang="ru-RU" sz="2800" dirty="0" smtClean="0"/>
            </a:br>
            <a:r>
              <a:rPr lang="ru-RU" sz="2800" dirty="0" smtClean="0"/>
              <a:t>Пять минус три: теперь у Светы</a:t>
            </a:r>
            <a:br>
              <a:rPr lang="ru-RU" sz="2800" dirty="0" smtClean="0"/>
            </a:br>
            <a:r>
              <a:rPr lang="ru-RU" sz="2800" dirty="0" smtClean="0"/>
              <a:t>Осталось ровно…. конфеты.</a:t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Нам этот факт даёт понять,</a:t>
            </a:r>
            <a:br>
              <a:rPr lang="ru-RU" sz="2800" dirty="0" smtClean="0"/>
            </a:br>
            <a:r>
              <a:rPr lang="ru-RU" sz="2800" dirty="0" smtClean="0"/>
              <a:t> Что значит </a:t>
            </a:r>
            <a:r>
              <a:rPr lang="ru-RU" sz="2800" i="1" dirty="0" smtClean="0">
                <a:solidFill>
                  <a:srgbClr val="C00000"/>
                </a:solidFill>
              </a:rPr>
              <a:t>вычесть</a:t>
            </a:r>
            <a:r>
              <a:rPr lang="ru-RU" sz="2800" dirty="0" smtClean="0"/>
              <a:t> и </a:t>
            </a:r>
            <a:r>
              <a:rPr lang="ru-RU" sz="2800" i="1" dirty="0" smtClean="0">
                <a:solidFill>
                  <a:srgbClr val="C00000"/>
                </a:solidFill>
              </a:rPr>
              <a:t>отнять.</a:t>
            </a: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dirty="0"/>
          </a:p>
        </p:txBody>
      </p:sp>
      <p:pic>
        <p:nvPicPr>
          <p:cNvPr id="3074" name="Picture 2" descr="F:\картинки1\5a64b432ad89.pn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836072" y="2143116"/>
            <a:ext cx="2307928" cy="4525963"/>
          </a:xfrm>
          <a:prstGeom prst="rect">
            <a:avLst/>
          </a:prstGeom>
          <a:noFill/>
        </p:spPr>
      </p:pic>
      <p:pic>
        <p:nvPicPr>
          <p:cNvPr id="3075" name="Picture 3" descr="F:\картинки1\post-33310-1225818189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9520" y="2714620"/>
            <a:ext cx="3043241" cy="3975105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3929058" y="5357826"/>
            <a:ext cx="1285884" cy="557210"/>
          </a:xfrm>
          <a:prstGeom prst="rect">
            <a:avLst/>
          </a:prstGeom>
          <a:solidFill>
            <a:schemeClr val="accent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Равнобедренный треугольник 7"/>
          <p:cNvSpPr/>
          <p:nvPr/>
        </p:nvSpPr>
        <p:spPr>
          <a:xfrm rot="16200000">
            <a:off x="5077499" y="5495269"/>
            <a:ext cx="560638" cy="285752"/>
          </a:xfrm>
          <a:prstGeom prst="triangle">
            <a:avLst/>
          </a:prstGeom>
          <a:solidFill>
            <a:schemeClr val="accent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Равнобедренный треугольник 8"/>
          <p:cNvSpPr/>
          <p:nvPr/>
        </p:nvSpPr>
        <p:spPr>
          <a:xfrm rot="5400000">
            <a:off x="3462126" y="5467568"/>
            <a:ext cx="564032" cy="344548"/>
          </a:xfrm>
          <a:prstGeom prst="triangle">
            <a:avLst/>
          </a:prstGeom>
          <a:solidFill>
            <a:schemeClr val="accent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1" name="Скругленная соединительная линия 10"/>
          <p:cNvCxnSpPr/>
          <p:nvPr/>
        </p:nvCxnSpPr>
        <p:spPr>
          <a:xfrm rot="16200000" flipH="1">
            <a:off x="3964777" y="5393545"/>
            <a:ext cx="500066" cy="428628"/>
          </a:xfrm>
          <a:prstGeom prst="curvedConnector3">
            <a:avLst>
              <a:gd name="adj1" fmla="val 50000"/>
            </a:avLst>
          </a:prstGeom>
          <a:ln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Скругленная соединительная линия 16"/>
          <p:cNvCxnSpPr/>
          <p:nvPr/>
        </p:nvCxnSpPr>
        <p:spPr>
          <a:xfrm rot="16200000" flipH="1">
            <a:off x="4393405" y="5464983"/>
            <a:ext cx="500066" cy="285752"/>
          </a:xfrm>
          <a:prstGeom prst="curvedConnector3">
            <a:avLst>
              <a:gd name="adj1" fmla="val 50000"/>
            </a:avLst>
          </a:prstGeom>
          <a:ln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Скругленная соединительная линия 18"/>
          <p:cNvCxnSpPr/>
          <p:nvPr/>
        </p:nvCxnSpPr>
        <p:spPr>
          <a:xfrm rot="16200000" flipH="1">
            <a:off x="4714876" y="5500702"/>
            <a:ext cx="428628" cy="285752"/>
          </a:xfrm>
          <a:prstGeom prst="curvedConnector3">
            <a:avLst>
              <a:gd name="adj1" fmla="val 50000"/>
            </a:avLst>
          </a:prstGeom>
          <a:ln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5357818" y="1785926"/>
            <a:ext cx="4286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FF0000"/>
                </a:solidFill>
                <a:latin typeface="Century" pitchFamily="18" charset="0"/>
              </a:rPr>
              <a:t>2</a:t>
            </a:r>
            <a:r>
              <a:rPr lang="ru-RU" sz="3200" dirty="0" smtClean="0"/>
              <a:t>  </a:t>
            </a:r>
            <a:endParaRPr lang="ru-RU" sz="32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9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9" name="Picture 23" descr="multik156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-214346" y="3214686"/>
            <a:ext cx="2857520" cy="3357586"/>
          </a:xfrm>
          <a:prstGeom prst="rect">
            <a:avLst/>
          </a:prstGeom>
          <a:noFill/>
        </p:spPr>
      </p:pic>
      <p:pic>
        <p:nvPicPr>
          <p:cNvPr id="10" name="Рисунок 25" descr="post-149122-1252932963.pn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357950" y="0"/>
            <a:ext cx="2786050" cy="29019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2" descr="F:\картинки1\44b92352e73e.pn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0" y="5500702"/>
            <a:ext cx="9358346" cy="1643050"/>
          </a:xfrm>
          <a:prstGeom prst="rect">
            <a:avLst/>
          </a:prstGeom>
          <a:noFill/>
        </p:spPr>
      </p:pic>
      <p:pic>
        <p:nvPicPr>
          <p:cNvPr id="12" name="Picture 3" descr="F:\картинки1\14e453d9b9d3.pn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0" y="0"/>
            <a:ext cx="2000232" cy="2214554"/>
          </a:xfrm>
          <a:prstGeom prst="rect">
            <a:avLst/>
          </a:prstGeom>
          <a:noFill/>
        </p:spPr>
      </p:pic>
      <p:sp>
        <p:nvSpPr>
          <p:cNvPr id="13" name="TextBox 12"/>
          <p:cNvSpPr txBox="1"/>
          <p:nvPr/>
        </p:nvSpPr>
        <p:spPr>
          <a:xfrm>
            <a:off x="2143108" y="1714488"/>
            <a:ext cx="5399940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/>
              <a:t>На прогулку вышла кошка,</a:t>
            </a:r>
          </a:p>
          <a:p>
            <a:r>
              <a:rPr lang="ru-RU" sz="3600" dirty="0" smtClean="0"/>
              <a:t>Потеряла два сапожка.</a:t>
            </a:r>
          </a:p>
          <a:p>
            <a:r>
              <a:rPr lang="ru-RU" sz="3600" dirty="0" smtClean="0"/>
              <a:t>-Ух!- заухала сова.-</a:t>
            </a:r>
          </a:p>
          <a:p>
            <a:r>
              <a:rPr lang="ru-RU" sz="3600" dirty="0" smtClean="0"/>
              <a:t>И без двух осталось…</a:t>
            </a:r>
            <a:endParaRPr lang="ru-RU" sz="3600" dirty="0"/>
          </a:p>
        </p:txBody>
      </p:sp>
      <p:pic>
        <p:nvPicPr>
          <p:cNvPr id="15" name="Picture 23" descr="multik156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4500562" y="5500702"/>
            <a:ext cx="1285884" cy="1142984"/>
          </a:xfrm>
          <a:prstGeom prst="rect">
            <a:avLst/>
          </a:prstGeom>
          <a:noFill/>
        </p:spPr>
      </p:pic>
      <p:sp>
        <p:nvSpPr>
          <p:cNvPr id="16" name="TextBox 15"/>
          <p:cNvSpPr txBox="1"/>
          <p:nvPr/>
        </p:nvSpPr>
        <p:spPr>
          <a:xfrm>
            <a:off x="6500826" y="4429132"/>
            <a:ext cx="138852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rgbClr val="FF0000"/>
                </a:solidFill>
                <a:latin typeface="Century" pitchFamily="18" charset="0"/>
              </a:rPr>
              <a:t>4</a:t>
            </a:r>
            <a:r>
              <a:rPr lang="ru-RU" sz="3600" dirty="0" smtClean="0">
                <a:latin typeface="Century" pitchFamily="18" charset="0"/>
              </a:rPr>
              <a:t>-</a:t>
            </a:r>
            <a:r>
              <a:rPr lang="ru-RU" sz="3600" dirty="0" smtClean="0">
                <a:solidFill>
                  <a:srgbClr val="00B050"/>
                </a:solidFill>
                <a:latin typeface="Century" pitchFamily="18" charset="0"/>
              </a:rPr>
              <a:t>2</a:t>
            </a:r>
            <a:r>
              <a:rPr lang="ru-RU" sz="3600" dirty="0" smtClean="0">
                <a:latin typeface="Century" pitchFamily="18" charset="0"/>
              </a:rPr>
              <a:t>=</a:t>
            </a:r>
            <a:r>
              <a:rPr lang="ru-RU" sz="3600" dirty="0" smtClean="0">
                <a:solidFill>
                  <a:schemeClr val="accent6">
                    <a:lumMod val="50000"/>
                  </a:schemeClr>
                </a:solidFill>
                <a:latin typeface="Century" pitchFamily="18" charset="0"/>
              </a:rPr>
              <a:t>2</a:t>
            </a:r>
            <a:endParaRPr lang="ru-RU" sz="3600" dirty="0">
              <a:solidFill>
                <a:schemeClr val="accent6">
                  <a:lumMod val="50000"/>
                </a:schemeClr>
              </a:solidFill>
              <a:latin typeface="Century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292</TotalTime>
  <Words>66</Words>
  <Application>Microsoft Office PowerPoint</Application>
  <PresentationFormat>Экран (4:3)</PresentationFormat>
  <Paragraphs>17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Презентация PowerPoint</vt:lpstr>
      <vt:lpstr>Презентация PowerPoint</vt:lpstr>
      <vt:lpstr>Презентация PowerPoint</vt:lpstr>
      <vt:lpstr>У Светы было пять конфет, Но отнял три из них сосед. Пять минус три: теперь у Светы Осталось ровно…. конфеты.  Нам этот факт даёт понять,  Что значит вычесть и отнять. 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123</cp:lastModifiedBy>
  <cp:revision>37</cp:revision>
  <dcterms:created xsi:type="dcterms:W3CDTF">2011-04-30T18:06:29Z</dcterms:created>
  <dcterms:modified xsi:type="dcterms:W3CDTF">2012-11-20T06:53:55Z</dcterms:modified>
</cp:coreProperties>
</file>