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70" r:id="rId4"/>
    <p:sldId id="259" r:id="rId5"/>
    <p:sldId id="260" r:id="rId6"/>
    <p:sldId id="271" r:id="rId7"/>
    <p:sldId id="261" r:id="rId8"/>
    <p:sldId id="262" r:id="rId9"/>
    <p:sldId id="263" r:id="rId10"/>
    <p:sldId id="264" r:id="rId11"/>
    <p:sldId id="272" r:id="rId12"/>
    <p:sldId id="273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5/10/2010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3352800"/>
            <a:ext cx="8534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ВНЕКЛАССНОЕ МЕРОПРИЯТИЕ ДЛЯ 10-Х И  11-Х КЛАССОВ. </a:t>
            </a:r>
            <a:endParaRPr lang="ru-RU" sz="2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МОУ 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СОШ №24 г.Удачный республика САХА (Якутия)</a:t>
            </a:r>
          </a:p>
          <a:p>
            <a:pPr algn="ctr"/>
            <a:endParaRPr lang="ru-RU" sz="2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Иванова Л.В.</a:t>
            </a:r>
            <a:endParaRPr lang="ru-RU" sz="2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1752600"/>
            <a:ext cx="59780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БУДУЩИЙ ИЗБИРАТЕЛЬ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74320"/>
            <a:ext cx="6784848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ИЗБИРАТЕЛЬНАЯ  КОМПАНИЯ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00600" y="1295400"/>
            <a:ext cx="4038600" cy="51054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ПРЕДВЫБОРНАЯ 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АГИТАЦИЯ: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ПОСЛЕ РЕГИСТРАЦИИ  ПРОВОДИТСЯ ПРЕДВЫБОРНАЯ АГИТАЦИЯ ЧЕРЕЗ СМИ. ФАКТИЧЕСКИ  ПРОИСХОДИТ  ПРОДАЖА ПОЛИТИЧЕСКОГО  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ТОВАРА ( 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МАРКЕТИНГ)  СУЩЕСТВУЮТ СПЕЦИАЛЬНЫЕ ФИРМЫ В ОБЛАСТИ ПОЛИТ. МАРКЕТИНГА- ПРОДВИЖЕНИЕ КАНДИДАТОВ  К ПОБЕДЕ С ПОМОЩЬЮ  РАЗЛИЧНЫХ СРЕДСТВ. ОНИ  СОЗДАЮТ ПРИЛЕКАТЕЛЬНЫЙ ИМИДЖ.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69% ИНФОРМАЦИИ ВИЗУАЛЬНО И 31% ВЕРБАЛЬНО.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ИСПОЛЬЗУЮТСЯ ГРЯЗНЫЕ ТЕХНОЛОГИИ, ЧЕРНЫЙ ПИАР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381000" y="2133600"/>
            <a:ext cx="4343400" cy="3124200"/>
            <a:chOff x="381000" y="2133600"/>
            <a:chExt cx="4343400" cy="3124200"/>
          </a:xfrm>
        </p:grpSpPr>
        <p:sp>
          <p:nvSpPr>
            <p:cNvPr id="7" name="Вертикальный свиток 6"/>
            <p:cNvSpPr/>
            <p:nvPr/>
          </p:nvSpPr>
          <p:spPr>
            <a:xfrm>
              <a:off x="381000" y="2133600"/>
              <a:ext cx="4343400" cy="3124200"/>
            </a:xfrm>
            <a:prstGeom prst="verticalScrol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62000" y="3048000"/>
              <a:ext cx="358140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ИЗБИРАТЕЛЬНАЯ </a:t>
              </a:r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КОМПАНИЯ ЭТО </a:t>
              </a:r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ИЗБИРАТЕЛЬНЫЙ </a:t>
              </a:r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ПРОЦЕСС плюс ДЕЯТЕЛЬНОСТЬ  ПО </a:t>
              </a:r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ПРОВЕДЕНИЮ ВЫБОРОВ</a:t>
              </a:r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  <a:endPara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74320"/>
            <a:ext cx="6784848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ИЗБИРАТЕЛЬНАЯ  КОМПАНИЯ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00600" y="1295400"/>
            <a:ext cx="4038600" cy="51054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ГОЛОСОВАНИЕ И ЕГО  РЕЗУЛЬТАТЫ.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АГИТАЦИЯ  ЗА СУТКИ ДО ВЫБОРОВ, НО ВЕЗДЕ.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СЕРЬЕЗНАЯ ПРОБЛЕМА- АБСЕНТИЗМ- УКЛОНЕНИЕ ОТ ВЫБОРОВ. РЕЗУЛЬТАТЫ ВЫБОРОВ  ЗАВИСЯТ ОТ  ИЗБИРАТЕЛЬНОЙ СИСТЕМЫ.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РФ НА ВЫБОРАХ В ГОСДУМУ-РАСПРЕДЕЛЕНИЕ  ПРОПОРЦИОНАЛЬНО. ПАРТИИ ДОЛЖНЫ ПРЕОДОЛЕТЬ 7% БАРЬЕР.  РАСПРЕДЕЛЕНИЕ  ДЕПУТАТСКИХ  МАНДАТОВ В ДВА ЭТАПА. ВЫБОРЫ ПРЕЗИДЕНТА -  АБСАЛЮТНОЕ БОЛЬШИНСТВО.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ИТОГИ ГОЛОСОВАНИЯ –В МАСШТАБЕ ВСЕЙ РОССИИ- ЦИК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5"/>
          <p:cNvGrpSpPr/>
          <p:nvPr/>
        </p:nvGrpSpPr>
        <p:grpSpPr>
          <a:xfrm>
            <a:off x="381000" y="2133600"/>
            <a:ext cx="4343400" cy="3124200"/>
            <a:chOff x="381000" y="2133600"/>
            <a:chExt cx="4343400" cy="3124200"/>
          </a:xfrm>
        </p:grpSpPr>
        <p:sp>
          <p:nvSpPr>
            <p:cNvPr id="7" name="Вертикальный свиток 6"/>
            <p:cNvSpPr/>
            <p:nvPr/>
          </p:nvSpPr>
          <p:spPr>
            <a:xfrm>
              <a:off x="381000" y="2133600"/>
              <a:ext cx="4343400" cy="3124200"/>
            </a:xfrm>
            <a:prstGeom prst="verticalScrol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62000" y="3048000"/>
              <a:ext cx="358140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ИЗБИРАТЕЛЬНАЯ </a:t>
              </a:r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КОМПАНИЯ ЭТО </a:t>
              </a:r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ИЗБИРАТЕЛЬНЫЙ </a:t>
              </a:r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ПРОЦЕСС плюс ДЕЯТЕЛЬНОСТЬ  ПО </a:t>
              </a:r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ПРОВЕДЕНИЮ ВЫБОРОВ</a:t>
              </a:r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  <a:endPara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74320"/>
            <a:ext cx="6784848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ПОЛИТИЧЕСКИЕ ТЕХНОЛОГИИ ИЗБИРАТЕЛЯ.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00600" y="1600200"/>
            <a:ext cx="4038600" cy="48006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ВЫБОРАХ ПО ПАРТИЙНЫМ СПИСКАМ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КТО ЛИДЕР ПАРТИИ, ОБЩИЕ СВЕДЕНИЯ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ПРЕДВЫБОРНАЯ ПРОГРАММА.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КТО ВХОДИТ  В СПИСОК КАНДИДАТОВ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AutoNum type="arabicPeriod"/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ВЫБОРАХ  ПРЕЗИДЕНТА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АНАЛИЗ ПРЕДВЫБОРНЫХ  ЗАЯВЛЕНИЙ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ЛИЧНЫЕ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КАЧЕСТВА.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ОПАСНОСТЬ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ПОПУЛИЗМА</a:t>
            </a:r>
          </a:p>
        </p:txBody>
      </p:sp>
      <p:grpSp>
        <p:nvGrpSpPr>
          <p:cNvPr id="3" name="Группа 5"/>
          <p:cNvGrpSpPr/>
          <p:nvPr/>
        </p:nvGrpSpPr>
        <p:grpSpPr>
          <a:xfrm>
            <a:off x="381000" y="2133600"/>
            <a:ext cx="4343400" cy="3124200"/>
            <a:chOff x="381000" y="2133600"/>
            <a:chExt cx="4343400" cy="3124200"/>
          </a:xfrm>
        </p:grpSpPr>
        <p:sp>
          <p:nvSpPr>
            <p:cNvPr id="7" name="Вертикальный свиток 6"/>
            <p:cNvSpPr/>
            <p:nvPr/>
          </p:nvSpPr>
          <p:spPr>
            <a:xfrm>
              <a:off x="381000" y="2133600"/>
              <a:ext cx="4343400" cy="3124200"/>
            </a:xfrm>
            <a:prstGeom prst="verticalScrol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62000" y="3429000"/>
              <a:ext cx="3581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ИЗБИРАТЕЛЬ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ПРАКТИЧЕСКАЯ ЧАСТЬ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981200"/>
            <a:ext cx="8305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Кандидатам предлагается провести дебаты на тему: «Что является главным в развитии общества: классовая борьба или сотрудничество?»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Создаются две группы. Одна группа готовит позицию: «Главное в развитии общества это классовая борьба». Вторая группа: «Главное в развитии общества: сотрудничество».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Итогом дебатов будет голосование.</a:t>
            </a:r>
          </a:p>
          <a:p>
            <a:endParaRPr lang="ru-RU" sz="20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1981200"/>
            <a:ext cx="7620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«ПРОЙДЯ ЧЕРЕЗ РЯД ПЫТОК, ШАТАЯСЬ, ПАДАЯ ПОД НОШЕЙ КРЕСТНЫХ МУК, ЧЕЛОВЕЧЕСТВО ШАГ ЗА ШАГОМ ЗАВОЕВАЛО ВОЗМОЖНОСТЬ ЗАКОНОДАТЕЛЬСТВА И СТРОИТЕЛЬСТВА СВОЕЙ ИСТОРИИ.</a:t>
            </a:r>
          </a:p>
          <a:p>
            <a:r>
              <a:rPr lang="ru-RU" sz="2000" dirty="0" smtClean="0"/>
              <a:t>ШАГ ЗА ШАГОМ ОНО СТРЕМИЛОСЬ РЕАЛИЗОВАТЬ СВОИ ИДЕАЛЫ ПРАВДЫ, ИСТИНЫ И КРАСОТЫ. ЭТИ ЗАВОЕВАНИЯ, ПОРОЙ ЗАМЕДЛЯЯСЬ, ОСЛАБЕВАЯ, В ОБЩЕМ ДО СИХ ПОР УВЕЛИЧИВАЛИСЬ».</a:t>
            </a:r>
            <a:endParaRPr lang="ru-RU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ИСТОЧНИКИ.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1524000"/>
            <a:ext cx="7010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ОБЩЕСТВОЗНАНИЕ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: УЧЕБНИК ДЛЯ 11 КЛАССА ОБЩЕОБРАЗОВАТЕЛЬНЫХ УЧРЕЖДЕНИЙ: ПРОФИЛЬНЫЙ УРОВЕНЬ /( Л.Н. БОГОЛЮБОВ, А.Ю ЛАЗЕБНИКОВА, А.Т. КИНКУЛЬКИН И ДР.); ПОД РЕДАКЦИЕЙ Л. Н. БОГОЛЮБОВА (И ДР.).- М. : ПРОСВЕЩЕНИЕ, 2008. </a:t>
            </a:r>
            <a:endParaRPr lang="ru-RU" dirty="0" smtClean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А.Н. САХАРОВ, А.Н. БОХАНОВ ИСТОРИЯ РОССИИ </a:t>
            </a:r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XVII – XIX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ВЕК.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А.А. ЛЕВАНДОВСКИЙ Ю.А. ЩЕТИНОВ ИСТОРИЯ РОССИИ </a:t>
            </a:r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ВЕК.</a:t>
            </a:r>
            <a:endParaRPr lang="ru-RU" dirty="0" smtClean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74320"/>
            <a:ext cx="7089648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ЦЕЛИ  УРОКА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981200"/>
            <a:ext cx="8153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000" dirty="0" smtClean="0"/>
              <a:t>РАССМОТРЕТЬ  ПОНЯТИЕ ИЗБИРАТЕЛЬНОЙ СИСТЕМЫ В УЗКОМ   И ШИРОКОМ  ПОНЯТИЯХ.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ПОНЯТИЕ ИЗБИРАТЕЛЬНОГО ПРОЦЕССА И ЕГО ЭТАПЫ.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ЧТО ТАКОЕ  ИЗБИРАТЕЛЬНАЯ КОМПАНИЯ  И ЕЁ СОДЕРЖАНИЕ.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ПОЛИТИЧЕСКИЕ ТЕХНОЛОГИИ  ИЗБИРАТЕЛЯ</a:t>
            </a:r>
            <a:r>
              <a:rPr lang="ru-RU" sz="2000" dirty="0" smtClean="0"/>
              <a:t>.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ПРОВЕСТИ ПРАКТИЧЕСКУЮ ЧАСТЬ. ДЕБАТЫ.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609600" y="2590800"/>
            <a:ext cx="74706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ПРОБЛЕМА: </a:t>
            </a:r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ГОСУДАРСТВО СОЗДАЕТ ПРАВИЛА ИГРЫ ДЛЯ  ИЗБИРАТЕЛЯ. ВЛИЯЮТ  ЛИ ОНИ  НА  ВАЖНЕЙШИЙ  ПРИНЦИП  ДЕМОКРАТИИ- НАРОДОВЛАСТИЕ-  И НЕ НАРУШАЮТ  ЛИ ОНИ НАШЕ ПРАВО НА ВЫБОРЫ.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905000"/>
            <a:ext cx="8534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ОСНОВНЫЕ  ПОНЯТИЯ:  ИЗБИРАТЕЛЬНАЯ СИСТЕМА, ТИПЫ ИЗБИРАТЕЛЬНЫХ СИСТЕМ, ИЗБИРАТЕЛЬНАЯ КОМПАНИЯ.</a:t>
            </a:r>
          </a:p>
          <a:p>
            <a:endParaRPr lang="ru-RU" dirty="0" smtClean="0"/>
          </a:p>
          <a:p>
            <a:r>
              <a:rPr lang="ru-RU" dirty="0" smtClean="0"/>
              <a:t>ТЕРМИНЫ:  ПОЛИТИЧЕСКИЙ  МАРКЕТИНГ,  ПОЛИТИЧЕСКИЙ ИМИДЖ, АБСЕНТИЗМ, ПОПУЛИЗМ</a:t>
            </a:r>
            <a:endParaRPr lang="ru-RU" dirty="0"/>
          </a:p>
        </p:txBody>
      </p:sp>
      <p:pic>
        <p:nvPicPr>
          <p:cNvPr id="4" name="Picture 5" descr="j031581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1" y="3733800"/>
            <a:ext cx="18288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274320"/>
            <a:ext cx="66294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ИЗБИРАТЕЛЬНАЯ СИСТЕМА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3886200" y="3733800"/>
            <a:ext cx="978408" cy="484632"/>
          </a:xfrm>
          <a:prstGeom prst="right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29200" y="2743200"/>
            <a:ext cx="3810000" cy="220980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ИЗБИРАТЕЛЬНАЯ </a:t>
            </a:r>
            <a:r>
              <a:rPr lang="ru-RU" dirty="0" smtClean="0">
                <a:solidFill>
                  <a:sysClr val="windowText" lastClr="000000"/>
                </a:solidFill>
              </a:rPr>
              <a:t>СИСТЕМА ВКЛЮЧАЕТ ДВА КОМПОНЕНТА</a:t>
            </a:r>
            <a:r>
              <a:rPr lang="ru-RU" dirty="0" smtClean="0">
                <a:solidFill>
                  <a:sysClr val="windowText" lastClr="000000"/>
                </a:solidFill>
              </a:rPr>
              <a:t>:</a:t>
            </a:r>
          </a:p>
          <a:p>
            <a:pPr algn="ctr"/>
            <a:endParaRPr lang="ru-RU" dirty="0" smtClean="0">
              <a:solidFill>
                <a:sysClr val="windowText" lastClr="000000"/>
              </a:solidFill>
            </a:endParaRPr>
          </a:p>
          <a:p>
            <a:pPr marL="342900" indent="-342900" algn="ctr">
              <a:buAutoNum type="arabicPeriod"/>
            </a:pPr>
            <a:r>
              <a:rPr lang="ru-RU" dirty="0" smtClean="0">
                <a:solidFill>
                  <a:sysClr val="windowText" lastClr="000000"/>
                </a:solidFill>
              </a:rPr>
              <a:t>ИЗБИРАТЕЛЬНОЕ ПРАВО.</a:t>
            </a:r>
          </a:p>
          <a:p>
            <a:pPr marL="342900" indent="-342900" algn="ctr">
              <a:buAutoNum type="arabicPeriod"/>
            </a:pPr>
            <a:r>
              <a:rPr lang="ru-RU" dirty="0" smtClean="0">
                <a:solidFill>
                  <a:sysClr val="windowText" lastClr="000000"/>
                </a:solidFill>
              </a:rPr>
              <a:t>ИЗБИРАТЕЛЬНЫЙ ПРОЦЕСС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304800" y="1524000"/>
            <a:ext cx="3962400" cy="50292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914400" y="2590800"/>
            <a:ext cx="2667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ПОД   ИЗБИРАТЕЛЬНОЙ СИСТЕМОЙ  ПОНИМАЕТСЯ ПОРЯДОК ВЫБОРОВ В ПРЕДСТАВИТЕЛЬНЫЕ УЧРЕЖДЕНИЯ И ВЫБОРНЫХ ДОЛЖНОСТНЫХ ЛИЦ, А ТАКЖЕ  ОПРЕДЕЛЕНИЕ  РЕЗУЛЬТАТОВ ВЫБОРОВ</a:t>
            </a:r>
            <a:endParaRPr lang="ru-RU" sz="1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533400" y="533400"/>
            <a:ext cx="8153400" cy="54864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28800" y="1295400"/>
            <a:ext cx="5638800" cy="419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ИЗБИРАТЕЛЬНОЕ ПРАВО  В ДВУХ СМЫСЛАХ:</a:t>
            </a:r>
          </a:p>
          <a:p>
            <a:pPr marL="342900" indent="-342900" algn="ctr">
              <a:buAutoNum type="arabicPeriod"/>
            </a:pP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УЗКОЕ  (СУБЪЕКТИВНОЕ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indent="-342900" algn="ctr">
              <a:buAutoNum type="arabicPeriod"/>
            </a:pP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ШИРОКОМ  (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ОБЪЕКТИВНОМ) </a:t>
            </a:r>
          </a:p>
          <a:p>
            <a:pPr marL="342900" indent="-342900" algn="ctr"/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УЗКОМ СМЫСЛЕ-ПОЛ. ПРАВА ГРАЖДАНИНА БЫТЬ ИЗБРАННЫМ И ИЗБИРАТЬ.</a:t>
            </a:r>
          </a:p>
          <a:p>
            <a:pPr marL="342900" indent="-342900" algn="ctr"/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ШИРОКОМ: НОРМЫ СУБЪЕКТИВНОГО ПРАВА С ДРУГИМИ  НОРМАМИ ВЫБОРОВ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b="1" dirty="0" smtClean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НОРМЫ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СУБЪЕКТИВНОГО ПРАВА РАЗНЫЕ:</a:t>
            </a:r>
          </a:p>
          <a:p>
            <a:pPr algn="ctr"/>
            <a:endParaRPr lang="ru-RU" b="1" dirty="0" smtClean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РОССИИ ПРАВО ИЗБИРАТЬ С 18 ЛЕТ, ДЕПУТАТ  ГОСДУМЫ С 21 ГОДА. В ДРУГИХ СТРАНАХ ЗА НЕУЧАСТИЕ В ВЫБОРАХ -ШТРАФ</a:t>
            </a:r>
          </a:p>
          <a:p>
            <a:pPr marL="342900" indent="-342900" algn="ctr"/>
            <a:endParaRPr lang="ru-RU" b="1" dirty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74320"/>
            <a:ext cx="6632448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ИЗБИРАТЕЛЬНАЯ СИСТЕМА.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152400" y="1447800"/>
            <a:ext cx="8763000" cy="50292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14400" y="2514600"/>
            <a:ext cx="72390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ОСНОВЕ  ИЗБИРАТЕЛЬНОГО ПРАВА РЕАЛИЗУЕТСЯ ИЗБИРАТЕЛЬНЫЙ  ПРОЦЕСС :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1.ОРГАНИЗАЦИОННЫЙ ЭТАП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ВЫДВИЖЕНИЕ И РЕГИСТРАЦИЯ КАНДИДАТОВ.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3.АГИТАЦИЯ.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4ГОЛОСОВАНИЕ И РЕЗУЛЬТАТЫ.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ИТОГИ ВЫБОРОВ И  РАСХОДЫ.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ИЗБИРАТЕЛЬНЫЕ СИСТЕМЫ- МАЖИРИТАРНАЯ; ПРОПОРЦИОНАЛЬНАЯ , СМЕШАННАЯ</a:t>
            </a:r>
          </a:p>
          <a:p>
            <a:pPr algn="ctr"/>
            <a:endParaRPr lang="ru-RU" b="1" dirty="0" smtClean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274320"/>
            <a:ext cx="6403848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ИЗБИРАТЕЛЬНАЯ  КОМПАНИЯ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05400" y="1447800"/>
            <a:ext cx="3733800" cy="24384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СОДЕРЖАНИЕ  ИЗБИРАТЕЛЬНОЙ КОМПАНИИ: ОРГАНИЗАЦИОННЫЙ ЭТАП.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ОБРАЗОВАНИЕ ИЗБИРАТЕЛЬНЫХ ОКРУГОВ И УЧАСТКОВ, КОМИССИЙ, СПИСКИ ИЗБИРАТЕЛЕЙ.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НАЧАЛО ИЗБИРАТЕЛЬНОЙ КОМПАНИИ- ЗА 2,5-3 МЕСЯЦА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05400" y="4038600"/>
            <a:ext cx="3810000" cy="23622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ВЫБОРЫ В ГОСДУМУ И ПРЕЗИДЕНТА РФ ПО ЕДИНОМУ ИЗБИРАТЕЛЬНОМУ ОКРУГУ. ПО НОВУМУ ЗАКОНУ О ВЫБОРАХ ТЕРРИТОРИИ СУБЪЕКТОВ РФ  ДЕЛЯТСЯ НА ЧАСТИ  С РАВНЫМ КОЛ. ИЗБИРАТЕЛЕЙ.-3 ТЫСЯЧ.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ПОДГОТОВКУ И ПРОВЕДЕНИЕ ВЫБОРОВ- ЦИК РФ.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381000" y="2133600"/>
            <a:ext cx="4343400" cy="3124200"/>
            <a:chOff x="381000" y="2133600"/>
            <a:chExt cx="4343400" cy="3124200"/>
          </a:xfrm>
        </p:grpSpPr>
        <p:sp>
          <p:nvSpPr>
            <p:cNvPr id="7" name="Вертикальный свиток 6"/>
            <p:cNvSpPr/>
            <p:nvPr/>
          </p:nvSpPr>
          <p:spPr>
            <a:xfrm>
              <a:off x="381000" y="2133600"/>
              <a:ext cx="4343400" cy="3124200"/>
            </a:xfrm>
            <a:prstGeom prst="verticalScrol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62000" y="3048000"/>
              <a:ext cx="358140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ИЗБИРАТЕЛЬНАЯ </a:t>
              </a:r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КОМПАНИЯ ЭТО </a:t>
              </a:r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ИЗБИРАТЕЛЬНЫЙ </a:t>
              </a:r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ПРОЦЕСС плюс ДЕЯТЕЛЬНОСТЬ  ПО </a:t>
              </a:r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ПРОВЕДЕНИЮ ВЫБОРОВ</a:t>
              </a:r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  <a:endPara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4320"/>
            <a:ext cx="6708648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ИЗБИРАТЕЛЬНАЯ  КОМПАНИЯ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53000" y="1447800"/>
            <a:ext cx="3810000" cy="4572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ВЫДВИЖЕНИЕ И РЕГИСТРАЦИЯ КАНДИДАТОВ В ДЕПУТАТЫ ИЛИ  НА ВЫБОРНУЮ ДОЛЖНОСТЬ- ПРАВО ВЫДВИГАТЬ  ГРАЖДАНЕ И ПАРТИ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НОВЫЕ ПОДХОДЫ В РФ.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КАНДИДАТОВ В ДЕПУТАТЫ  ВЫДВИГАЮТ ПАРТИИ  ВЫДВИГАЯ  ФЕДЕРАЛЬНЫЙ СПИСОК( НЕ БОЛЕЕ 500 ЧЕЛОВЕК).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2ФЕДЕРАЛЬНЫЙ СПИСОК- ФЕДЕРАЛЬНАЯ И РЕГИОНАЛЬНАЯ ЧАСТЬ.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СПИСОК РЕГИСТРУЕТСЯ  ИЗБИРАТЕЛЬНОЙ КОМИССИЕЙ- ПОДПИСИ ИЗБИРАТЕЛЕЙ ИЛИ ЗАЛОГ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381000" y="2133600"/>
            <a:ext cx="4343400" cy="3124200"/>
            <a:chOff x="381000" y="2133600"/>
            <a:chExt cx="4343400" cy="3124200"/>
          </a:xfrm>
        </p:grpSpPr>
        <p:sp>
          <p:nvSpPr>
            <p:cNvPr id="7" name="Вертикальный свиток 6"/>
            <p:cNvSpPr/>
            <p:nvPr/>
          </p:nvSpPr>
          <p:spPr>
            <a:xfrm>
              <a:off x="381000" y="2133600"/>
              <a:ext cx="4343400" cy="3124200"/>
            </a:xfrm>
            <a:prstGeom prst="verticalScrol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62000" y="3048000"/>
              <a:ext cx="358140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ИЗБИРАТЕЛЬНАЯ </a:t>
              </a:r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КОМПАНИЯ ЭТО </a:t>
              </a:r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ИЗБИРАТЕЛЬНЫЙ </a:t>
              </a:r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ПРОЦЕСС плюс ДЕЯТЕЛЬНОСТЬ  ПО </a:t>
              </a:r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ПРОВЕДЕНИЮ ВЫБОРОВ</a:t>
              </a:r>
              <a:r>
                <a:rPr lang="ru-RU" b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  <a:endPara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CAFFE0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223</TotalTime>
  <Words>762</Words>
  <PresentationFormat>Экран (4:3)</PresentationFormat>
  <Paragraphs>90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Техническая</vt:lpstr>
      <vt:lpstr>Слайд 1</vt:lpstr>
      <vt:lpstr>ЦЕЛИ  УРОКА</vt:lpstr>
      <vt:lpstr>ПРОБЛЕМА: ГОСУДАРСТВО СОЗДАЕТ ПРАВИЛА ИГРЫ ДЛЯ  ИЗБИРАТЕЛЯ. ВЛИЯЮТ  ЛИ ОНИ  НА  ВАЖНЕЙШИЙ  ПРИНЦИП  ДЕМОКРАТИИ- НАРОДОВЛАСТИЕ-  И НЕ НАРУШАЮТ  ЛИ ОНИ НАШЕ ПРАВО НА ВЫБОРЫ.</vt:lpstr>
      <vt:lpstr>ОСНОВНЫЕ ПОНЯТИЯ И ТЕРМИНЫ</vt:lpstr>
      <vt:lpstr>ИЗБИРАТЕЛЬНАЯ СИСТЕМА</vt:lpstr>
      <vt:lpstr>Слайд 6</vt:lpstr>
      <vt:lpstr>ИЗБИРАТЕЛЬНАЯ СИСТЕМА.</vt:lpstr>
      <vt:lpstr>ИЗБИРАТЕЛЬНАЯ  КОМПАНИЯ</vt:lpstr>
      <vt:lpstr>ИЗБИРАТЕЛЬНАЯ  КОМПАНИЯ</vt:lpstr>
      <vt:lpstr>ИЗБИРАТЕЛЬНАЯ  КОМПАНИЯ</vt:lpstr>
      <vt:lpstr>ИЗБИРАТЕЛЬНАЯ  КОМПАНИЯ</vt:lpstr>
      <vt:lpstr>ПОЛИТИЧЕСКИЕ ТЕХНОЛОГИИ ИЗБИРАТЕЛЯ.</vt:lpstr>
      <vt:lpstr>ПРАКТИЧЕСКАЯ ЧАСТЬ</vt:lpstr>
      <vt:lpstr>Слайд 14</vt:lpstr>
      <vt:lpstr>ИСТОЧНИКИ.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Анатолий</cp:lastModifiedBy>
  <cp:revision>38</cp:revision>
  <dcterms:modified xsi:type="dcterms:W3CDTF">2010-05-10T11:15:50Z</dcterms:modified>
</cp:coreProperties>
</file>