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60" r:id="rId5"/>
    <p:sldId id="261" r:id="rId6"/>
    <p:sldId id="262" r:id="rId7"/>
    <p:sldId id="266" r:id="rId8"/>
    <p:sldId id="263" r:id="rId9"/>
    <p:sldId id="264" r:id="rId10"/>
    <p:sldId id="267" r:id="rId11"/>
    <p:sldId id="268"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45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1960D8-5585-4F45-9FF0-B3D676E5DF4C}" type="datetimeFigureOut">
              <a:rPr lang="ru-RU" smtClean="0"/>
              <a:pPr/>
              <a:t>27.01.2012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4D2A17-1E95-4D4A-B37C-66C2FF7F842A}"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44D2A17-1E95-4D4A-B37C-66C2FF7F842A}"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Дата 14"/>
          <p:cNvSpPr>
            <a:spLocks noGrp="1"/>
          </p:cNvSpPr>
          <p:nvPr>
            <p:ph type="dt" sz="half" idx="10"/>
          </p:nvPr>
        </p:nvSpPr>
        <p:spPr/>
        <p:txBody>
          <a:bodyPr/>
          <a:lstStyle/>
          <a:p>
            <a:fld id="{5B106E36-FD25-4E2D-B0AA-010F637433A0}" type="datetimeFigureOut">
              <a:rPr lang="ru-RU" smtClean="0"/>
              <a:pPr/>
              <a:t>27.01.2012</a:t>
            </a:fld>
            <a:endParaRPr lang="ru-RU" dirty="0"/>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dirty="0"/>
          </a:p>
        </p:txBody>
      </p:sp>
      <p:sp>
        <p:nvSpPr>
          <p:cNvPr id="17" name="Нижний колонтитул 16"/>
          <p:cNvSpPr>
            <a:spLocks noGrp="1"/>
          </p:cNvSpPr>
          <p:nvPr>
            <p:ph type="ftr" sz="quarter" idx="12"/>
          </p:nvPr>
        </p:nvSpPr>
        <p:spPr/>
        <p:txBody>
          <a:bodyPr/>
          <a:lstStyle/>
          <a:p>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27.01.2012</a:t>
            </a:fld>
            <a:endParaRPr lang="ru-RU" dirty="0"/>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dirty="0"/>
          </a:p>
        </p:txBody>
      </p:sp>
      <p:sp>
        <p:nvSpPr>
          <p:cNvPr id="16" name="Нижний колонтитул 15"/>
          <p:cNvSpPr>
            <a:spLocks noGrp="1"/>
          </p:cNvSpPr>
          <p:nvPr>
            <p:ph type="ftr" sz="quarter" idx="16"/>
          </p:nvPr>
        </p:nvSpPr>
        <p:spPr/>
        <p:txBody>
          <a:bodyPr/>
          <a:lstStyle/>
          <a:p>
            <a:endParaRPr lang="ru-RU" dirty="0"/>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27.01.2012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27.01.2012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7" name="Дата 6"/>
          <p:cNvSpPr>
            <a:spLocks noGrp="1"/>
          </p:cNvSpPr>
          <p:nvPr>
            <p:ph type="dt" sz="half" idx="10"/>
          </p:nvPr>
        </p:nvSpPr>
        <p:spPr/>
        <p:txBody>
          <a:bodyPr/>
          <a:lstStyle/>
          <a:p>
            <a:fld id="{5B106E36-FD25-4E2D-B0AA-010F637433A0}" type="datetimeFigureOut">
              <a:rPr lang="ru-RU" smtClean="0"/>
              <a:pPr/>
              <a:t>27.01.2012</a:t>
            </a:fld>
            <a:endParaRPr lang="ru-RU" dirty="0"/>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27.01.2012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27.01.2012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27.01.2012</a:t>
            </a:fld>
            <a:endParaRPr lang="ru-RU" dirty="0"/>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dirty="0"/>
          </a:p>
        </p:txBody>
      </p:sp>
      <p:sp>
        <p:nvSpPr>
          <p:cNvPr id="10" name="Нижний колонтитул 9"/>
          <p:cNvSpPr>
            <a:spLocks noGrp="1"/>
          </p:cNvSpPr>
          <p:nvPr>
            <p:ph type="ftr" sz="quarter" idx="16"/>
          </p:nvPr>
        </p:nvSpPr>
        <p:spPr/>
        <p:txBody>
          <a:bodyPr/>
          <a:lstStyle/>
          <a:p>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27.01.2012</a:t>
            </a:fld>
            <a:endParaRPr lang="ru-RU" dirty="0"/>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dirty="0"/>
          </a:p>
        </p:txBody>
      </p:sp>
      <p:sp>
        <p:nvSpPr>
          <p:cNvPr id="10" name="Нижний колонтитул 9"/>
          <p:cNvSpPr>
            <a:spLocks noGrp="1"/>
          </p:cNvSpPr>
          <p:nvPr>
            <p:ph type="ftr" sz="quarter" idx="12"/>
          </p:nvPr>
        </p:nvSpPr>
        <p:spPr/>
        <p:txBody>
          <a:bodyPr/>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27.01.2012</a:t>
            </a:fld>
            <a:endParaRPr lang="ru-RU" dirty="0"/>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dirty="0"/>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dirty="0"/>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t>7-8 января 1988 года</a:t>
            </a:r>
          </a:p>
          <a:p>
            <a:r>
              <a:rPr lang="ru-RU" dirty="0" smtClean="0"/>
              <a:t>Провинция </a:t>
            </a:r>
            <a:r>
              <a:rPr lang="ru-RU" dirty="0" err="1" smtClean="0"/>
              <a:t>Пактия</a:t>
            </a:r>
            <a:r>
              <a:rPr lang="ru-RU" dirty="0" smtClean="0"/>
              <a:t>, Демократическая Республика Афганистан</a:t>
            </a:r>
            <a:endParaRPr lang="ru-RU" dirty="0"/>
          </a:p>
        </p:txBody>
      </p:sp>
      <p:sp>
        <p:nvSpPr>
          <p:cNvPr id="2" name="Заголовок 1"/>
          <p:cNvSpPr>
            <a:spLocks noGrp="1"/>
          </p:cNvSpPr>
          <p:nvPr>
            <p:ph type="ctrTitle"/>
          </p:nvPr>
        </p:nvSpPr>
        <p:spPr/>
        <p:txBody>
          <a:bodyPr/>
          <a:lstStyle/>
          <a:p>
            <a:r>
              <a:rPr lang="ru-RU" dirty="0" smtClean="0">
                <a:solidFill>
                  <a:schemeClr val="tx1">
                    <a:lumMod val="95000"/>
                    <a:lumOff val="5000"/>
                  </a:schemeClr>
                </a:solidFill>
              </a:rPr>
              <a:t>Бой у высоты 3234</a:t>
            </a:r>
            <a:endParaRPr lang="ru-RU" dirty="0">
              <a:solidFill>
                <a:schemeClr val="tx1">
                  <a:lumMod val="95000"/>
                  <a:lumOff val="5000"/>
                </a:schemeClr>
              </a:solidFill>
            </a:endParaRPr>
          </a:p>
        </p:txBody>
      </p:sp>
      <p:pic>
        <p:nvPicPr>
          <p:cNvPr id="1026" name="Picture 2" descr="C:\Users\acer\Desktop\shevronvdvsssr-5f8af.jpg"/>
          <p:cNvPicPr>
            <a:picLocks noChangeAspect="1" noChangeArrowheads="1"/>
          </p:cNvPicPr>
          <p:nvPr/>
        </p:nvPicPr>
        <p:blipFill>
          <a:blip r:embed="rId2"/>
          <a:srcRect/>
          <a:stretch>
            <a:fillRect/>
          </a:stretch>
        </p:blipFill>
        <p:spPr bwMode="auto">
          <a:xfrm>
            <a:off x="3357554" y="428604"/>
            <a:ext cx="2190752" cy="219075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862034"/>
          </a:xfrm>
        </p:spPr>
        <p:txBody>
          <a:bodyPr>
            <a:normAutofit fontScale="90000"/>
          </a:bodyPr>
          <a:lstStyle/>
          <a:p>
            <a:pPr algn="ctr"/>
            <a:r>
              <a:rPr lang="ru-RU" dirty="0" smtClean="0">
                <a:solidFill>
                  <a:schemeClr val="bg1">
                    <a:lumMod val="50000"/>
                  </a:schemeClr>
                </a:solidFill>
              </a:rPr>
              <a:t>Мельников Андрей Александрович</a:t>
            </a:r>
            <a:endParaRPr lang="ru-RU" dirty="0">
              <a:solidFill>
                <a:schemeClr val="bg1">
                  <a:lumMod val="50000"/>
                </a:schemeClr>
              </a:solidFill>
            </a:endParaRPr>
          </a:p>
        </p:txBody>
      </p:sp>
      <p:pic>
        <p:nvPicPr>
          <p:cNvPr id="7170" name="Picture 2"/>
          <p:cNvPicPr>
            <a:picLocks noChangeAspect="1" noChangeArrowheads="1"/>
          </p:cNvPicPr>
          <p:nvPr/>
        </p:nvPicPr>
        <p:blipFill>
          <a:blip r:embed="rId2"/>
          <a:srcRect/>
          <a:stretch>
            <a:fillRect/>
          </a:stretch>
        </p:blipFill>
        <p:spPr bwMode="auto">
          <a:xfrm>
            <a:off x="642910" y="1285860"/>
            <a:ext cx="1714500" cy="232410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noChangeArrowheads="1"/>
          </p:cNvPicPr>
          <p:nvPr/>
        </p:nvPicPr>
        <p:blipFill>
          <a:blip r:embed="rId3"/>
          <a:srcRect l="11084" r="11329" b="3846"/>
          <a:stretch>
            <a:fillRect/>
          </a:stretch>
        </p:blipFill>
        <p:spPr bwMode="auto">
          <a:xfrm>
            <a:off x="642910" y="3857628"/>
            <a:ext cx="1000132" cy="17859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2714612" y="1214422"/>
            <a:ext cx="5643602" cy="5324535"/>
          </a:xfrm>
          <a:prstGeom prst="rect">
            <a:avLst/>
          </a:prstGeom>
          <a:noFill/>
        </p:spPr>
        <p:txBody>
          <a:bodyPr wrap="square" rtlCol="0">
            <a:spAutoFit/>
          </a:bodyPr>
          <a:lstStyle/>
          <a:p>
            <a:pPr algn="just"/>
            <a:r>
              <a:rPr lang="ru-RU" sz="2000" dirty="0" smtClean="0"/>
              <a:t>Пулемётчик 9-й парашютно-десантной роты гвардии рядовой Мельников А. А. особенно отличился 7 и 8 января 1988 года в боях за высоту 3234 с превосходящими силами противника. Прицельным огнём с частой сменой позиций Андрею Мельникову долгое время удавалось отражать многочисленные атаки врага. Когда у Андрея закончился боекомплект, он добрался до соседнего укрытия за новыми боеприпасами, но упал навзничь, успев только сказать: «Боеприпасы, всё…». Когда с мёртвого героя сняли бронежилет, то не поверили, как он оставался живым столько времени. Судя по ранениям, Андрей должен был умереть ещё несколько часов назад. Пластины бронежилета были вдавлены в его тело от взрывных волн.</a:t>
            </a:r>
            <a:endParaRPr lang="ru-RU"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800120"/>
          </a:xfrm>
        </p:spPr>
        <p:txBody>
          <a:bodyPr>
            <a:normAutofit fontScale="90000"/>
          </a:bodyPr>
          <a:lstStyle/>
          <a:p>
            <a:r>
              <a:rPr lang="ru-RU" dirty="0" smtClean="0">
                <a:solidFill>
                  <a:schemeClr val="bg1">
                    <a:lumMod val="50000"/>
                  </a:schemeClr>
                </a:solidFill>
              </a:rPr>
              <a:t>Александров Вячеслав Александрович</a:t>
            </a:r>
            <a:endParaRPr lang="ru-RU" dirty="0">
              <a:solidFill>
                <a:schemeClr val="bg1">
                  <a:lumMod val="50000"/>
                </a:schemeClr>
              </a:solidFill>
            </a:endParaRPr>
          </a:p>
        </p:txBody>
      </p:sp>
      <p:pic>
        <p:nvPicPr>
          <p:cNvPr id="6146" name="Picture 2"/>
          <p:cNvPicPr>
            <a:picLocks noChangeAspect="1" noChangeArrowheads="1"/>
          </p:cNvPicPr>
          <p:nvPr/>
        </p:nvPicPr>
        <p:blipFill>
          <a:blip r:embed="rId2"/>
          <a:srcRect/>
          <a:stretch>
            <a:fillRect/>
          </a:stretch>
        </p:blipFill>
        <p:spPr bwMode="auto">
          <a:xfrm>
            <a:off x="714348" y="1357298"/>
            <a:ext cx="1714500" cy="2133600"/>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2714612" y="1357298"/>
            <a:ext cx="5786478" cy="5016758"/>
          </a:xfrm>
          <a:prstGeom prst="rect">
            <a:avLst/>
          </a:prstGeom>
          <a:noFill/>
        </p:spPr>
        <p:txBody>
          <a:bodyPr wrap="square" rtlCol="0">
            <a:spAutoFit/>
          </a:bodyPr>
          <a:lstStyle/>
          <a:p>
            <a:pPr algn="just"/>
            <a:r>
              <a:rPr lang="ru-RU" sz="2000" dirty="0" smtClean="0"/>
              <a:t>7 января 1988 года командир отделения парашютно-десантного полка младший сержант Александров в составе подразделения, выполняя задачу по обороне высоты 3234, трижды успешно отражал атаки противника. Огонь моджахедов был полностью сосредоточен по позиции Александрова. Но несмотря на это, Вячеслав отдал приказ своим бойцам укрыться за позицией, а сам продолжал вести огонь. По описаниям сослуживцев, из-за дыма и взрывов кладки Александрова невозможно было разглядеть, но пулемёт героя не замолкал. В этом неравном бою Вячеслав Александров погиб смертью храбрых. Ценою своей жизни отразил атаки врага и спас своих товарищей.</a:t>
            </a:r>
            <a:endParaRPr lang="ru-RU" sz="2000" dirty="0"/>
          </a:p>
        </p:txBody>
      </p:sp>
      <p:pic>
        <p:nvPicPr>
          <p:cNvPr id="6147" name="Picture 3"/>
          <p:cNvPicPr>
            <a:picLocks noChangeAspect="1" noChangeArrowheads="1"/>
          </p:cNvPicPr>
          <p:nvPr/>
        </p:nvPicPr>
        <p:blipFill>
          <a:blip r:embed="rId3"/>
          <a:srcRect l="11084" r="11329" b="3846"/>
          <a:stretch>
            <a:fillRect/>
          </a:stretch>
        </p:blipFill>
        <p:spPr bwMode="auto">
          <a:xfrm>
            <a:off x="714348" y="3643314"/>
            <a:ext cx="1000132" cy="17859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buNone/>
            </a:pPr>
            <a:r>
              <a:rPr lang="ru-RU" dirty="0" smtClean="0"/>
              <a:t>   В 1987 году ОКСВА провёл операцию «Магистраль»,в результате которой был деблокирован город Хост, что на границе с Пакистаном. Основные бои развернулись вдоль магистрали </a:t>
            </a:r>
            <a:r>
              <a:rPr lang="ru-RU" dirty="0" err="1" smtClean="0"/>
              <a:t>Гардез</a:t>
            </a:r>
            <a:r>
              <a:rPr lang="ru-RU" dirty="0" smtClean="0"/>
              <a:t> – Хост. Моджахеды пытались взять контроль над этой дорогой, поэтому совершали неоднократные нападения на советские блокпосты и колонны. Одним из таких эпизодов и стал бой на высоте 3234.</a:t>
            </a:r>
          </a:p>
        </p:txBody>
      </p:sp>
      <p:sp>
        <p:nvSpPr>
          <p:cNvPr id="3" name="Заголовок 2"/>
          <p:cNvSpPr>
            <a:spLocks noGrp="1"/>
          </p:cNvSpPr>
          <p:nvPr>
            <p:ph type="title"/>
          </p:nvPr>
        </p:nvSpPr>
        <p:spPr/>
        <p:txBody>
          <a:bodyPr/>
          <a:lstStyle/>
          <a:p>
            <a:r>
              <a:rPr lang="ru-RU" dirty="0" smtClean="0">
                <a:solidFill>
                  <a:schemeClr val="bg1">
                    <a:lumMod val="65000"/>
                  </a:schemeClr>
                </a:solidFill>
              </a:rPr>
              <a:t>Предыстория </a:t>
            </a:r>
            <a:endParaRPr lang="ru-RU" dirty="0">
              <a:solidFill>
                <a:schemeClr val="bg1">
                  <a:lumMod val="6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1" name="Picture 3" descr="C:\Users\acer\Desktop\3234.jpg"/>
          <p:cNvPicPr>
            <a:picLocks noChangeAspect="1" noChangeArrowheads="1"/>
          </p:cNvPicPr>
          <p:nvPr/>
        </p:nvPicPr>
        <p:blipFill>
          <a:blip r:embed="rId3"/>
          <a:srcRect/>
          <a:stretch>
            <a:fillRect/>
          </a:stretch>
        </p:blipFill>
        <p:spPr bwMode="auto">
          <a:xfrm>
            <a:off x="-533400" y="-19050"/>
            <a:ext cx="10210800" cy="68961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r>
              <a:rPr lang="ru-RU" dirty="0" smtClean="0"/>
              <a:t>9 рота 345 ОПДП</a:t>
            </a:r>
            <a:endParaRPr lang="ru-RU" dirty="0"/>
          </a:p>
        </p:txBody>
      </p:sp>
      <p:sp>
        <p:nvSpPr>
          <p:cNvPr id="3" name="Содержимое 2"/>
          <p:cNvSpPr>
            <a:spLocks noGrp="1"/>
          </p:cNvSpPr>
          <p:nvPr>
            <p:ph sz="half" idx="2"/>
          </p:nvPr>
        </p:nvSpPr>
        <p:spPr>
          <a:xfrm>
            <a:off x="500034" y="2214554"/>
            <a:ext cx="4038600" cy="3913632"/>
          </a:xfrm>
        </p:spPr>
        <p:txBody>
          <a:bodyPr>
            <a:normAutofit/>
          </a:bodyPr>
          <a:lstStyle/>
          <a:p>
            <a:r>
              <a:rPr lang="ru-RU" sz="2000" dirty="0" smtClean="0"/>
              <a:t>Командир: старший лейтенант Ткачев Сергей Борисович</a:t>
            </a:r>
          </a:p>
          <a:p>
            <a:r>
              <a:rPr lang="ru-RU" sz="2000" dirty="0" smtClean="0"/>
              <a:t>Количество бойцов: 39 </a:t>
            </a:r>
            <a:endParaRPr lang="ru-RU" sz="2000" dirty="0"/>
          </a:p>
        </p:txBody>
      </p:sp>
      <p:sp>
        <p:nvSpPr>
          <p:cNvPr id="4" name="Содержимое 3"/>
          <p:cNvSpPr>
            <a:spLocks noGrp="1"/>
          </p:cNvSpPr>
          <p:nvPr>
            <p:ph sz="quarter" idx="4"/>
          </p:nvPr>
        </p:nvSpPr>
        <p:spPr/>
        <p:txBody>
          <a:bodyPr>
            <a:normAutofit/>
          </a:bodyPr>
          <a:lstStyle/>
          <a:p>
            <a:r>
              <a:rPr lang="ru-RU" sz="2000" dirty="0" smtClean="0"/>
              <a:t>Командир: </a:t>
            </a:r>
            <a:r>
              <a:rPr lang="ru-RU" sz="2000" dirty="0" err="1" smtClean="0"/>
              <a:t>Джалалуддин</a:t>
            </a:r>
            <a:r>
              <a:rPr lang="ru-RU" sz="2000" dirty="0" smtClean="0"/>
              <a:t> </a:t>
            </a:r>
            <a:r>
              <a:rPr lang="ru-RU" sz="2000" dirty="0" err="1" smtClean="0"/>
              <a:t>Хаккани</a:t>
            </a:r>
            <a:r>
              <a:rPr lang="ru-RU" sz="2000" dirty="0" smtClean="0"/>
              <a:t>, полевой командир</a:t>
            </a:r>
          </a:p>
          <a:p>
            <a:r>
              <a:rPr lang="ru-RU" sz="2000" dirty="0" smtClean="0"/>
              <a:t>Количество бойцов: </a:t>
            </a:r>
            <a:r>
              <a:rPr lang="en-US" sz="2000" dirty="0" smtClean="0"/>
              <a:t>~</a:t>
            </a:r>
            <a:r>
              <a:rPr lang="ru-RU" sz="2000" dirty="0" smtClean="0"/>
              <a:t> 300-400</a:t>
            </a:r>
            <a:endParaRPr lang="ru-RU" sz="2000" dirty="0"/>
          </a:p>
        </p:txBody>
      </p:sp>
      <p:sp>
        <p:nvSpPr>
          <p:cNvPr id="5" name="Заголовок 4"/>
          <p:cNvSpPr>
            <a:spLocks noGrp="1"/>
          </p:cNvSpPr>
          <p:nvPr>
            <p:ph type="title"/>
          </p:nvPr>
        </p:nvSpPr>
        <p:spPr/>
        <p:txBody>
          <a:bodyPr/>
          <a:lstStyle/>
          <a:p>
            <a:r>
              <a:rPr lang="ru-RU" dirty="0" smtClean="0">
                <a:solidFill>
                  <a:schemeClr val="bg1">
                    <a:lumMod val="65000"/>
                  </a:schemeClr>
                </a:solidFill>
              </a:rPr>
              <a:t>Противники</a:t>
            </a:r>
            <a:endParaRPr lang="ru-RU" dirty="0">
              <a:solidFill>
                <a:schemeClr val="bg1">
                  <a:lumMod val="65000"/>
                </a:schemeClr>
              </a:solidFill>
            </a:endParaRPr>
          </a:p>
        </p:txBody>
      </p:sp>
      <p:sp>
        <p:nvSpPr>
          <p:cNvPr id="6" name="Текст 5"/>
          <p:cNvSpPr>
            <a:spLocks noGrp="1"/>
          </p:cNvSpPr>
          <p:nvPr>
            <p:ph type="body" idx="3"/>
          </p:nvPr>
        </p:nvSpPr>
        <p:spPr/>
        <p:txBody>
          <a:bodyPr/>
          <a:lstStyle/>
          <a:p>
            <a:r>
              <a:rPr lang="ru-RU" dirty="0" smtClean="0"/>
              <a:t>Отряд «Черный Аист»</a:t>
            </a:r>
            <a:endParaRPr lang="ru-RU" dirty="0"/>
          </a:p>
        </p:txBody>
      </p:sp>
      <p:pic>
        <p:nvPicPr>
          <p:cNvPr id="3074" name="Picture 2" descr="C:\Users\acer\Desktop\800px-Flag_of_Jihad.svg.png"/>
          <p:cNvPicPr>
            <a:picLocks noChangeAspect="1" noChangeArrowheads="1"/>
          </p:cNvPicPr>
          <p:nvPr/>
        </p:nvPicPr>
        <p:blipFill>
          <a:blip r:embed="rId3"/>
          <a:srcRect/>
          <a:stretch>
            <a:fillRect/>
          </a:stretch>
        </p:blipFill>
        <p:spPr bwMode="auto">
          <a:xfrm>
            <a:off x="4929190" y="3571876"/>
            <a:ext cx="3520630" cy="1738311"/>
          </a:xfrm>
          <a:prstGeom prst="rect">
            <a:avLst/>
          </a:prstGeom>
          <a:ln>
            <a:noFill/>
          </a:ln>
          <a:effectLst>
            <a:outerShdw blurRad="292100" dist="139700" dir="2700000" algn="tl" rotWithShape="0">
              <a:srgbClr val="333333">
                <a:alpha val="65000"/>
              </a:srgbClr>
            </a:outerShdw>
          </a:effectLst>
        </p:spPr>
      </p:pic>
      <p:pic>
        <p:nvPicPr>
          <p:cNvPr id="3075" name="Picture 3" descr="C:\Users\acer\Desktop\800px-Flag_of_the_Soviet_Union.svg.png"/>
          <p:cNvPicPr>
            <a:picLocks noChangeAspect="1" noChangeArrowheads="1"/>
          </p:cNvPicPr>
          <p:nvPr/>
        </p:nvPicPr>
        <p:blipFill>
          <a:blip r:embed="rId4"/>
          <a:srcRect/>
          <a:stretch>
            <a:fillRect/>
          </a:stretch>
        </p:blipFill>
        <p:spPr bwMode="auto">
          <a:xfrm>
            <a:off x="642910" y="3571876"/>
            <a:ext cx="3500462" cy="175023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cer\Desktop\1233493256_kabul-djelalabad.jpg"/>
          <p:cNvPicPr>
            <a:picLocks noChangeAspect="1" noChangeArrowheads="1"/>
          </p:cNvPicPr>
          <p:nvPr/>
        </p:nvPicPr>
        <p:blipFill>
          <a:blip r:embed="rId2"/>
          <a:srcRect l="1306" t="1686" r="2071" b="8947"/>
          <a:stretch>
            <a:fillRect/>
          </a:stretch>
        </p:blipFill>
        <p:spPr bwMode="auto">
          <a:xfrm>
            <a:off x="1857355" y="857233"/>
            <a:ext cx="5799955" cy="4154022"/>
          </a:xfrm>
          <a:prstGeom prst="rect">
            <a:avLst/>
          </a:prstGeom>
          <a:ln>
            <a:noFill/>
          </a:ln>
          <a:effectLst>
            <a:outerShdw blurRad="292100" dist="139700" dir="2700000" algn="tl" rotWithShape="0">
              <a:srgbClr val="333333">
                <a:alpha val="65000"/>
              </a:srgbClr>
            </a:outerShdw>
          </a:effectLst>
        </p:spPr>
      </p:pic>
      <p:sp>
        <p:nvSpPr>
          <p:cNvPr id="3" name="Заголовок 2"/>
          <p:cNvSpPr>
            <a:spLocks noGrp="1"/>
          </p:cNvSpPr>
          <p:nvPr>
            <p:ph type="title"/>
          </p:nvPr>
        </p:nvSpPr>
        <p:spPr>
          <a:xfrm>
            <a:off x="428596" y="5286388"/>
            <a:ext cx="8229600" cy="576258"/>
          </a:xfrm>
        </p:spPr>
        <p:txBody>
          <a:bodyPr>
            <a:normAutofit fontScale="90000"/>
          </a:bodyPr>
          <a:lstStyle/>
          <a:p>
            <a:pPr algn="ctr"/>
            <a:r>
              <a:rPr lang="ru-RU" sz="3600" dirty="0" smtClean="0">
                <a:solidFill>
                  <a:schemeClr val="tx1">
                    <a:lumMod val="95000"/>
                    <a:lumOff val="5000"/>
                  </a:schemeClr>
                </a:solidFill>
                <a:latin typeface="+mn-lt"/>
              </a:rPr>
              <a:t>Магистраль </a:t>
            </a:r>
            <a:r>
              <a:rPr lang="ru-RU" sz="3600" dirty="0" err="1" smtClean="0">
                <a:solidFill>
                  <a:schemeClr val="tx1">
                    <a:lumMod val="95000"/>
                    <a:lumOff val="5000"/>
                  </a:schemeClr>
                </a:solidFill>
                <a:latin typeface="+mn-lt"/>
              </a:rPr>
              <a:t>Гардез</a:t>
            </a:r>
            <a:r>
              <a:rPr lang="ru-RU" sz="3600" dirty="0" smtClean="0">
                <a:solidFill>
                  <a:schemeClr val="tx1">
                    <a:lumMod val="95000"/>
                    <a:lumOff val="5000"/>
                  </a:schemeClr>
                </a:solidFill>
                <a:latin typeface="+mn-lt"/>
              </a:rPr>
              <a:t> - Хост</a:t>
            </a:r>
            <a:endParaRPr lang="ru-RU" sz="3600" dirty="0">
              <a:solidFill>
                <a:schemeClr val="tx1">
                  <a:lumMod val="95000"/>
                  <a:lumOff val="5000"/>
                </a:schemeClr>
              </a:solidFill>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900"/>
            <a:ext cx="8229600" cy="1219200"/>
          </a:xfrm>
        </p:spPr>
        <p:txBody>
          <a:bodyPr/>
          <a:lstStyle/>
          <a:p>
            <a:pPr algn="ctr"/>
            <a:r>
              <a:rPr lang="ru-RU" dirty="0" smtClean="0">
                <a:solidFill>
                  <a:schemeClr val="bg1">
                    <a:lumMod val="65000"/>
                  </a:schemeClr>
                </a:solidFill>
              </a:rPr>
              <a:t>Ход боевых действий</a:t>
            </a:r>
            <a:endParaRPr lang="ru-RU" dirty="0">
              <a:solidFill>
                <a:schemeClr val="bg1">
                  <a:lumMod val="65000"/>
                </a:schemeClr>
              </a:solidFill>
            </a:endParaRPr>
          </a:p>
        </p:txBody>
      </p:sp>
      <p:sp>
        <p:nvSpPr>
          <p:cNvPr id="4" name="Прямоугольник 3"/>
          <p:cNvSpPr/>
          <p:nvPr/>
        </p:nvSpPr>
        <p:spPr>
          <a:xfrm>
            <a:off x="571472" y="928670"/>
            <a:ext cx="8286808" cy="5632311"/>
          </a:xfrm>
          <a:prstGeom prst="rect">
            <a:avLst/>
          </a:prstGeom>
        </p:spPr>
        <p:txBody>
          <a:bodyPr wrap="square">
            <a:spAutoFit/>
          </a:bodyPr>
          <a:lstStyle/>
          <a:p>
            <a:r>
              <a:rPr lang="ru-RU" dirty="0" smtClean="0"/>
              <a:t>15:30. Начался обстрел высоты, контролируемой взводом старшего лейтенанта Гагарина Виктора Юрьевича. Сильное огневое воздействие из миномётов, стрелкового оружия, РПГ, выпущено несколько десятков реактивных снарядов. Потом всё ненадолго стихло.</a:t>
            </a:r>
          </a:p>
          <a:p>
            <a:endParaRPr lang="ru-RU" dirty="0" smtClean="0"/>
          </a:p>
          <a:p>
            <a:r>
              <a:rPr lang="ru-RU" dirty="0" smtClean="0"/>
              <a:t>Противник, используя террасы и скрытые подступы, подошёл, незамеченный наблюдателями, на расстояние до 200 метров к советским позициям.</a:t>
            </a:r>
          </a:p>
          <a:p>
            <a:endParaRPr lang="ru-RU" dirty="0" smtClean="0"/>
          </a:p>
          <a:p>
            <a:r>
              <a:rPr lang="ru-RU" dirty="0" smtClean="0"/>
              <a:t>16:30. С наступлением сумерек, под прикрытием массированного огня моджахеды бросились в атаку. Спустя 50 минут атака была отбита: 10-15 моджахедов убиты, около 30 ранены. Ближе 60 метров к основным позициям моджахеды подойти не смогли, по всей видимости, они не ожидали такого сопротивления. Во время атаки погиб младший сержант Вячеслав Александров.</a:t>
            </a:r>
          </a:p>
          <a:p>
            <a:endParaRPr lang="ru-RU" dirty="0" smtClean="0"/>
          </a:p>
          <a:p>
            <a:r>
              <a:rPr lang="ru-RU" dirty="0" smtClean="0"/>
              <a:t>17:35. Вторая атака велась по позиции, ослабленной в связи с потерей пулемета "Утёс" и гибелью командира расчёта. Во время отражения атаки погиб Анатолий Кузнецов. Командир расчёта </a:t>
            </a:r>
            <a:r>
              <a:rPr lang="ru-RU" dirty="0" err="1" smtClean="0"/>
              <a:t>арткорректировки</a:t>
            </a:r>
            <a:r>
              <a:rPr lang="ru-RU" dirty="0" smtClean="0"/>
              <a:t> Иван Бабенко под конец атаки запросил поддержку полковой артиллерии.</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214950"/>
            <a:ext cx="8358246" cy="785818"/>
          </a:xfrm>
        </p:spPr>
        <p:txBody>
          <a:bodyPr>
            <a:noAutofit/>
          </a:bodyPr>
          <a:lstStyle/>
          <a:p>
            <a:pPr algn="ctr"/>
            <a:r>
              <a:rPr lang="ru-RU" sz="3200" dirty="0" smtClean="0">
                <a:solidFill>
                  <a:schemeClr val="tx1">
                    <a:lumMod val="95000"/>
                    <a:lumOff val="5000"/>
                  </a:schemeClr>
                </a:solidFill>
              </a:rPr>
              <a:t>Крупнокалиберный пулемет </a:t>
            </a:r>
            <a:br>
              <a:rPr lang="ru-RU" sz="3200" dirty="0" smtClean="0">
                <a:solidFill>
                  <a:schemeClr val="tx1">
                    <a:lumMod val="95000"/>
                    <a:lumOff val="5000"/>
                  </a:schemeClr>
                </a:solidFill>
              </a:rPr>
            </a:br>
            <a:r>
              <a:rPr lang="ru-RU" sz="3200" dirty="0" smtClean="0">
                <a:solidFill>
                  <a:schemeClr val="tx1">
                    <a:lumMod val="95000"/>
                    <a:lumOff val="5000"/>
                  </a:schemeClr>
                </a:solidFill>
              </a:rPr>
              <a:t>НСВ 12,7 мм «Утес»</a:t>
            </a:r>
            <a:endParaRPr lang="ru-RU" sz="3200" dirty="0">
              <a:solidFill>
                <a:schemeClr val="tx1">
                  <a:lumMod val="95000"/>
                  <a:lumOff val="5000"/>
                </a:schemeClr>
              </a:solidFill>
            </a:endParaRPr>
          </a:p>
        </p:txBody>
      </p:sp>
      <p:pic>
        <p:nvPicPr>
          <p:cNvPr id="5122" name="Picture 2" descr="C:\Users\acer\Desktop\nsv001.jpg"/>
          <p:cNvPicPr>
            <a:picLocks noChangeAspect="1" noChangeArrowheads="1"/>
          </p:cNvPicPr>
          <p:nvPr/>
        </p:nvPicPr>
        <p:blipFill>
          <a:blip r:embed="rId2"/>
          <a:srcRect/>
          <a:stretch>
            <a:fillRect/>
          </a:stretch>
        </p:blipFill>
        <p:spPr bwMode="auto">
          <a:xfrm>
            <a:off x="1285852" y="1142984"/>
            <a:ext cx="6381211" cy="358145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8572560" cy="5909310"/>
          </a:xfrm>
          <a:prstGeom prst="rect">
            <a:avLst/>
          </a:prstGeom>
        </p:spPr>
        <p:txBody>
          <a:bodyPr wrap="square">
            <a:spAutoFit/>
          </a:bodyPr>
          <a:lstStyle/>
          <a:p>
            <a:r>
              <a:rPr lang="ru-RU" dirty="0" smtClean="0"/>
              <a:t>19:10. Началась третья, самая дерзкая атака. Под прикрытием массированного огня из пулемётов и гранатомётов мятежники, не считаясь с потерями, шли в полный рост. Атака была отбита.</a:t>
            </a:r>
          </a:p>
          <a:p>
            <a:endParaRPr lang="ru-RU" dirty="0" smtClean="0"/>
          </a:p>
          <a:p>
            <a:r>
              <a:rPr lang="ru-RU" dirty="0" smtClean="0"/>
              <a:t>С восьми вечера до трёх ночи всего было девять атак.</a:t>
            </a:r>
          </a:p>
          <a:p>
            <a:endParaRPr lang="ru-RU" dirty="0" smtClean="0"/>
          </a:p>
          <a:p>
            <a:r>
              <a:rPr lang="ru-RU" dirty="0" smtClean="0"/>
              <a:t>23:10. Началась пятая, одна из самых ожесточённых атак на высоту. Используя мёртвые пространства, под плотным огнём моджахеды подошли к склонам высоты с трёх направлений, в том числе через минное поле. На западном направлении моджахедам удалось приблизиться на расстояние 50 метров, а на отдельных участках — на бросок гранаты.</a:t>
            </a:r>
          </a:p>
          <a:p>
            <a:endParaRPr lang="ru-RU" dirty="0" smtClean="0"/>
          </a:p>
          <a:p>
            <a:r>
              <a:rPr lang="ru-RU" dirty="0" smtClean="0"/>
              <a:t>3:00. Последняя атака, двенадцатая по счету, была наиболее отчаянной, противнику удалось приблизиться к посту на 50, а на отдельных участках — на 10-15 метров. К этому моменту у защитников почти закончились боеприпасы, они уже были готовы вызвать на себя огонь полковой артиллерии.</a:t>
            </a:r>
          </a:p>
          <a:p>
            <a:endParaRPr lang="ru-RU" dirty="0" smtClean="0"/>
          </a:p>
          <a:p>
            <a:r>
              <a:rPr lang="ru-RU" dirty="0" smtClean="0"/>
              <a:t>В критический момент подошёл </a:t>
            </a:r>
            <a:r>
              <a:rPr lang="ru-RU" dirty="0" err="1" smtClean="0"/>
              <a:t>разведвзвод</a:t>
            </a:r>
            <a:r>
              <a:rPr lang="ru-RU" dirty="0" smtClean="0"/>
              <a:t> старшего лейтенанта Смирнова Леонида, доставивший боеприпасы, что позволило перейти в контратаку и окончательно решило исход боя. Моджахеды поняли, что эту гору им взять не удастся. Забрав раненых и убитых, они стали отходить.</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928670"/>
            <a:ext cx="7929618" cy="4893647"/>
          </a:xfrm>
          <a:prstGeom prst="rect">
            <a:avLst/>
          </a:prstGeom>
          <a:noFill/>
        </p:spPr>
        <p:txBody>
          <a:bodyPr wrap="square" rtlCol="0">
            <a:spAutoFit/>
          </a:bodyPr>
          <a:lstStyle/>
          <a:p>
            <a:pPr algn="just"/>
            <a:r>
              <a:rPr lang="ru-RU" sz="2400" dirty="0" smtClean="0"/>
              <a:t>Во время боя 9 рота потеряла 28 человек ранеными и 6 убитыми. У моджахедов потерь гораздо больше – 200 человек. </a:t>
            </a:r>
          </a:p>
          <a:p>
            <a:pPr algn="just"/>
            <a:endParaRPr lang="ru-RU" sz="2400" dirty="0" smtClean="0"/>
          </a:p>
          <a:p>
            <a:pPr algn="just"/>
            <a:r>
              <a:rPr lang="ru-RU" sz="2400" dirty="0" smtClean="0"/>
              <a:t>Обороняющимся очень помогла полковая артиллерия. Старший лейтенант Бабенко, арткорректировщик роты, вызывал огонь практически на свои позиции. </a:t>
            </a:r>
          </a:p>
          <a:p>
            <a:pPr algn="just"/>
            <a:endParaRPr lang="ru-RU" sz="2400" dirty="0" smtClean="0"/>
          </a:p>
          <a:p>
            <a:pPr algn="just"/>
            <a:r>
              <a:rPr lang="ru-RU" sz="2400" dirty="0" smtClean="0"/>
              <a:t>Все участники боя были потом награждены орденами Красного Звезды и Боевого Красного Знамени. Младший сержант Александров и рядовой Мельников были посмертно удостоены звания Героя Советского Союза</a:t>
            </a:r>
            <a:endParaRPr lang="ru-RU"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208</TotalTime>
  <Words>763</Words>
  <PresentationFormat>Экран (4:3)</PresentationFormat>
  <Paragraphs>41</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Бой у высоты 3234</vt:lpstr>
      <vt:lpstr>Предыстория </vt:lpstr>
      <vt:lpstr>Слайд 3</vt:lpstr>
      <vt:lpstr>Противники</vt:lpstr>
      <vt:lpstr>Магистраль Гардез - Хост</vt:lpstr>
      <vt:lpstr>Ход боевых действий</vt:lpstr>
      <vt:lpstr>Крупнокалиберный пулемет  НСВ 12,7 мм «Утес»</vt:lpstr>
      <vt:lpstr>Слайд 8</vt:lpstr>
      <vt:lpstr>Слайд 9</vt:lpstr>
      <vt:lpstr>Мельников Андрей Александрович</vt:lpstr>
      <vt:lpstr>Александров Вячеслав Александрович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Бой у высоты 3234</dc:title>
  <dc:creator>Зарубенко Александр</dc:creator>
  <cp:lastModifiedBy>админ</cp:lastModifiedBy>
  <cp:revision>12</cp:revision>
  <dcterms:created xsi:type="dcterms:W3CDTF">2012-01-26T18:26:11Z</dcterms:created>
  <dcterms:modified xsi:type="dcterms:W3CDTF">2012-01-27T11:06:21Z</dcterms:modified>
</cp:coreProperties>
</file>