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248" autoAdjust="0"/>
    <p:restoredTop sz="94660"/>
  </p:normalViewPr>
  <p:slideViewPr>
    <p:cSldViewPr>
      <p:cViewPr varScale="1">
        <p:scale>
          <a:sx n="100" d="100"/>
          <a:sy n="100" d="100"/>
        </p:scale>
        <p:origin x="-26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078AFF-64B5-40B2-A212-91BBAF531E57}" type="datetimeFigureOut">
              <a:rPr lang="ru-RU" smtClean="0"/>
              <a:t>16.04.2010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85B449-CB6B-4664-A83E-9231BA1A7F8C}"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585B449-CB6B-4664-A83E-9231BA1A7F8C}" type="slidenum">
              <a:rPr lang="ru-RU" smtClean="0"/>
              <a:t>6</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971AEEE-AE1A-4C98-AF75-FC3D0B71AAD7}" type="datetimeFigureOut">
              <a:rPr lang="ru-RU" smtClean="0"/>
              <a:pPr/>
              <a:t>16.04.2010</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D487D527-BBC5-4A4E-BF3B-272D2A4D3CEE}"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971AEEE-AE1A-4C98-AF75-FC3D0B71AAD7}" type="datetimeFigureOut">
              <a:rPr lang="ru-RU" smtClean="0"/>
              <a:pPr/>
              <a:t>16.04.2010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487D527-BBC5-4A4E-BF3B-272D2A4D3CE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971AEEE-AE1A-4C98-AF75-FC3D0B71AAD7}" type="datetimeFigureOut">
              <a:rPr lang="ru-RU" smtClean="0"/>
              <a:pPr/>
              <a:t>16.04.2010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487D527-BBC5-4A4E-BF3B-272D2A4D3CE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971AEEE-AE1A-4C98-AF75-FC3D0B71AAD7}" type="datetimeFigureOut">
              <a:rPr lang="ru-RU" smtClean="0"/>
              <a:pPr/>
              <a:t>16.04.2010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487D527-BBC5-4A4E-BF3B-272D2A4D3CE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971AEEE-AE1A-4C98-AF75-FC3D0B71AAD7}" type="datetimeFigureOut">
              <a:rPr lang="ru-RU" smtClean="0"/>
              <a:pPr/>
              <a:t>16.04.2010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487D527-BBC5-4A4E-BF3B-272D2A4D3CEE}"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971AEEE-AE1A-4C98-AF75-FC3D0B71AAD7}" type="datetimeFigureOut">
              <a:rPr lang="ru-RU" smtClean="0"/>
              <a:pPr/>
              <a:t>16.04.2010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487D527-BBC5-4A4E-BF3B-272D2A4D3CE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971AEEE-AE1A-4C98-AF75-FC3D0B71AAD7}" type="datetimeFigureOut">
              <a:rPr lang="ru-RU" smtClean="0"/>
              <a:pPr/>
              <a:t>16.04.2010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487D527-BBC5-4A4E-BF3B-272D2A4D3CE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971AEEE-AE1A-4C98-AF75-FC3D0B71AAD7}" type="datetimeFigureOut">
              <a:rPr lang="ru-RU" smtClean="0"/>
              <a:pPr/>
              <a:t>16.04.2010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487D527-BBC5-4A4E-BF3B-272D2A4D3CE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971AEEE-AE1A-4C98-AF75-FC3D0B71AAD7}" type="datetimeFigureOut">
              <a:rPr lang="ru-RU" smtClean="0"/>
              <a:pPr/>
              <a:t>16.04.2010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487D527-BBC5-4A4E-BF3B-272D2A4D3CE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971AEEE-AE1A-4C98-AF75-FC3D0B71AAD7}" type="datetimeFigureOut">
              <a:rPr lang="ru-RU" smtClean="0"/>
              <a:pPr/>
              <a:t>16.04.2010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487D527-BBC5-4A4E-BF3B-272D2A4D3CE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971AEEE-AE1A-4C98-AF75-FC3D0B71AAD7}" type="datetimeFigureOut">
              <a:rPr lang="ru-RU" smtClean="0"/>
              <a:pPr/>
              <a:t>16.04.2010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D487D527-BBC5-4A4E-BF3B-272D2A4D3CEE}"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971AEEE-AE1A-4C98-AF75-FC3D0B71AAD7}" type="datetimeFigureOut">
              <a:rPr lang="ru-RU" smtClean="0"/>
              <a:pPr/>
              <a:t>16.04.2010</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487D527-BBC5-4A4E-BF3B-272D2A4D3CEE}"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err="1" smtClean="0"/>
              <a:t>Паралимпийские</a:t>
            </a:r>
            <a:r>
              <a:rPr lang="ru-RU" dirty="0" smtClean="0"/>
              <a:t> </a:t>
            </a:r>
            <a:r>
              <a:rPr lang="ru-RU" dirty="0"/>
              <a:t>Игры </a:t>
            </a:r>
          </a:p>
        </p:txBody>
      </p:sp>
      <p:sp>
        <p:nvSpPr>
          <p:cNvPr id="3" name="Подзаголовок 2"/>
          <p:cNvSpPr>
            <a:spLocks noGrp="1"/>
          </p:cNvSpPr>
          <p:nvPr>
            <p:ph type="subTitle" idx="1"/>
          </p:nvPr>
        </p:nvSpPr>
        <p:spPr/>
        <p:txBody>
          <a:bodyPr>
            <a:normAutofit fontScale="47500" lnSpcReduction="20000"/>
          </a:bodyPr>
          <a:lstStyle/>
          <a:p>
            <a:endParaRPr lang="ru-RU" dirty="0" smtClean="0"/>
          </a:p>
          <a:p>
            <a:endParaRPr lang="ru-RU" dirty="0" smtClean="0"/>
          </a:p>
          <a:p>
            <a:endParaRPr lang="ru-RU" dirty="0" smtClean="0"/>
          </a:p>
          <a:p>
            <a:r>
              <a:rPr lang="ru-RU" dirty="0" smtClean="0"/>
              <a:t>Подготовили:</a:t>
            </a:r>
          </a:p>
          <a:p>
            <a:r>
              <a:rPr lang="ru-RU" dirty="0" smtClean="0"/>
              <a:t>ученицы </a:t>
            </a:r>
            <a:r>
              <a:rPr lang="ru-RU" dirty="0" smtClean="0"/>
              <a:t>11 «А» класса</a:t>
            </a:r>
          </a:p>
          <a:p>
            <a:r>
              <a:rPr lang="ru-RU" dirty="0" smtClean="0"/>
              <a:t>Кузнецова Катя</a:t>
            </a:r>
          </a:p>
          <a:p>
            <a:r>
              <a:rPr lang="ru-RU" dirty="0" smtClean="0"/>
              <a:t>Андреева </a:t>
            </a:r>
            <a:r>
              <a:rPr lang="ru-RU" dirty="0" smtClean="0"/>
              <a:t>Настя</a:t>
            </a:r>
          </a:p>
          <a:p>
            <a:r>
              <a:rPr lang="ru-RU" dirty="0" smtClean="0"/>
              <a:t>Руководитель: </a:t>
            </a:r>
          </a:p>
          <a:p>
            <a:r>
              <a:rPr lang="ru-RU" dirty="0" err="1" smtClean="0"/>
              <a:t>Жирнова</a:t>
            </a:r>
            <a:r>
              <a:rPr lang="ru-RU" dirty="0" smtClean="0"/>
              <a:t> Л.Г.</a:t>
            </a:r>
            <a:endParaRPr lang="ru-RU" dirty="0" smtClean="0"/>
          </a:p>
        </p:txBody>
      </p:sp>
    </p:spTree>
  </p:cSld>
  <p:clrMapOvr>
    <a:masterClrMapping/>
  </p:clrMapOvr>
  <p:transition>
    <p:wheel spokes="3"/>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Спасибо за внимание!</a:t>
            </a:r>
            <a:endParaRPr lang="ru-RU" dirty="0"/>
          </a:p>
        </p:txBody>
      </p:sp>
      <p:sp>
        <p:nvSpPr>
          <p:cNvPr id="3" name="Подзаголовок 2"/>
          <p:cNvSpPr>
            <a:spLocks noGrp="1"/>
          </p:cNvSpPr>
          <p:nvPr>
            <p:ph type="subTitle" idx="1"/>
          </p:nvPr>
        </p:nvSpPr>
        <p:spPr/>
        <p:txBody>
          <a:bodyPr/>
          <a:lstStyle/>
          <a:p>
            <a:endParaRPr lang="ru-R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714348" y="1428736"/>
            <a:ext cx="7800972" cy="3786214"/>
          </a:xfrm>
        </p:spPr>
        <p:style>
          <a:lnRef idx="2">
            <a:schemeClr val="accent2"/>
          </a:lnRef>
          <a:fillRef idx="1001">
            <a:schemeClr val="lt1"/>
          </a:fillRef>
          <a:effectRef idx="0">
            <a:schemeClr val="accent2"/>
          </a:effectRef>
          <a:fontRef idx="minor">
            <a:schemeClr val="dk1"/>
          </a:fontRef>
        </p:style>
        <p:txBody>
          <a:bodyPr/>
          <a:lstStyle/>
          <a:p>
            <a:pPr>
              <a:buNone/>
            </a:pPr>
            <a:endParaRPr lang="ru-RU" dirty="0" smtClean="0"/>
          </a:p>
          <a:p>
            <a:pPr>
              <a:buNone/>
            </a:pPr>
            <a:r>
              <a:rPr lang="ru-RU" b="1" dirty="0" smtClean="0">
                <a:ln w="1905"/>
                <a:solidFill>
                  <a:srgbClr val="0070C0"/>
                </a:solidFill>
                <a:effectLst>
                  <a:innerShdw blurRad="69850" dist="43180" dir="5400000">
                    <a:srgbClr val="000000">
                      <a:alpha val="65000"/>
                    </a:srgbClr>
                  </a:innerShdw>
                </a:effectLst>
              </a:rPr>
              <a:t>ПАРАЛИМПИЙСКИЕ ИГРЫ (</a:t>
            </a:r>
            <a:r>
              <a:rPr lang="ru-RU" b="1" dirty="0" err="1" smtClean="0">
                <a:ln w="1905"/>
                <a:solidFill>
                  <a:srgbClr val="0070C0"/>
                </a:solidFill>
                <a:effectLst>
                  <a:innerShdw blurRad="69850" dist="43180" dir="5400000">
                    <a:srgbClr val="000000">
                      <a:alpha val="65000"/>
                    </a:srgbClr>
                  </a:innerShdw>
                </a:effectLst>
              </a:rPr>
              <a:t>Paralympic</a:t>
            </a:r>
            <a:r>
              <a:rPr lang="ru-RU" b="1" dirty="0" smtClean="0">
                <a:ln w="1905"/>
                <a:solidFill>
                  <a:srgbClr val="0070C0"/>
                </a:solidFill>
                <a:effectLst>
                  <a:innerShdw blurRad="69850" dist="43180" dir="5400000">
                    <a:srgbClr val="000000">
                      <a:alpha val="65000"/>
                    </a:srgbClr>
                  </a:innerShdw>
                </a:effectLst>
              </a:rPr>
              <a:t> </a:t>
            </a:r>
            <a:r>
              <a:rPr lang="ru-RU" b="1" dirty="0" err="1" smtClean="0">
                <a:ln w="1905"/>
                <a:solidFill>
                  <a:srgbClr val="0070C0"/>
                </a:solidFill>
                <a:effectLst>
                  <a:innerShdw blurRad="69850" dist="43180" dir="5400000">
                    <a:srgbClr val="000000">
                      <a:alpha val="65000"/>
                    </a:srgbClr>
                  </a:innerShdw>
                </a:effectLst>
              </a:rPr>
              <a:t>Games</a:t>
            </a:r>
            <a:r>
              <a:rPr lang="ru-RU" b="1" dirty="0" smtClean="0">
                <a:ln w="1905"/>
                <a:solidFill>
                  <a:srgbClr val="0070C0"/>
                </a:solidFill>
                <a:effectLst>
                  <a:innerShdw blurRad="69850" dist="43180" dir="5400000">
                    <a:srgbClr val="000000">
                      <a:alpha val="65000"/>
                    </a:srgbClr>
                  </a:innerShdw>
                </a:effectLst>
              </a:rPr>
              <a:t>), спортивные соревнования в различных видах программы среди инвалидов. Аналог Олимпийских Игр. Проводятся раз в 4 года при поддержке и непосредственном участии МОК: в том же месте, — но в чуть более поздние сроки, — что и Олимпийские игры.</a:t>
            </a:r>
          </a:p>
          <a:p>
            <a:pPr>
              <a:buNone/>
            </a:pPr>
            <a:endParaRPr lang="ru-RU" b="1" dirty="0">
              <a:ln w="1905"/>
              <a:solidFill>
                <a:srgbClr val="0070C0"/>
              </a:solidFill>
              <a:effectLst>
                <a:innerShdw blurRad="69850" dist="43180" dir="5400000">
                  <a:srgbClr val="000000">
                    <a:alpha val="65000"/>
                  </a:srgbClr>
                </a:innerShdw>
              </a:effectLst>
            </a:endParaRPr>
          </a:p>
        </p:txBody>
      </p:sp>
    </p:spTree>
  </p:cSld>
  <p:clrMapOvr>
    <a:masterClrMapping/>
  </p:clrMapOvr>
  <p:transition>
    <p:pu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18"/>
            <a:ext cx="8229600" cy="5681682"/>
          </a:xfrm>
          <a:noFill/>
          <a:ln>
            <a:noFill/>
          </a:ln>
        </p:spPr>
        <p:style>
          <a:lnRef idx="2">
            <a:schemeClr val="dk1"/>
          </a:lnRef>
          <a:fillRef idx="1">
            <a:schemeClr val="lt1"/>
          </a:fillRef>
          <a:effectRef idx="0">
            <a:schemeClr val="dk1"/>
          </a:effectRef>
          <a:fontRef idx="minor">
            <a:schemeClr val="dk1"/>
          </a:fontRef>
        </p:style>
        <p:txBody>
          <a:bodyPr>
            <a:normAutofit/>
          </a:bodyPr>
          <a:lstStyle/>
          <a:p>
            <a:pPr>
              <a:buNone/>
            </a:pPr>
            <a:r>
              <a:rPr lang="ru-RU" sz="1800" dirty="0" smtClean="0"/>
              <a:t>    </a:t>
            </a:r>
            <a:r>
              <a:rPr lang="ru-RU" sz="2000" dirty="0" smtClean="0"/>
              <a:t>Занятия физкультурой в той или иной форме давно уже используются как средство медицинской и социальной реабилитации людей с ограниченными физическими возможностями — как врожденными, так и приобретенными. Известно, к примеру, что в Берлине в конце 19 в. действовало даже несколько спортклубов для глухих. Позже подобные заведения открываются в других городах и странах.</a:t>
            </a:r>
          </a:p>
          <a:p>
            <a:pPr>
              <a:buNone/>
            </a:pPr>
            <a:r>
              <a:rPr lang="ru-RU" sz="2000" dirty="0" smtClean="0"/>
              <a:t>     В 1922 создается CISS — международная спортивная организация глухих, которая с 1924</a:t>
            </a:r>
          </a:p>
          <a:p>
            <a:pPr>
              <a:buNone/>
            </a:pPr>
            <a:r>
              <a:rPr lang="ru-RU" sz="2000" dirty="0" smtClean="0"/>
              <a:t>     проводит всемирные </a:t>
            </a:r>
          </a:p>
          <a:p>
            <a:pPr>
              <a:buNone/>
            </a:pPr>
            <a:r>
              <a:rPr lang="ru-RU" sz="2000" dirty="0" smtClean="0"/>
              <a:t>      соревнования, больше </a:t>
            </a:r>
          </a:p>
          <a:p>
            <a:pPr>
              <a:buNone/>
            </a:pPr>
            <a:r>
              <a:rPr lang="ru-RU" sz="2000" dirty="0" smtClean="0"/>
              <a:t>      известные под их </a:t>
            </a:r>
          </a:p>
          <a:p>
            <a:pPr>
              <a:buNone/>
            </a:pPr>
            <a:r>
              <a:rPr lang="ru-RU" sz="2000" dirty="0" smtClean="0"/>
              <a:t>      неофициальным </a:t>
            </a:r>
          </a:p>
          <a:p>
            <a:pPr>
              <a:buNone/>
            </a:pPr>
            <a:r>
              <a:rPr lang="ru-RU" sz="2000" dirty="0" smtClean="0"/>
              <a:t>      названием — </a:t>
            </a:r>
            <a:r>
              <a:rPr lang="ru-RU" sz="2000" dirty="0" err="1" smtClean="0"/>
              <a:t>Silent</a:t>
            </a:r>
            <a:r>
              <a:rPr lang="ru-RU" sz="2000" dirty="0" smtClean="0"/>
              <a:t> </a:t>
            </a:r>
            <a:r>
              <a:rPr lang="ru-RU" sz="2000" dirty="0" err="1" smtClean="0"/>
              <a:t>Games</a:t>
            </a:r>
            <a:r>
              <a:rPr lang="ru-RU" sz="2000" dirty="0" smtClean="0"/>
              <a:t> </a:t>
            </a:r>
          </a:p>
          <a:p>
            <a:pPr>
              <a:buNone/>
            </a:pPr>
            <a:r>
              <a:rPr lang="ru-RU" sz="2000" dirty="0" smtClean="0"/>
              <a:t>      (букв. Немые игры).</a:t>
            </a:r>
          </a:p>
          <a:p>
            <a:pPr>
              <a:buNone/>
            </a:pPr>
            <a:endParaRPr lang="ru-RU" sz="2000" dirty="0" smtClean="0"/>
          </a:p>
        </p:txBody>
      </p:sp>
      <p:pic>
        <p:nvPicPr>
          <p:cNvPr id="1027" name="Picture 3" descr="C:\Users\Настя\Desktop\новая папка\01_12.jpg"/>
          <p:cNvPicPr>
            <a:picLocks noChangeAspect="1" noChangeArrowheads="1"/>
          </p:cNvPicPr>
          <p:nvPr/>
        </p:nvPicPr>
        <p:blipFill>
          <a:blip r:embed="rId2"/>
          <a:srcRect/>
          <a:stretch>
            <a:fillRect/>
          </a:stretch>
        </p:blipFill>
        <p:spPr bwMode="auto">
          <a:xfrm>
            <a:off x="4357686" y="3214686"/>
            <a:ext cx="4281486" cy="3065460"/>
          </a:xfrm>
          <a:prstGeom prst="rect">
            <a:avLst/>
          </a:prstGeom>
          <a:noFill/>
        </p:spPr>
      </p:pic>
    </p:spTree>
  </p:cSld>
  <p:clrMapOvr>
    <a:masterClrMapping/>
  </p:clrMapOvr>
  <p:transition>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428604"/>
            <a:ext cx="8229600" cy="5889318"/>
          </a:xfrm>
        </p:spPr>
        <p:txBody>
          <a:bodyPr/>
          <a:lstStyle/>
          <a:p>
            <a:pPr>
              <a:buNone/>
            </a:pPr>
            <a:r>
              <a:rPr lang="ru-RU" sz="2400" dirty="0" smtClean="0"/>
              <a:t>  Особенно остро проблема "спорт и инвалиды" встала после двух мировых войн, оставивших после себя миллионы изувеченных людей. Проводившиеся по специальным методикам спортивные занятия среди инвалидов со временем перестали восприниматься исключительно как средство их реабилитации. Они стали также средством отдыха и организации досуга, в них все сильнее проявлялось соревновательное начало.</a:t>
            </a:r>
          </a:p>
          <a:p>
            <a:pPr>
              <a:buNone/>
            </a:pPr>
            <a:endParaRPr lang="ru-RU" dirty="0"/>
          </a:p>
        </p:txBody>
      </p:sp>
      <p:pic>
        <p:nvPicPr>
          <p:cNvPr id="2050" name="Picture 2" descr="C:\Users\Настя\Desktop\новая папка\8b1fdd67e260ddd2edfded8e85daf123_big.jpg"/>
          <p:cNvPicPr>
            <a:picLocks noChangeAspect="1" noChangeArrowheads="1"/>
          </p:cNvPicPr>
          <p:nvPr/>
        </p:nvPicPr>
        <p:blipFill>
          <a:blip r:embed="rId2"/>
          <a:srcRect/>
          <a:stretch>
            <a:fillRect/>
          </a:stretch>
        </p:blipFill>
        <p:spPr bwMode="auto">
          <a:xfrm>
            <a:off x="428596" y="3500438"/>
            <a:ext cx="4083078" cy="2967037"/>
          </a:xfrm>
          <a:prstGeom prst="rect">
            <a:avLst/>
          </a:prstGeom>
          <a:noFill/>
        </p:spPr>
      </p:pic>
      <p:pic>
        <p:nvPicPr>
          <p:cNvPr id="2051" name="Picture 3" descr="C:\Users\Настя\Desktop\новая папка\131225m.jpg"/>
          <p:cNvPicPr>
            <a:picLocks noChangeAspect="1" noChangeArrowheads="1"/>
          </p:cNvPicPr>
          <p:nvPr/>
        </p:nvPicPr>
        <p:blipFill>
          <a:blip r:embed="rId3"/>
          <a:srcRect/>
          <a:stretch>
            <a:fillRect/>
          </a:stretch>
        </p:blipFill>
        <p:spPr bwMode="auto">
          <a:xfrm>
            <a:off x="4643438" y="3500438"/>
            <a:ext cx="3816349" cy="2946421"/>
          </a:xfrm>
          <a:prstGeom prst="rect">
            <a:avLst/>
          </a:prstGeom>
          <a:noFill/>
        </p:spPr>
      </p:pic>
    </p:spTree>
  </p:cSld>
  <p:clrMapOvr>
    <a:masterClrMapping/>
  </p:clrMapOvr>
  <p:transition>
    <p:cover dir="l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714356"/>
            <a:ext cx="8229600" cy="5715040"/>
          </a:xfrm>
        </p:spPr>
        <p:txBody>
          <a:bodyPr>
            <a:normAutofit fontScale="92500" lnSpcReduction="10000"/>
          </a:bodyPr>
          <a:lstStyle/>
          <a:p>
            <a:pPr>
              <a:buNone/>
            </a:pPr>
            <a:r>
              <a:rPr lang="ru-RU" dirty="0" smtClean="0"/>
              <a:t>Первые </a:t>
            </a:r>
            <a:r>
              <a:rPr lang="ru-RU" dirty="0" err="1" smtClean="0"/>
              <a:t>Параолимпийские</a:t>
            </a:r>
            <a:r>
              <a:rPr lang="ru-RU" dirty="0" smtClean="0"/>
              <a:t> Игры прошли в 1960 в Риме — с участием 400 спортсменов из 23 стран. Постепенно растет число участников Игр ,разнообразнее становится программа. В 1976 на соревнованиях в Торонто к атлетам-колясочникам (которые тогда впервые выступали на специальных "гоночных" колясках) присоединились представители других нозологических групп (в настоящее время их общее число равняется шести). В том же году в Швеции дебютировали зимние </a:t>
            </a:r>
            <a:r>
              <a:rPr lang="ru-RU" dirty="0" err="1" smtClean="0"/>
              <a:t>Паралимпийские</a:t>
            </a:r>
            <a:r>
              <a:rPr lang="ru-RU" dirty="0" smtClean="0"/>
              <a:t> Игры — с участием слепых спортсменов и </a:t>
            </a:r>
            <a:r>
              <a:rPr lang="ru-RU" dirty="0" err="1" smtClean="0"/>
              <a:t>инвалидов-ампутантов</a:t>
            </a:r>
            <a:r>
              <a:rPr lang="ru-RU" dirty="0" smtClean="0"/>
              <a:t>. В настоящее время участники </a:t>
            </a:r>
            <a:r>
              <a:rPr lang="ru-RU" dirty="0" err="1" smtClean="0"/>
              <a:t>Паралимпийских</a:t>
            </a:r>
            <a:r>
              <a:rPr lang="ru-RU" dirty="0" smtClean="0"/>
              <a:t> Игр соревнуются более чем в 20 видах спорта: стрельба из лука, пулевая стрельба, легкая и тяжелая атлетика, велоспорт, баскетбол, футбол, хоккей, лыжи, фехтование, настольный теннис и другое…</a:t>
            </a:r>
          </a:p>
          <a:p>
            <a:pPr>
              <a:buNone/>
            </a:pPr>
            <a:endParaRPr lang="ru-RU" dirty="0"/>
          </a:p>
        </p:txBody>
      </p:sp>
    </p:spTree>
  </p:cSld>
  <p:clrMapOvr>
    <a:masterClrMapping/>
  </p:clrMapOvr>
  <p:transition>
    <p:cover dir="l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18"/>
            <a:ext cx="8229600" cy="5681682"/>
          </a:xfrm>
        </p:spPr>
        <p:txBody>
          <a:bodyPr>
            <a:normAutofit fontScale="47500" lnSpcReduction="20000"/>
          </a:bodyPr>
          <a:lstStyle/>
          <a:p>
            <a:pPr>
              <a:buNone/>
            </a:pPr>
            <a:r>
              <a:rPr lang="ru-RU" sz="3800" b="1" dirty="0" smtClean="0">
                <a:ln w="1905"/>
                <a:solidFill>
                  <a:srgbClr val="00B0F0"/>
                </a:solidFill>
                <a:effectLst>
                  <a:innerShdw blurRad="69850" dist="43180" dir="5400000">
                    <a:srgbClr val="000000">
                      <a:alpha val="65000"/>
                    </a:srgbClr>
                  </a:innerShdw>
                </a:effectLst>
              </a:rPr>
              <a:t>Лыжный кросс.</a:t>
            </a:r>
          </a:p>
          <a:p>
            <a:pPr>
              <a:buNone/>
            </a:pPr>
            <a:r>
              <a:rPr lang="ru-RU" sz="2300" dirty="0" smtClean="0"/>
              <a:t> </a:t>
            </a:r>
            <a:r>
              <a:rPr lang="ru-RU" sz="3800" dirty="0" smtClean="0"/>
              <a:t>Лыжники состязаются в классической или вольной езде и также в </a:t>
            </a:r>
          </a:p>
          <a:p>
            <a:pPr>
              <a:buNone/>
            </a:pPr>
            <a:r>
              <a:rPr lang="ru-RU" sz="3800" dirty="0" smtClean="0"/>
              <a:t>индивидуальном и командном зачетах</a:t>
            </a:r>
          </a:p>
          <a:p>
            <a:pPr>
              <a:buNone/>
            </a:pPr>
            <a:r>
              <a:rPr lang="ru-RU" sz="3800" dirty="0" smtClean="0"/>
              <a:t> на расстояния от 2,5 до 20 км. В зависимости от</a:t>
            </a:r>
          </a:p>
          <a:p>
            <a:pPr>
              <a:buNone/>
            </a:pPr>
            <a:r>
              <a:rPr lang="ru-RU" sz="3800" dirty="0" smtClean="0"/>
              <a:t> своих функциональных ограничений, </a:t>
            </a:r>
          </a:p>
          <a:p>
            <a:pPr>
              <a:buNone/>
            </a:pPr>
            <a:r>
              <a:rPr lang="ru-RU" sz="3800" dirty="0" smtClean="0"/>
              <a:t> соперники используют либо традиционные</a:t>
            </a:r>
          </a:p>
          <a:p>
            <a:pPr>
              <a:buNone/>
            </a:pPr>
            <a:r>
              <a:rPr lang="ru-RU" sz="3800" dirty="0" smtClean="0"/>
              <a:t>  лыжи, либо кресло, оборудованное парой лыж.</a:t>
            </a:r>
          </a:p>
          <a:p>
            <a:pPr>
              <a:buNone/>
            </a:pPr>
            <a:r>
              <a:rPr lang="ru-RU" sz="3800" dirty="0" smtClean="0"/>
              <a:t> Слепые спортсмены едут в связке со зрячим</a:t>
            </a:r>
          </a:p>
          <a:p>
            <a:pPr>
              <a:buNone/>
            </a:pPr>
            <a:r>
              <a:rPr lang="ru-RU" sz="3800" dirty="0" smtClean="0"/>
              <a:t>  направляющим.</a:t>
            </a:r>
          </a:p>
          <a:p>
            <a:pPr>
              <a:buNone/>
            </a:pPr>
            <a:r>
              <a:rPr lang="ru-RU" sz="3800" dirty="0" smtClean="0"/>
              <a:t>                                   </a:t>
            </a:r>
            <a:r>
              <a:rPr lang="ru-RU" sz="2300" dirty="0" smtClean="0"/>
              <a:t>                        </a:t>
            </a:r>
            <a:endParaRPr lang="ru-RU" sz="2300" dirty="0" smtClean="0"/>
          </a:p>
          <a:p>
            <a:pPr>
              <a:buNone/>
            </a:pPr>
            <a:r>
              <a:rPr lang="ru-RU" sz="2300" dirty="0" smtClean="0"/>
              <a:t>                                                                     </a:t>
            </a:r>
          </a:p>
          <a:p>
            <a:pPr>
              <a:buNone/>
            </a:pPr>
            <a:r>
              <a:rPr lang="ru-RU" sz="2900" dirty="0" smtClean="0"/>
              <a:t>                                                                                     </a:t>
            </a:r>
            <a:r>
              <a:rPr lang="ru-RU" sz="3800" b="1" dirty="0" smtClean="0">
                <a:ln w="1905"/>
                <a:solidFill>
                  <a:srgbClr val="00B0F0"/>
                </a:solidFill>
                <a:effectLst>
                  <a:innerShdw blurRad="69850" dist="43180" dir="5400000">
                    <a:srgbClr val="000000">
                      <a:alpha val="65000"/>
                    </a:srgbClr>
                  </a:innerShdw>
                </a:effectLst>
              </a:rPr>
              <a:t>Футбол.</a:t>
            </a:r>
            <a:endParaRPr lang="ru-RU" sz="3800" dirty="0" smtClean="0">
              <a:solidFill>
                <a:srgbClr val="00B0F0"/>
              </a:solidFill>
            </a:endParaRPr>
          </a:p>
          <a:p>
            <a:pPr algn="r">
              <a:buNone/>
            </a:pPr>
            <a:r>
              <a:rPr lang="ru-RU" sz="3800" dirty="0" smtClean="0"/>
              <a:t>Главным призом этих состязаний </a:t>
            </a:r>
          </a:p>
          <a:p>
            <a:pPr algn="r">
              <a:buNone/>
            </a:pPr>
            <a:r>
              <a:rPr lang="ru-RU" sz="3800" dirty="0" smtClean="0"/>
              <a:t>                                                              является золотая медаль, причем принимают </a:t>
            </a:r>
          </a:p>
          <a:p>
            <a:pPr algn="r">
              <a:buNone/>
            </a:pPr>
            <a:r>
              <a:rPr lang="ru-RU" sz="3800" dirty="0" smtClean="0"/>
              <a:t>                                                               участие в них только мужские команды. </a:t>
            </a:r>
          </a:p>
          <a:p>
            <a:pPr algn="r">
              <a:buNone/>
            </a:pPr>
            <a:r>
              <a:rPr lang="ru-RU" sz="3800" dirty="0" smtClean="0"/>
              <a:t>                                                                 Правила FIFA применяются с            некоторыми </a:t>
            </a:r>
          </a:p>
          <a:p>
            <a:pPr algn="r">
              <a:buNone/>
            </a:pPr>
            <a:r>
              <a:rPr lang="ru-RU" sz="3800" dirty="0" smtClean="0"/>
              <a:t>                                                                  ограничениями, учитывающими </a:t>
            </a:r>
          </a:p>
          <a:p>
            <a:pPr algn="r">
              <a:buNone/>
            </a:pPr>
            <a:r>
              <a:rPr lang="ru-RU" sz="3800" dirty="0" smtClean="0"/>
              <a:t>                                                                    особенности здоровья спортсменов. </a:t>
            </a:r>
          </a:p>
          <a:p>
            <a:pPr algn="r">
              <a:buNone/>
            </a:pPr>
            <a:r>
              <a:rPr lang="ru-RU" sz="2300" dirty="0" smtClean="0"/>
              <a:t>                                                                 </a:t>
            </a:r>
            <a:endParaRPr lang="ru-RU" sz="2300" dirty="0"/>
          </a:p>
        </p:txBody>
      </p:sp>
      <p:pic>
        <p:nvPicPr>
          <p:cNvPr id="3074" name="Picture 2" descr="C:\Users\Настя\Desktop\новая папка\26876.jpeg"/>
          <p:cNvPicPr>
            <a:picLocks noChangeAspect="1" noChangeArrowheads="1"/>
          </p:cNvPicPr>
          <p:nvPr/>
        </p:nvPicPr>
        <p:blipFill>
          <a:blip r:embed="rId3"/>
          <a:srcRect/>
          <a:stretch>
            <a:fillRect/>
          </a:stretch>
        </p:blipFill>
        <p:spPr bwMode="auto">
          <a:xfrm>
            <a:off x="5646765" y="1357298"/>
            <a:ext cx="2925763" cy="2193925"/>
          </a:xfrm>
          <a:prstGeom prst="rect">
            <a:avLst/>
          </a:prstGeom>
          <a:noFill/>
        </p:spPr>
      </p:pic>
      <p:pic>
        <p:nvPicPr>
          <p:cNvPr id="3075" name="Picture 3" descr="C:\Users\Настя\Desktop\новая папка\151072648.jpg"/>
          <p:cNvPicPr>
            <a:picLocks noChangeAspect="1" noChangeArrowheads="1"/>
          </p:cNvPicPr>
          <p:nvPr/>
        </p:nvPicPr>
        <p:blipFill>
          <a:blip r:embed="rId4"/>
          <a:srcRect/>
          <a:stretch>
            <a:fillRect/>
          </a:stretch>
        </p:blipFill>
        <p:spPr bwMode="auto">
          <a:xfrm>
            <a:off x="857224" y="3786190"/>
            <a:ext cx="3214710" cy="2428892"/>
          </a:xfrm>
          <a:prstGeom prst="rect">
            <a:avLst/>
          </a:prstGeom>
          <a:noFill/>
        </p:spPr>
      </p:pic>
    </p:spTree>
  </p:cSld>
  <p:clrMapOvr>
    <a:masterClrMapping/>
  </p:clrMapOvr>
  <p:transition>
    <p:cover dir="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500042"/>
            <a:ext cx="8229600" cy="5824558"/>
          </a:xfrm>
        </p:spPr>
        <p:txBody>
          <a:bodyPr/>
          <a:lstStyle/>
          <a:p>
            <a:pPr>
              <a:buNone/>
            </a:pPr>
            <a:r>
              <a:rPr lang="ru-RU" sz="2400" dirty="0" smtClean="0"/>
              <a:t>  </a:t>
            </a:r>
            <a:r>
              <a:rPr lang="ru-RU" sz="2400" b="1" dirty="0" smtClean="0">
                <a:ln w="1905"/>
                <a:solidFill>
                  <a:srgbClr val="00B0F0"/>
                </a:solidFill>
                <a:effectLst>
                  <a:innerShdw blurRad="69850" dist="43180" dir="5400000">
                    <a:srgbClr val="000000">
                      <a:alpha val="65000"/>
                    </a:srgbClr>
                  </a:innerShdw>
                </a:effectLst>
              </a:rPr>
              <a:t>Фехтование</a:t>
            </a:r>
            <a:r>
              <a:rPr lang="ru-RU" sz="2400" dirty="0" smtClean="0"/>
              <a:t>. Все атлеты конкурируют в инвалидных креслах, которые закреплены на полу. Однако эти кресла оставляют значительную свободу передвижения фехтовальщиков, и их действия столь же стремительны, как и на традиционных соревнованиях.  Основателем фехтования колясочников считается Сэр Людвиг </a:t>
            </a:r>
            <a:r>
              <a:rPr lang="ru-RU" sz="2400" dirty="0" err="1" smtClean="0"/>
              <a:t>Гуттман</a:t>
            </a:r>
            <a:r>
              <a:rPr lang="ru-RU" sz="2400" dirty="0" smtClean="0"/>
              <a:t>, который сформулировал концепцию этих спортивных состязаний в 1953 году. Фехтование вошло в программу </a:t>
            </a:r>
            <a:r>
              <a:rPr lang="ru-RU" sz="2400" dirty="0" err="1" smtClean="0"/>
              <a:t>Параолимпийских</a:t>
            </a:r>
            <a:r>
              <a:rPr lang="ru-RU" sz="2400" dirty="0" smtClean="0"/>
              <a:t> Игр в 1960 году. С тех пор правила были усовершенствованы - в них была внесена поправка, </a:t>
            </a:r>
          </a:p>
          <a:p>
            <a:pPr>
              <a:buNone/>
            </a:pPr>
            <a:r>
              <a:rPr lang="ru-RU" sz="2400" dirty="0" smtClean="0"/>
              <a:t>    обязывающая прикреплять </a:t>
            </a:r>
          </a:p>
          <a:p>
            <a:pPr>
              <a:buNone/>
            </a:pPr>
            <a:r>
              <a:rPr lang="ru-RU" sz="2400" dirty="0" smtClean="0"/>
              <a:t>    инвалидные кресла к полу. </a:t>
            </a:r>
          </a:p>
          <a:p>
            <a:pPr>
              <a:buNone/>
            </a:pPr>
            <a:r>
              <a:rPr lang="ru-RU" dirty="0" smtClean="0"/>
              <a:t> </a:t>
            </a:r>
            <a:endParaRPr lang="ru-RU" dirty="0"/>
          </a:p>
        </p:txBody>
      </p:sp>
      <p:pic>
        <p:nvPicPr>
          <p:cNvPr id="4098" name="Picture 2" descr="C:\Users\Настя\Desktop\новая папка\1825018.jpg"/>
          <p:cNvPicPr>
            <a:picLocks noChangeAspect="1" noChangeArrowheads="1"/>
          </p:cNvPicPr>
          <p:nvPr/>
        </p:nvPicPr>
        <p:blipFill>
          <a:blip r:embed="rId2"/>
          <a:srcRect/>
          <a:stretch>
            <a:fillRect/>
          </a:stretch>
        </p:blipFill>
        <p:spPr bwMode="auto">
          <a:xfrm>
            <a:off x="4929190" y="4214818"/>
            <a:ext cx="3605231" cy="2422515"/>
          </a:xfrm>
          <a:prstGeom prst="rect">
            <a:avLst/>
          </a:prstGeom>
          <a:noFill/>
        </p:spPr>
      </p:pic>
    </p:spTree>
  </p:cSld>
  <p:clrMapOvr>
    <a:masterClrMapping/>
  </p:clrMapOvr>
  <p:transition>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Содержимое 6"/>
          <p:cNvSpPr>
            <a:spLocks noGrp="1"/>
          </p:cNvSpPr>
          <p:nvPr>
            <p:ph idx="1"/>
          </p:nvPr>
        </p:nvSpPr>
        <p:spPr>
          <a:xfrm>
            <a:off x="457200" y="428604"/>
            <a:ext cx="8229600" cy="3786214"/>
          </a:xfrm>
        </p:spPr>
        <p:txBody>
          <a:bodyPr>
            <a:normAutofit fontScale="92500"/>
          </a:bodyPr>
          <a:lstStyle/>
          <a:p>
            <a:r>
              <a:rPr lang="ru-RU" dirty="0" smtClean="0"/>
              <a:t>Более 500 атлетов из 44 стран мира прибыли в Ванкувер (Канада) для участия в Зимних </a:t>
            </a:r>
            <a:r>
              <a:rPr lang="ru-RU" dirty="0" err="1" smtClean="0"/>
              <a:t>параолимпийских</a:t>
            </a:r>
            <a:r>
              <a:rPr lang="ru-RU" dirty="0" smtClean="0"/>
              <a:t> играх 2010. После церемонии открытия и передачи Олимпийского огня участники начали борьбу за золото в пяти различных видах спорта: горные лыжи, лыжные гонки, биатлон, хоккей и кёрлинг. В настоящее время Россия лидирует по количеству завоеванных медалей, Канада и Украина соревнуются за второе место. Зимние </a:t>
            </a:r>
            <a:r>
              <a:rPr lang="ru-RU" dirty="0" err="1" smtClean="0"/>
              <a:t>параолимпийские</a:t>
            </a:r>
            <a:r>
              <a:rPr lang="ru-RU" dirty="0" smtClean="0"/>
              <a:t> игры продлились до 21 марта.</a:t>
            </a:r>
            <a:endParaRPr lang="ru-RU" dirty="0"/>
          </a:p>
        </p:txBody>
      </p:sp>
      <p:pic>
        <p:nvPicPr>
          <p:cNvPr id="1026" name="Picture 2" descr="C:\Users\Настя\Desktop\x03_22608639-571x372.jpg"/>
          <p:cNvPicPr>
            <a:picLocks noChangeAspect="1" noChangeArrowheads="1"/>
          </p:cNvPicPr>
          <p:nvPr/>
        </p:nvPicPr>
        <p:blipFill>
          <a:blip r:embed="rId2"/>
          <a:srcRect/>
          <a:stretch>
            <a:fillRect/>
          </a:stretch>
        </p:blipFill>
        <p:spPr bwMode="auto">
          <a:xfrm>
            <a:off x="4857752" y="4214818"/>
            <a:ext cx="4152891" cy="2500306"/>
          </a:xfrm>
          <a:prstGeom prst="rect">
            <a:avLst/>
          </a:prstGeom>
          <a:noFill/>
        </p:spPr>
      </p:pic>
      <p:pic>
        <p:nvPicPr>
          <p:cNvPr id="1027" name="Picture 3" descr="C:\Users\Настя\Desktop\x01_22610263-571x366.jpg"/>
          <p:cNvPicPr>
            <a:picLocks noChangeAspect="1" noChangeArrowheads="1"/>
          </p:cNvPicPr>
          <p:nvPr/>
        </p:nvPicPr>
        <p:blipFill>
          <a:blip r:embed="rId3"/>
          <a:srcRect/>
          <a:stretch>
            <a:fillRect/>
          </a:stretch>
        </p:blipFill>
        <p:spPr bwMode="auto">
          <a:xfrm>
            <a:off x="142844" y="4214818"/>
            <a:ext cx="4357686" cy="2500306"/>
          </a:xfrm>
          <a:prstGeom prst="rect">
            <a:avLst/>
          </a:prstGeom>
          <a:noFill/>
        </p:spPr>
      </p:pic>
    </p:spTree>
  </p:cSld>
  <p:clrMapOvr>
    <a:masterClrMapping/>
  </p:clrMapOvr>
  <p:transition>
    <p:blinds/>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18"/>
            <a:ext cx="8229600" cy="5681682"/>
          </a:xfrm>
        </p:spPr>
        <p:txBody>
          <a:bodyPr>
            <a:normAutofit fontScale="70000" lnSpcReduction="20000"/>
          </a:bodyPr>
          <a:lstStyle/>
          <a:p>
            <a:pPr>
              <a:buNone/>
            </a:pPr>
            <a:r>
              <a:rPr lang="ru-RU" dirty="0" smtClean="0"/>
              <a:t>Градом медалей завершила свои выступления </a:t>
            </a:r>
            <a:r>
              <a:rPr lang="ru-RU" b="1" dirty="0" smtClean="0">
                <a:solidFill>
                  <a:srgbClr val="C00000"/>
                </a:solidFill>
              </a:rPr>
              <a:t>на </a:t>
            </a:r>
            <a:r>
              <a:rPr lang="ru-RU" b="1" dirty="0" err="1" smtClean="0">
                <a:solidFill>
                  <a:srgbClr val="C00000"/>
                </a:solidFill>
              </a:rPr>
              <a:t>Паралимпиаде</a:t>
            </a:r>
            <a:r>
              <a:rPr lang="ru-RU" b="1" dirty="0" smtClean="0">
                <a:solidFill>
                  <a:srgbClr val="C00000"/>
                </a:solidFill>
              </a:rPr>
              <a:t> – 2010 </a:t>
            </a:r>
            <a:r>
              <a:rPr lang="ru-RU" dirty="0" smtClean="0"/>
              <a:t>в </a:t>
            </a:r>
            <a:endParaRPr lang="ru-RU" dirty="0" smtClean="0"/>
          </a:p>
          <a:p>
            <a:pPr>
              <a:buNone/>
            </a:pPr>
            <a:r>
              <a:rPr lang="ru-RU" dirty="0" smtClean="0"/>
              <a:t>Ванкувере  </a:t>
            </a:r>
            <a:r>
              <a:rPr lang="ru-RU" b="1" dirty="0" smtClean="0">
                <a:solidFill>
                  <a:srgbClr val="C00000"/>
                </a:solidFill>
              </a:rPr>
              <a:t>сборная России.</a:t>
            </a:r>
          </a:p>
          <a:p>
            <a:pPr>
              <a:buNone/>
            </a:pPr>
            <a:r>
              <a:rPr lang="ru-RU" dirty="0" smtClean="0"/>
              <a:t>В последний день разыгрывались 6 комплектов наград в лыжных гонках на 1 </a:t>
            </a:r>
          </a:p>
          <a:p>
            <a:pPr>
              <a:buNone/>
            </a:pPr>
            <a:r>
              <a:rPr lang="ru-RU" dirty="0" smtClean="0"/>
              <a:t>км. Сборная России опять собрала богатый медальный урожай: 8 медалей – </a:t>
            </a:r>
          </a:p>
          <a:p>
            <a:pPr>
              <a:buNone/>
            </a:pPr>
            <a:r>
              <a:rPr lang="ru-RU" dirty="0" smtClean="0"/>
              <a:t>одну золотую, четыре серебряные и три бронзовые награды.</a:t>
            </a:r>
          </a:p>
          <a:p>
            <a:pPr>
              <a:buNone/>
            </a:pPr>
            <a:r>
              <a:rPr lang="ru-RU" dirty="0" smtClean="0"/>
              <a:t>Золото сборной России принес Сергей Шилов, серебряные награды </a:t>
            </a:r>
          </a:p>
          <a:p>
            <a:pPr>
              <a:buNone/>
            </a:pPr>
            <a:r>
              <a:rPr lang="ru-RU" dirty="0" smtClean="0"/>
              <a:t>завоевали </a:t>
            </a:r>
            <a:r>
              <a:rPr lang="ru-RU" dirty="0" err="1" smtClean="0"/>
              <a:t>Ирек</a:t>
            </a:r>
            <a:r>
              <a:rPr lang="ru-RU" dirty="0" smtClean="0"/>
              <a:t> </a:t>
            </a:r>
            <a:r>
              <a:rPr lang="ru-RU" dirty="0" err="1" smtClean="0"/>
              <a:t>Зарипов</a:t>
            </a:r>
            <a:r>
              <a:rPr lang="ru-RU" dirty="0" smtClean="0"/>
              <a:t>, Кирилл Михайлов, Николай </a:t>
            </a:r>
            <a:r>
              <a:rPr lang="ru-RU" dirty="0" err="1" smtClean="0"/>
              <a:t>Полухин</a:t>
            </a:r>
            <a:r>
              <a:rPr lang="ru-RU" dirty="0" smtClean="0"/>
              <a:t>, </a:t>
            </a:r>
            <a:r>
              <a:rPr lang="ru-RU" dirty="0" err="1" smtClean="0"/>
              <a:t>Михалина</a:t>
            </a:r>
            <a:r>
              <a:rPr lang="ru-RU" dirty="0" smtClean="0"/>
              <a:t> </a:t>
            </a:r>
          </a:p>
          <a:p>
            <a:pPr>
              <a:buNone/>
            </a:pPr>
            <a:r>
              <a:rPr lang="ru-RU" dirty="0" smtClean="0"/>
              <a:t>Лысова, бронзы удостоены Владимир Киселев, Любовь Васильева, Анна </a:t>
            </a:r>
          </a:p>
          <a:p>
            <a:pPr>
              <a:buNone/>
            </a:pPr>
            <a:r>
              <a:rPr lang="ru-RU" dirty="0" err="1" smtClean="0"/>
              <a:t>Бурмистрова</a:t>
            </a:r>
            <a:r>
              <a:rPr lang="ru-RU" dirty="0" smtClean="0"/>
              <a:t>. </a:t>
            </a:r>
          </a:p>
          <a:p>
            <a:pPr>
              <a:buNone/>
            </a:pPr>
            <a:endParaRPr lang="ru-RU" dirty="0" smtClean="0"/>
          </a:p>
          <a:p>
            <a:pPr>
              <a:buNone/>
            </a:pPr>
            <a:endParaRPr lang="ru-RU" dirty="0" smtClean="0"/>
          </a:p>
          <a:p>
            <a:pPr>
              <a:buNone/>
            </a:pPr>
            <a:r>
              <a:rPr lang="ru-RU" dirty="0" smtClean="0"/>
              <a:t> </a:t>
            </a:r>
            <a:r>
              <a:rPr lang="ru-RU" dirty="0" err="1" smtClean="0"/>
              <a:t>Верена</a:t>
            </a:r>
            <a:r>
              <a:rPr lang="ru-RU" dirty="0" smtClean="0"/>
              <a:t> </a:t>
            </a:r>
            <a:r>
              <a:rPr lang="ru-RU" dirty="0" err="1" smtClean="0"/>
              <a:t>Бентеле</a:t>
            </a:r>
            <a:r>
              <a:rPr lang="ru-RU" dirty="0" smtClean="0"/>
              <a:t> в финале спринтерской гонки опередила наших </a:t>
            </a:r>
            <a:r>
              <a:rPr lang="ru-RU" dirty="0" err="1" smtClean="0"/>
              <a:t>Михалину</a:t>
            </a:r>
            <a:endParaRPr lang="ru-RU" dirty="0" smtClean="0"/>
          </a:p>
          <a:p>
            <a:pPr>
              <a:buNone/>
            </a:pPr>
            <a:r>
              <a:rPr lang="ru-RU" dirty="0" smtClean="0"/>
              <a:t>Лысову, Любовь Васильеву на 30 секунд и более и принесла сборной </a:t>
            </a:r>
          </a:p>
          <a:p>
            <a:pPr>
              <a:buNone/>
            </a:pPr>
            <a:r>
              <a:rPr lang="ru-RU" dirty="0" smtClean="0"/>
              <a:t>Германии 13 золотую медаль.</a:t>
            </a:r>
          </a:p>
          <a:p>
            <a:pPr>
              <a:buNone/>
            </a:pPr>
            <a:r>
              <a:rPr lang="ru-RU" dirty="0" smtClean="0"/>
              <a:t>Таким образом, сборная России по количеству медалей в общекомандном</a:t>
            </a:r>
          </a:p>
          <a:p>
            <a:pPr>
              <a:buNone/>
            </a:pPr>
            <a:r>
              <a:rPr lang="ru-RU" dirty="0" smtClean="0"/>
              <a:t>зачете осталась безоговорочным </a:t>
            </a:r>
            <a:r>
              <a:rPr lang="ru-RU" dirty="0" smtClean="0"/>
              <a:t>лидером:</a:t>
            </a:r>
          </a:p>
          <a:p>
            <a:pPr>
              <a:buFontTx/>
              <a:buChar char="-"/>
            </a:pPr>
            <a:r>
              <a:rPr lang="ru-RU" b="1" dirty="0" smtClean="0">
                <a:solidFill>
                  <a:srgbClr val="C00000"/>
                </a:solidFill>
              </a:rPr>
              <a:t>Всего </a:t>
            </a:r>
            <a:r>
              <a:rPr lang="ru-RU" sz="4000" b="1" dirty="0" smtClean="0">
                <a:solidFill>
                  <a:srgbClr val="C00000"/>
                </a:solidFill>
              </a:rPr>
              <a:t>38 </a:t>
            </a:r>
            <a:r>
              <a:rPr lang="ru-RU" b="1" dirty="0" smtClean="0">
                <a:solidFill>
                  <a:srgbClr val="C00000"/>
                </a:solidFill>
              </a:rPr>
              <a:t>медалей: </a:t>
            </a:r>
            <a:endParaRPr lang="ru-RU" b="1" dirty="0" smtClean="0">
              <a:solidFill>
                <a:srgbClr val="C00000"/>
              </a:solidFill>
            </a:endParaRPr>
          </a:p>
          <a:p>
            <a:pPr>
              <a:buFontTx/>
              <a:buChar char="-"/>
            </a:pPr>
            <a:r>
              <a:rPr lang="ru-RU" sz="4000" b="1" dirty="0" smtClean="0">
                <a:solidFill>
                  <a:srgbClr val="C00000"/>
                </a:solidFill>
              </a:rPr>
              <a:t>12 </a:t>
            </a:r>
            <a:r>
              <a:rPr lang="ru-RU" b="1" dirty="0" smtClean="0">
                <a:solidFill>
                  <a:srgbClr val="C00000"/>
                </a:solidFill>
              </a:rPr>
              <a:t>золотых, </a:t>
            </a:r>
            <a:r>
              <a:rPr lang="ru-RU" sz="4000" b="1" dirty="0" smtClean="0">
                <a:solidFill>
                  <a:srgbClr val="C00000"/>
                </a:solidFill>
              </a:rPr>
              <a:t>16 </a:t>
            </a:r>
            <a:r>
              <a:rPr lang="ru-RU" b="1" dirty="0" smtClean="0">
                <a:solidFill>
                  <a:srgbClr val="C00000"/>
                </a:solidFill>
              </a:rPr>
              <a:t>серебряных </a:t>
            </a:r>
            <a:r>
              <a:rPr lang="ru-RU" b="1" dirty="0" smtClean="0">
                <a:solidFill>
                  <a:srgbClr val="C00000"/>
                </a:solidFill>
              </a:rPr>
              <a:t>и </a:t>
            </a:r>
            <a:r>
              <a:rPr lang="ru-RU" sz="4000" b="1" dirty="0" smtClean="0">
                <a:solidFill>
                  <a:srgbClr val="C00000"/>
                </a:solidFill>
              </a:rPr>
              <a:t>10 </a:t>
            </a:r>
            <a:r>
              <a:rPr lang="ru-RU" b="1" dirty="0" smtClean="0">
                <a:solidFill>
                  <a:srgbClr val="C00000"/>
                </a:solidFill>
              </a:rPr>
              <a:t>бронзовых медалей. </a:t>
            </a:r>
            <a:endParaRPr lang="ru-RU" b="1"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79</TotalTime>
  <Words>757</Words>
  <Application>Microsoft Office PowerPoint</Application>
  <PresentationFormat>Экран (4:3)</PresentationFormat>
  <Paragraphs>66</Paragraphs>
  <Slides>10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Поток</vt:lpstr>
      <vt:lpstr>Паралимпийские Игры </vt:lpstr>
      <vt:lpstr>Слайд 2</vt:lpstr>
      <vt:lpstr>Слайд 3</vt:lpstr>
      <vt:lpstr>Слайд 4</vt:lpstr>
      <vt:lpstr>Слайд 5</vt:lpstr>
      <vt:lpstr>Слайд 6</vt:lpstr>
      <vt:lpstr>Слайд 7</vt:lpstr>
      <vt:lpstr>Слайд 8</vt:lpstr>
      <vt:lpstr>Слайд 9</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Паралимпийские Игры </dc:title>
  <dc:creator>Настя</dc:creator>
  <cp:lastModifiedBy>17 кабинет</cp:lastModifiedBy>
  <cp:revision>14</cp:revision>
  <dcterms:created xsi:type="dcterms:W3CDTF">2010-03-01T11:32:10Z</dcterms:created>
  <dcterms:modified xsi:type="dcterms:W3CDTF">2010-04-16T08:31:38Z</dcterms:modified>
</cp:coreProperties>
</file>