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08711-19BF-462C-8C3C-F41FD72AD8AC}" type="datetimeFigureOut">
              <a:rPr lang="ru-RU" smtClean="0"/>
              <a:t>21.11.2012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0B82A-BD57-4A6A-8419-AB310213BD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D3AB297C-BE9F-4578-8F09-0995BC9C47BD}" type="slidenum">
              <a:rPr lang="ru-RU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pPr defTabSz="39382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2458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3" y="4343231"/>
            <a:ext cx="5481215" cy="410970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9pPr>
          </a:lstStyle>
          <a:p>
            <a:pPr eaLnBrk="1"/>
            <a:fld id="{AE5DA736-E806-4FC7-B33E-36F10B59070C}" type="slidenum">
              <a:rPr lang="ru-RU">
                <a:solidFill>
                  <a:srgbClr val="000000"/>
                </a:solidFill>
                <a:latin typeface="Times New Roman" pitchFamily="16" charset="0"/>
              </a:rPr>
              <a:pPr eaLnBrk="1"/>
              <a:t>2</a:t>
            </a:fld>
            <a:endParaRPr 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815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pPr defTabSz="39382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>
              <a:solidFill>
                <a:prstClr val="white"/>
              </a:solidFill>
              <a:latin typeface="Arial" charset="0"/>
              <a:ea typeface="MS Gothic" charset="-128"/>
            </a:endParaRPr>
          </a:p>
        </p:txBody>
      </p:sp>
      <p:sp>
        <p:nvSpPr>
          <p:cNvPr id="2560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3" y="4343231"/>
            <a:ext cx="5481215" cy="410970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4CE3A-D9B0-4A2E-A9D1-9038AF433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1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B094-8704-4556-ADFC-84444CF26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2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2560" y="273629"/>
            <a:ext cx="2054880" cy="584989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27840" cy="584989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9C36-71D6-4080-9FE4-11D384FF7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60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11" indent="0" algn="ctr">
              <a:buNone/>
              <a:defRPr/>
            </a:lvl2pPr>
            <a:lvl3pPr marL="829022" indent="0" algn="ctr">
              <a:buNone/>
              <a:defRPr/>
            </a:lvl3pPr>
            <a:lvl4pPr marL="1243533" indent="0" algn="ctr">
              <a:buNone/>
              <a:defRPr/>
            </a:lvl4pPr>
            <a:lvl5pPr marL="1658044" indent="0" algn="ctr">
              <a:buNone/>
              <a:defRPr/>
            </a:lvl5pPr>
            <a:lvl6pPr marL="2072556" indent="0" algn="ctr">
              <a:buNone/>
              <a:defRPr/>
            </a:lvl6pPr>
            <a:lvl7pPr marL="2487067" indent="0" algn="ctr">
              <a:buNone/>
              <a:defRPr/>
            </a:lvl7pPr>
            <a:lvl8pPr marL="2901578" indent="0" algn="ctr">
              <a:buNone/>
              <a:defRPr/>
            </a:lvl8pPr>
            <a:lvl9pPr marL="331608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4CE3A-D9B0-4A2E-A9D1-9038AF433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7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7533F-DF45-412C-8FDF-7C8E1B562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7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8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11" indent="0">
              <a:buNone/>
              <a:defRPr sz="1600"/>
            </a:lvl2pPr>
            <a:lvl3pPr marL="829022" indent="0">
              <a:buNone/>
              <a:defRPr sz="1500"/>
            </a:lvl3pPr>
            <a:lvl4pPr marL="1243533" indent="0">
              <a:buNone/>
              <a:defRPr sz="1300"/>
            </a:lvl4pPr>
            <a:lvl5pPr marL="1658044" indent="0">
              <a:buNone/>
              <a:defRPr sz="1300"/>
            </a:lvl5pPr>
            <a:lvl6pPr marL="2072556" indent="0">
              <a:buNone/>
              <a:defRPr sz="1300"/>
            </a:lvl6pPr>
            <a:lvl7pPr marL="2487067" indent="0">
              <a:buNone/>
              <a:defRPr sz="1300"/>
            </a:lvl7pPr>
            <a:lvl8pPr marL="2901578" indent="0">
              <a:buNone/>
              <a:defRPr sz="1300"/>
            </a:lvl8pPr>
            <a:lvl9pPr marL="331608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74BAF-C068-4549-A885-AC7497586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64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5" y="1604329"/>
            <a:ext cx="4040640" cy="451919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5360" y="1604329"/>
            <a:ext cx="4042080" cy="451919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D4EF3-BCB0-40DF-A49F-F8546B0BD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96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5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11" indent="0">
              <a:buNone/>
              <a:defRPr sz="1800" b="1"/>
            </a:lvl2pPr>
            <a:lvl3pPr marL="829022" indent="0">
              <a:buNone/>
              <a:defRPr sz="1600" b="1"/>
            </a:lvl3pPr>
            <a:lvl4pPr marL="1243533" indent="0">
              <a:buNone/>
              <a:defRPr sz="1500" b="1"/>
            </a:lvl4pPr>
            <a:lvl5pPr marL="1658044" indent="0">
              <a:buNone/>
              <a:defRPr sz="1500" b="1"/>
            </a:lvl5pPr>
            <a:lvl6pPr marL="2072556" indent="0">
              <a:buNone/>
              <a:defRPr sz="1500" b="1"/>
            </a:lvl6pPr>
            <a:lvl7pPr marL="2487067" indent="0">
              <a:buNone/>
              <a:defRPr sz="1500" b="1"/>
            </a:lvl7pPr>
            <a:lvl8pPr marL="2901578" indent="0">
              <a:buNone/>
              <a:defRPr sz="1500" b="1"/>
            </a:lvl8pPr>
            <a:lvl9pPr marL="331608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11" indent="0">
              <a:buNone/>
              <a:defRPr sz="1800" b="1"/>
            </a:lvl2pPr>
            <a:lvl3pPr marL="829022" indent="0">
              <a:buNone/>
              <a:defRPr sz="1600" b="1"/>
            </a:lvl3pPr>
            <a:lvl4pPr marL="1243533" indent="0">
              <a:buNone/>
              <a:defRPr sz="1500" b="1"/>
            </a:lvl4pPr>
            <a:lvl5pPr marL="1658044" indent="0">
              <a:buNone/>
              <a:defRPr sz="1500" b="1"/>
            </a:lvl5pPr>
            <a:lvl6pPr marL="2072556" indent="0">
              <a:buNone/>
              <a:defRPr sz="1500" b="1"/>
            </a:lvl6pPr>
            <a:lvl7pPr marL="2487067" indent="0">
              <a:buNone/>
              <a:defRPr sz="1500" b="1"/>
            </a:lvl7pPr>
            <a:lvl8pPr marL="2901578" indent="0">
              <a:buNone/>
              <a:defRPr sz="1500" b="1"/>
            </a:lvl8pPr>
            <a:lvl9pPr marL="331608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5FA28-3907-423E-A2AA-A29BB6CF2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68F49-B6CC-4ED4-AB67-6308767B3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49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E5D1C-8095-4188-9BA2-780B8235D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79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6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11" indent="0">
              <a:buNone/>
              <a:defRPr sz="1100"/>
            </a:lvl2pPr>
            <a:lvl3pPr marL="829022" indent="0">
              <a:buNone/>
              <a:defRPr sz="900"/>
            </a:lvl3pPr>
            <a:lvl4pPr marL="1243533" indent="0">
              <a:buNone/>
              <a:defRPr sz="800"/>
            </a:lvl4pPr>
            <a:lvl5pPr marL="1658044" indent="0">
              <a:buNone/>
              <a:defRPr sz="800"/>
            </a:lvl5pPr>
            <a:lvl6pPr marL="2072556" indent="0">
              <a:buNone/>
              <a:defRPr sz="800"/>
            </a:lvl6pPr>
            <a:lvl7pPr marL="2487067" indent="0">
              <a:buNone/>
              <a:defRPr sz="800"/>
            </a:lvl7pPr>
            <a:lvl8pPr marL="2901578" indent="0">
              <a:buNone/>
              <a:defRPr sz="800"/>
            </a:lvl8pPr>
            <a:lvl9pPr marL="331608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FCEA5-9E61-40C0-A082-33A40F43E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66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7533F-DF45-412C-8FDF-7C8E1B562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53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11" indent="0">
              <a:buNone/>
              <a:defRPr sz="2500"/>
            </a:lvl2pPr>
            <a:lvl3pPr marL="829022" indent="0">
              <a:buNone/>
              <a:defRPr sz="2200"/>
            </a:lvl3pPr>
            <a:lvl4pPr marL="1243533" indent="0">
              <a:buNone/>
              <a:defRPr sz="1800"/>
            </a:lvl4pPr>
            <a:lvl5pPr marL="1658044" indent="0">
              <a:buNone/>
              <a:defRPr sz="1800"/>
            </a:lvl5pPr>
            <a:lvl6pPr marL="2072556" indent="0">
              <a:buNone/>
              <a:defRPr sz="1800"/>
            </a:lvl6pPr>
            <a:lvl7pPr marL="2487067" indent="0">
              <a:buNone/>
              <a:defRPr sz="1800"/>
            </a:lvl7pPr>
            <a:lvl8pPr marL="2901578" indent="0">
              <a:buNone/>
              <a:defRPr sz="1800"/>
            </a:lvl8pPr>
            <a:lvl9pPr marL="3316089" indent="0">
              <a:buNone/>
              <a:defRPr sz="1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11" indent="0">
              <a:buNone/>
              <a:defRPr sz="1100"/>
            </a:lvl2pPr>
            <a:lvl3pPr marL="829022" indent="0">
              <a:buNone/>
              <a:defRPr sz="900"/>
            </a:lvl3pPr>
            <a:lvl4pPr marL="1243533" indent="0">
              <a:buNone/>
              <a:defRPr sz="800"/>
            </a:lvl4pPr>
            <a:lvl5pPr marL="1658044" indent="0">
              <a:buNone/>
              <a:defRPr sz="800"/>
            </a:lvl5pPr>
            <a:lvl6pPr marL="2072556" indent="0">
              <a:buNone/>
              <a:defRPr sz="800"/>
            </a:lvl6pPr>
            <a:lvl7pPr marL="2487067" indent="0">
              <a:buNone/>
              <a:defRPr sz="800"/>
            </a:lvl7pPr>
            <a:lvl8pPr marL="2901578" indent="0">
              <a:buNone/>
              <a:defRPr sz="800"/>
            </a:lvl8pPr>
            <a:lvl9pPr marL="331608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27EAF-0D03-4736-9C0E-1DC5824CE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63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B094-8704-4556-ADFC-84444CF26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57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2560" y="273629"/>
            <a:ext cx="2054880" cy="584989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5" y="273629"/>
            <a:ext cx="6027840" cy="584989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9C36-71D6-4080-9FE4-11D384FF7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06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74BAF-C068-4549-A885-AC7497586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05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4040640" cy="451919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5360" y="1604329"/>
            <a:ext cx="4042080" cy="451919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D4EF3-BCB0-40DF-A49F-F8546B0BD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60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5FA28-3907-423E-A2AA-A29BB6CF2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62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68F49-B6CC-4ED4-AB67-6308767B3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77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E5D1C-8095-4188-9BA2-780B8235D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11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FCEA5-9E61-40C0-A082-33A40F43E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9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27EAF-0D03-4736-9C0E-1DC5824CE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00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0960" cy="1137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0960" cy="4519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471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2560" cy="46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1520" cy="46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2560" cy="46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526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fld id="{9D51BF38-8B95-4100-A5C6-57A010B13463}" type="slidenum">
              <a:rPr lang="ru-RU"/>
              <a:pPr defTabSz="407526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688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algn="ctr" defTabSz="407526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994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720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10446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5172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1045" indent="-311045" algn="l" defTabSz="407526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815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541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6268" indent="-207363" algn="l" defTabSz="407526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994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720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10446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5172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34"/>
            <a:ext cx="8220960" cy="1137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0960" cy="4519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45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5" y="6247381"/>
            <a:ext cx="2122560" cy="46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05876" algn="l"/>
                <a:tab pos="813191" algn="l"/>
                <a:tab pos="1220503" algn="l"/>
                <a:tab pos="1627819" algn="l"/>
                <a:tab pos="2035135" algn="l"/>
                <a:tab pos="2442447" algn="l"/>
                <a:tab pos="2849764" algn="l"/>
                <a:tab pos="3257080" algn="l"/>
                <a:tab pos="3664394" algn="l"/>
                <a:tab pos="4071710" algn="l"/>
                <a:tab pos="4479024" algn="l"/>
                <a:tab pos="4886338" algn="l"/>
                <a:tab pos="5293653" algn="l"/>
                <a:tab pos="5700970" algn="l"/>
                <a:tab pos="6108283" algn="l"/>
                <a:tab pos="6515598" algn="l"/>
                <a:tab pos="6922912" algn="l"/>
                <a:tab pos="7330228" algn="l"/>
                <a:tab pos="7737543" algn="l"/>
                <a:tab pos="8144858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315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81"/>
            <a:ext cx="2891520" cy="46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0" algn="l"/>
                <a:tab pos="405876" algn="l"/>
                <a:tab pos="813191" algn="l"/>
                <a:tab pos="1220503" algn="l"/>
                <a:tab pos="1627819" algn="l"/>
                <a:tab pos="2035135" algn="l"/>
                <a:tab pos="2442447" algn="l"/>
                <a:tab pos="2849764" algn="l"/>
                <a:tab pos="3257080" algn="l"/>
                <a:tab pos="3664394" algn="l"/>
                <a:tab pos="4071710" algn="l"/>
                <a:tab pos="4479024" algn="l"/>
                <a:tab pos="4886338" algn="l"/>
                <a:tab pos="5293653" algn="l"/>
                <a:tab pos="5700970" algn="l"/>
                <a:tab pos="6108283" algn="l"/>
                <a:tab pos="6515598" algn="l"/>
                <a:tab pos="6922912" algn="l"/>
                <a:tab pos="7330228" algn="l"/>
                <a:tab pos="7737543" algn="l"/>
                <a:tab pos="8144858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315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5" y="6247381"/>
            <a:ext cx="2122560" cy="465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05876" algn="l"/>
                <a:tab pos="813191" algn="l"/>
                <a:tab pos="1220503" algn="l"/>
                <a:tab pos="1627819" algn="l"/>
                <a:tab pos="2035135" algn="l"/>
                <a:tab pos="2442447" algn="l"/>
                <a:tab pos="2849764" algn="l"/>
                <a:tab pos="3257080" algn="l"/>
                <a:tab pos="3664394" algn="l"/>
                <a:tab pos="4071710" algn="l"/>
                <a:tab pos="4479024" algn="l"/>
                <a:tab pos="4886338" algn="l"/>
                <a:tab pos="5293653" algn="l"/>
                <a:tab pos="5700970" algn="l"/>
                <a:tab pos="6108283" algn="l"/>
                <a:tab pos="6515598" algn="l"/>
                <a:tab pos="6922912" algn="l"/>
                <a:tab pos="7330228" algn="l"/>
                <a:tab pos="7737543" algn="l"/>
                <a:tab pos="8144858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 defTabSz="407315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9D51BF38-8B95-4100-A5C6-57A010B13463}" type="slidenum">
              <a:rPr lang="ru-RU"/>
              <a:pPr defTabSz="407315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25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40731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31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algn="ctr" defTabSz="40731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algn="ctr" defTabSz="40731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algn="ctr" defTabSz="40731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79812" indent="-207257" algn="ctr" defTabSz="40731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4323" indent="-207257" algn="ctr" defTabSz="40731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8836" indent="-207257" algn="ctr" defTabSz="40731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3345" indent="-207257" algn="ctr" defTabSz="40731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884" indent="-310884" algn="l" defTabSz="407315" rtl="0" eaLnBrk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581" indent="-259070" algn="l" defTabSz="407315" rtl="0" eaLnBrk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276" indent="-207257" algn="l" defTabSz="407315" rtl="0" eaLnBrk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0789" indent="-207257" algn="l" defTabSz="407315" rtl="0" eaLnBrk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301" indent="-207257" algn="l" defTabSz="407315" rtl="0" eaLnBrk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79812" indent="-207257" algn="l" defTabSz="407315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4323" indent="-207257" algn="l" defTabSz="407315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8836" indent="-207257" algn="l" defTabSz="407315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3345" indent="-207257" algn="l" defTabSz="407315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11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022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533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044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556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067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1578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089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1330560" y="466609"/>
            <a:ext cx="1355040" cy="31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588" tIns="40795" rIns="81588" bIns="4079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9pPr>
          </a:lstStyle>
          <a:p>
            <a:pPr defTabSz="407272" eaLnBrk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dirty="0">
              <a:solidFill>
                <a:srgbClr val="000000"/>
              </a:solidFill>
            </a:endParaRPr>
          </a:p>
        </p:txBody>
      </p:sp>
      <p:grpSp>
        <p:nvGrpSpPr>
          <p:cNvPr id="3077" name="Group 10"/>
          <p:cNvGrpSpPr>
            <a:grpSpLocks/>
          </p:cNvGrpSpPr>
          <p:nvPr/>
        </p:nvGrpSpPr>
        <p:grpSpPr bwMode="auto">
          <a:xfrm>
            <a:off x="313920" y="3401644"/>
            <a:ext cx="959040" cy="907295"/>
            <a:chOff x="218" y="2362"/>
            <a:chExt cx="666" cy="630"/>
          </a:xfrm>
        </p:grpSpPr>
        <p:sp>
          <p:nvSpPr>
            <p:cNvPr id="3125" name="Oval 11"/>
            <p:cNvSpPr>
              <a:spLocks noChangeArrowheads="1"/>
            </p:cNvSpPr>
            <p:nvPr/>
          </p:nvSpPr>
          <p:spPr bwMode="auto">
            <a:xfrm>
              <a:off x="218" y="2362"/>
              <a:ext cx="667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26" name="Freeform 12"/>
            <p:cNvSpPr>
              <a:spLocks noChangeArrowheads="1"/>
            </p:cNvSpPr>
            <p:nvPr/>
          </p:nvSpPr>
          <p:spPr bwMode="auto">
            <a:xfrm>
              <a:off x="294" y="2373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79" name="Group 14"/>
          <p:cNvGrpSpPr>
            <a:grpSpLocks/>
          </p:cNvGrpSpPr>
          <p:nvPr/>
        </p:nvGrpSpPr>
        <p:grpSpPr bwMode="auto">
          <a:xfrm>
            <a:off x="328320" y="1208294"/>
            <a:ext cx="946080" cy="848249"/>
            <a:chOff x="228" y="839"/>
            <a:chExt cx="657" cy="589"/>
          </a:xfrm>
        </p:grpSpPr>
        <p:sp>
          <p:nvSpPr>
            <p:cNvPr id="3123" name="Oval 15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24" name="Freeform 16"/>
            <p:cNvSpPr>
              <a:spLocks noChangeArrowheads="1"/>
            </p:cNvSpPr>
            <p:nvPr/>
          </p:nvSpPr>
          <p:spPr bwMode="auto">
            <a:xfrm>
              <a:off x="303" y="848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081" name="Rectangle 18"/>
          <p:cNvSpPr>
            <a:spLocks noChangeArrowheads="1"/>
          </p:cNvSpPr>
          <p:nvPr/>
        </p:nvSpPr>
        <p:spPr bwMode="auto">
          <a:xfrm>
            <a:off x="1472163" y="2829320"/>
            <a:ext cx="4062339" cy="1967832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894" tIns="41446" rIns="82894" bIns="41446" anchor="ctr"/>
          <a:lstStyle/>
          <a:p>
            <a:pPr defTabSz="40727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2400" b="1" u="sng" dirty="0" smtClean="0"/>
              <a:t>Тема</a:t>
            </a:r>
            <a:r>
              <a:rPr lang="ru-RU" sz="2400" dirty="0" smtClean="0"/>
              <a:t>: « Психологические и</a:t>
            </a:r>
          </a:p>
          <a:p>
            <a:pPr defTabSz="40727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2400" dirty="0" smtClean="0"/>
              <a:t> возрастные особенности</a:t>
            </a:r>
          </a:p>
          <a:p>
            <a:pPr defTabSz="40727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2400" dirty="0"/>
              <a:t>с</a:t>
            </a:r>
            <a:r>
              <a:rPr lang="ru-RU" sz="2400" dirty="0" smtClean="0"/>
              <a:t>емиклассников»</a:t>
            </a:r>
            <a:endParaRPr lang="ru-RU" sz="2400" dirty="0"/>
          </a:p>
        </p:txBody>
      </p:sp>
      <p:sp>
        <p:nvSpPr>
          <p:cNvPr id="3082" name="Rectangle 19"/>
          <p:cNvSpPr>
            <a:spLocks noChangeArrowheads="1"/>
          </p:cNvSpPr>
          <p:nvPr/>
        </p:nvSpPr>
        <p:spPr bwMode="auto">
          <a:xfrm>
            <a:off x="1274400" y="1381832"/>
            <a:ext cx="4521736" cy="893576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894" tIns="41446" rIns="82894" bIns="41446" anchor="ctr"/>
          <a:lstStyle/>
          <a:p>
            <a:pPr defTabSz="40727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2400" b="1" dirty="0" smtClean="0"/>
              <a:t>Родительское собрание №2</a:t>
            </a:r>
            <a:endParaRPr lang="ru-RU" sz="2400" b="1" dirty="0"/>
          </a:p>
        </p:txBody>
      </p:sp>
      <p:grpSp>
        <p:nvGrpSpPr>
          <p:cNvPr id="3084" name="Group 21"/>
          <p:cNvGrpSpPr>
            <a:grpSpLocks/>
          </p:cNvGrpSpPr>
          <p:nvPr/>
        </p:nvGrpSpPr>
        <p:grpSpPr bwMode="auto">
          <a:xfrm>
            <a:off x="313920" y="3403084"/>
            <a:ext cx="959040" cy="907295"/>
            <a:chOff x="218" y="2363"/>
            <a:chExt cx="666" cy="630"/>
          </a:xfrm>
        </p:grpSpPr>
        <p:sp>
          <p:nvSpPr>
            <p:cNvPr id="3121" name="Oval 22"/>
            <p:cNvSpPr>
              <a:spLocks noChangeArrowheads="1"/>
            </p:cNvSpPr>
            <p:nvPr/>
          </p:nvSpPr>
          <p:spPr bwMode="auto">
            <a:xfrm>
              <a:off x="218" y="2363"/>
              <a:ext cx="667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22" name="Freeform 23"/>
            <p:cNvSpPr>
              <a:spLocks noChangeArrowheads="1"/>
            </p:cNvSpPr>
            <p:nvPr/>
          </p:nvSpPr>
          <p:spPr bwMode="auto">
            <a:xfrm>
              <a:off x="294" y="2373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85" name="Group 24"/>
          <p:cNvGrpSpPr>
            <a:grpSpLocks/>
          </p:cNvGrpSpPr>
          <p:nvPr/>
        </p:nvGrpSpPr>
        <p:grpSpPr bwMode="auto">
          <a:xfrm>
            <a:off x="328320" y="1208294"/>
            <a:ext cx="946080" cy="848249"/>
            <a:chOff x="228" y="839"/>
            <a:chExt cx="657" cy="589"/>
          </a:xfrm>
        </p:grpSpPr>
        <p:sp>
          <p:nvSpPr>
            <p:cNvPr id="3119" name="Oval 25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20" name="Freeform 26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86" name="Group 27"/>
          <p:cNvGrpSpPr>
            <a:grpSpLocks/>
          </p:cNvGrpSpPr>
          <p:nvPr/>
        </p:nvGrpSpPr>
        <p:grpSpPr bwMode="auto">
          <a:xfrm>
            <a:off x="313920" y="3403084"/>
            <a:ext cx="959040" cy="907295"/>
            <a:chOff x="218" y="2363"/>
            <a:chExt cx="666" cy="630"/>
          </a:xfrm>
        </p:grpSpPr>
        <p:sp>
          <p:nvSpPr>
            <p:cNvPr id="3117" name="Oval 28"/>
            <p:cNvSpPr>
              <a:spLocks noChangeArrowheads="1"/>
            </p:cNvSpPr>
            <p:nvPr/>
          </p:nvSpPr>
          <p:spPr bwMode="auto">
            <a:xfrm>
              <a:off x="218" y="2363"/>
              <a:ext cx="667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18" name="Freeform 29"/>
            <p:cNvSpPr>
              <a:spLocks noChangeArrowheads="1"/>
            </p:cNvSpPr>
            <p:nvPr/>
          </p:nvSpPr>
          <p:spPr bwMode="auto">
            <a:xfrm>
              <a:off x="294" y="2373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87" name="Group 30"/>
          <p:cNvGrpSpPr>
            <a:grpSpLocks/>
          </p:cNvGrpSpPr>
          <p:nvPr/>
        </p:nvGrpSpPr>
        <p:grpSpPr bwMode="auto">
          <a:xfrm>
            <a:off x="328320" y="1208294"/>
            <a:ext cx="946080" cy="848249"/>
            <a:chOff x="228" y="839"/>
            <a:chExt cx="657" cy="589"/>
          </a:xfrm>
        </p:grpSpPr>
        <p:sp>
          <p:nvSpPr>
            <p:cNvPr id="3115" name="Oval 31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16" name="Freeform 32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88" name="Group 33"/>
          <p:cNvGrpSpPr>
            <a:grpSpLocks/>
          </p:cNvGrpSpPr>
          <p:nvPr/>
        </p:nvGrpSpPr>
        <p:grpSpPr bwMode="auto">
          <a:xfrm>
            <a:off x="328320" y="3397101"/>
            <a:ext cx="959040" cy="907295"/>
            <a:chOff x="218" y="2363"/>
            <a:chExt cx="666" cy="630"/>
          </a:xfrm>
        </p:grpSpPr>
        <p:sp>
          <p:nvSpPr>
            <p:cNvPr id="3113" name="Oval 34"/>
            <p:cNvSpPr>
              <a:spLocks noChangeArrowheads="1"/>
            </p:cNvSpPr>
            <p:nvPr/>
          </p:nvSpPr>
          <p:spPr bwMode="auto">
            <a:xfrm>
              <a:off x="218" y="2363"/>
              <a:ext cx="667" cy="631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14" name="Freeform 35"/>
            <p:cNvSpPr>
              <a:spLocks noChangeArrowheads="1"/>
            </p:cNvSpPr>
            <p:nvPr/>
          </p:nvSpPr>
          <p:spPr bwMode="auto">
            <a:xfrm>
              <a:off x="294" y="2373"/>
              <a:ext cx="515" cy="238"/>
            </a:xfrm>
            <a:custGeom>
              <a:avLst/>
              <a:gdLst>
                <a:gd name="T0" fmla="*/ 507 w 1321"/>
                <a:gd name="T1" fmla="*/ 134 h 712"/>
                <a:gd name="T2" fmla="*/ 513 w 1321"/>
                <a:gd name="T3" fmla="*/ 148 h 712"/>
                <a:gd name="T4" fmla="*/ 515 w 1321"/>
                <a:gd name="T5" fmla="*/ 161 h 712"/>
                <a:gd name="T6" fmla="*/ 513 w 1321"/>
                <a:gd name="T7" fmla="*/ 172 h 712"/>
                <a:gd name="T8" fmla="*/ 506 w 1321"/>
                <a:gd name="T9" fmla="*/ 184 h 712"/>
                <a:gd name="T10" fmla="*/ 496 w 1321"/>
                <a:gd name="T11" fmla="*/ 194 h 712"/>
                <a:gd name="T12" fmla="*/ 483 w 1321"/>
                <a:gd name="T13" fmla="*/ 202 h 712"/>
                <a:gd name="T14" fmla="*/ 466 w 1321"/>
                <a:gd name="T15" fmla="*/ 210 h 712"/>
                <a:gd name="T16" fmla="*/ 447 w 1321"/>
                <a:gd name="T17" fmla="*/ 217 h 712"/>
                <a:gd name="T18" fmla="*/ 426 w 1321"/>
                <a:gd name="T19" fmla="*/ 223 h 712"/>
                <a:gd name="T20" fmla="*/ 402 w 1321"/>
                <a:gd name="T21" fmla="*/ 228 h 712"/>
                <a:gd name="T22" fmla="*/ 377 w 1321"/>
                <a:gd name="T23" fmla="*/ 232 h 712"/>
                <a:gd name="T24" fmla="*/ 349 w 1321"/>
                <a:gd name="T25" fmla="*/ 235 h 712"/>
                <a:gd name="T26" fmla="*/ 321 w 1321"/>
                <a:gd name="T27" fmla="*/ 237 h 712"/>
                <a:gd name="T28" fmla="*/ 310 w 1321"/>
                <a:gd name="T29" fmla="*/ 238 h 712"/>
                <a:gd name="T30" fmla="*/ 186 w 1321"/>
                <a:gd name="T31" fmla="*/ 238 h 712"/>
                <a:gd name="T32" fmla="*/ 184 w 1321"/>
                <a:gd name="T33" fmla="*/ 238 h 712"/>
                <a:gd name="T34" fmla="*/ 159 w 1321"/>
                <a:gd name="T35" fmla="*/ 237 h 712"/>
                <a:gd name="T36" fmla="*/ 136 w 1321"/>
                <a:gd name="T37" fmla="*/ 235 h 712"/>
                <a:gd name="T38" fmla="*/ 113 w 1321"/>
                <a:gd name="T39" fmla="*/ 233 h 712"/>
                <a:gd name="T40" fmla="*/ 92 w 1321"/>
                <a:gd name="T41" fmla="*/ 230 h 712"/>
                <a:gd name="T42" fmla="*/ 73 w 1321"/>
                <a:gd name="T43" fmla="*/ 226 h 712"/>
                <a:gd name="T44" fmla="*/ 55 w 1321"/>
                <a:gd name="T45" fmla="*/ 222 h 712"/>
                <a:gd name="T46" fmla="*/ 40 w 1321"/>
                <a:gd name="T47" fmla="*/ 217 h 712"/>
                <a:gd name="T48" fmla="*/ 26 w 1321"/>
                <a:gd name="T49" fmla="*/ 211 h 712"/>
                <a:gd name="T50" fmla="*/ 15 w 1321"/>
                <a:gd name="T51" fmla="*/ 203 h 712"/>
                <a:gd name="T52" fmla="*/ 7 w 1321"/>
                <a:gd name="T53" fmla="*/ 195 h 712"/>
                <a:gd name="T54" fmla="*/ 2 w 1321"/>
                <a:gd name="T55" fmla="*/ 185 h 712"/>
                <a:gd name="T56" fmla="*/ 0 w 1321"/>
                <a:gd name="T57" fmla="*/ 175 h 712"/>
                <a:gd name="T58" fmla="*/ 0 w 1321"/>
                <a:gd name="T59" fmla="*/ 174 h 712"/>
                <a:gd name="T60" fmla="*/ 2 w 1321"/>
                <a:gd name="T61" fmla="*/ 163 h 712"/>
                <a:gd name="T62" fmla="*/ 6 w 1321"/>
                <a:gd name="T63" fmla="*/ 149 h 712"/>
                <a:gd name="T64" fmla="*/ 20 w 1321"/>
                <a:gd name="T65" fmla="*/ 124 h 712"/>
                <a:gd name="T66" fmla="*/ 37 w 1321"/>
                <a:gd name="T67" fmla="*/ 100 h 712"/>
                <a:gd name="T68" fmla="*/ 57 w 1321"/>
                <a:gd name="T69" fmla="*/ 79 h 712"/>
                <a:gd name="T70" fmla="*/ 80 w 1321"/>
                <a:gd name="T71" fmla="*/ 59 h 712"/>
                <a:gd name="T72" fmla="*/ 105 w 1321"/>
                <a:gd name="T73" fmla="*/ 42 h 712"/>
                <a:gd name="T74" fmla="*/ 133 w 1321"/>
                <a:gd name="T75" fmla="*/ 27 h 712"/>
                <a:gd name="T76" fmla="*/ 162 w 1321"/>
                <a:gd name="T77" fmla="*/ 16 h 712"/>
                <a:gd name="T78" fmla="*/ 194 w 1321"/>
                <a:gd name="T79" fmla="*/ 7 h 712"/>
                <a:gd name="T80" fmla="*/ 227 w 1321"/>
                <a:gd name="T81" fmla="*/ 2 h 712"/>
                <a:gd name="T82" fmla="*/ 260 w 1321"/>
                <a:gd name="T83" fmla="*/ 0 h 712"/>
                <a:gd name="T84" fmla="*/ 260 w 1321"/>
                <a:gd name="T85" fmla="*/ 0 h 712"/>
                <a:gd name="T86" fmla="*/ 296 w 1321"/>
                <a:gd name="T87" fmla="*/ 2 h 712"/>
                <a:gd name="T88" fmla="*/ 330 w 1321"/>
                <a:gd name="T89" fmla="*/ 8 h 712"/>
                <a:gd name="T90" fmla="*/ 363 w 1321"/>
                <a:gd name="T91" fmla="*/ 18 h 712"/>
                <a:gd name="T92" fmla="*/ 394 w 1321"/>
                <a:gd name="T93" fmla="*/ 30 h 712"/>
                <a:gd name="T94" fmla="*/ 422 w 1321"/>
                <a:gd name="T95" fmla="*/ 46 h 712"/>
                <a:gd name="T96" fmla="*/ 448 w 1321"/>
                <a:gd name="T97" fmla="*/ 65 h 712"/>
                <a:gd name="T98" fmla="*/ 471 w 1321"/>
                <a:gd name="T99" fmla="*/ 86 h 712"/>
                <a:gd name="T100" fmla="*/ 490 w 1321"/>
                <a:gd name="T101" fmla="*/ 109 h 712"/>
                <a:gd name="T102" fmla="*/ 507 w 1321"/>
                <a:gd name="T103" fmla="*/ 134 h 712"/>
                <a:gd name="T104" fmla="*/ 507 w 1321"/>
                <a:gd name="T105" fmla="*/ 134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89" name="Group 36"/>
          <p:cNvGrpSpPr>
            <a:grpSpLocks/>
          </p:cNvGrpSpPr>
          <p:nvPr/>
        </p:nvGrpSpPr>
        <p:grpSpPr bwMode="auto">
          <a:xfrm>
            <a:off x="328320" y="1208294"/>
            <a:ext cx="946080" cy="848249"/>
            <a:chOff x="228" y="839"/>
            <a:chExt cx="657" cy="589"/>
          </a:xfrm>
        </p:grpSpPr>
        <p:sp>
          <p:nvSpPr>
            <p:cNvPr id="3111" name="Oval 37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12" name="Freeform 38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91" name="Group 42"/>
          <p:cNvGrpSpPr>
            <a:grpSpLocks/>
          </p:cNvGrpSpPr>
          <p:nvPr/>
        </p:nvGrpSpPr>
        <p:grpSpPr bwMode="auto">
          <a:xfrm>
            <a:off x="328320" y="1208294"/>
            <a:ext cx="946080" cy="848249"/>
            <a:chOff x="228" y="839"/>
            <a:chExt cx="657" cy="589"/>
          </a:xfrm>
        </p:grpSpPr>
        <p:sp>
          <p:nvSpPr>
            <p:cNvPr id="3107" name="Oval 43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08" name="Freeform 44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94" name="Group 51"/>
          <p:cNvGrpSpPr>
            <a:grpSpLocks/>
          </p:cNvGrpSpPr>
          <p:nvPr/>
        </p:nvGrpSpPr>
        <p:grpSpPr bwMode="auto">
          <a:xfrm>
            <a:off x="328320" y="1208294"/>
            <a:ext cx="946080" cy="848249"/>
            <a:chOff x="228" y="839"/>
            <a:chExt cx="657" cy="589"/>
          </a:xfrm>
        </p:grpSpPr>
        <p:sp>
          <p:nvSpPr>
            <p:cNvPr id="3101" name="Oval 52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02" name="Freeform 53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3095" name="Group 54"/>
          <p:cNvGrpSpPr>
            <a:grpSpLocks/>
          </p:cNvGrpSpPr>
          <p:nvPr/>
        </p:nvGrpSpPr>
        <p:grpSpPr bwMode="auto">
          <a:xfrm>
            <a:off x="328320" y="1208294"/>
            <a:ext cx="946080" cy="848249"/>
            <a:chOff x="228" y="839"/>
            <a:chExt cx="657" cy="589"/>
          </a:xfrm>
        </p:grpSpPr>
        <p:sp>
          <p:nvSpPr>
            <p:cNvPr id="3099" name="Oval 55"/>
            <p:cNvSpPr>
              <a:spLocks noChangeArrowheads="1"/>
            </p:cNvSpPr>
            <p:nvPr/>
          </p:nvSpPr>
          <p:spPr bwMode="auto">
            <a:xfrm>
              <a:off x="228" y="839"/>
              <a:ext cx="658" cy="59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00" name="Freeform 56"/>
            <p:cNvSpPr>
              <a:spLocks noChangeArrowheads="1"/>
            </p:cNvSpPr>
            <p:nvPr/>
          </p:nvSpPr>
          <p:spPr bwMode="auto">
            <a:xfrm>
              <a:off x="303" y="849"/>
              <a:ext cx="508" cy="223"/>
            </a:xfrm>
            <a:custGeom>
              <a:avLst/>
              <a:gdLst>
                <a:gd name="T0" fmla="*/ 500 w 1321"/>
                <a:gd name="T1" fmla="*/ 126 h 712"/>
                <a:gd name="T2" fmla="*/ 506 w 1321"/>
                <a:gd name="T3" fmla="*/ 138 h 712"/>
                <a:gd name="T4" fmla="*/ 508 w 1321"/>
                <a:gd name="T5" fmla="*/ 151 h 712"/>
                <a:gd name="T6" fmla="*/ 506 w 1321"/>
                <a:gd name="T7" fmla="*/ 162 h 712"/>
                <a:gd name="T8" fmla="*/ 499 w 1321"/>
                <a:gd name="T9" fmla="*/ 172 h 712"/>
                <a:gd name="T10" fmla="*/ 489 w 1321"/>
                <a:gd name="T11" fmla="*/ 181 h 712"/>
                <a:gd name="T12" fmla="*/ 476 w 1321"/>
                <a:gd name="T13" fmla="*/ 189 h 712"/>
                <a:gd name="T14" fmla="*/ 460 w 1321"/>
                <a:gd name="T15" fmla="*/ 197 h 712"/>
                <a:gd name="T16" fmla="*/ 441 w 1321"/>
                <a:gd name="T17" fmla="*/ 203 h 712"/>
                <a:gd name="T18" fmla="*/ 420 w 1321"/>
                <a:gd name="T19" fmla="*/ 209 h 712"/>
                <a:gd name="T20" fmla="*/ 396 w 1321"/>
                <a:gd name="T21" fmla="*/ 214 h 712"/>
                <a:gd name="T22" fmla="*/ 372 w 1321"/>
                <a:gd name="T23" fmla="*/ 217 h 712"/>
                <a:gd name="T24" fmla="*/ 345 w 1321"/>
                <a:gd name="T25" fmla="*/ 220 h 712"/>
                <a:gd name="T26" fmla="*/ 317 w 1321"/>
                <a:gd name="T27" fmla="*/ 222 h 712"/>
                <a:gd name="T28" fmla="*/ 306 w 1321"/>
                <a:gd name="T29" fmla="*/ 223 h 712"/>
                <a:gd name="T30" fmla="*/ 183 w 1321"/>
                <a:gd name="T31" fmla="*/ 223 h 712"/>
                <a:gd name="T32" fmla="*/ 182 w 1321"/>
                <a:gd name="T33" fmla="*/ 223 h 712"/>
                <a:gd name="T34" fmla="*/ 157 w 1321"/>
                <a:gd name="T35" fmla="*/ 222 h 712"/>
                <a:gd name="T36" fmla="*/ 134 w 1321"/>
                <a:gd name="T37" fmla="*/ 220 h 712"/>
                <a:gd name="T38" fmla="*/ 112 w 1321"/>
                <a:gd name="T39" fmla="*/ 218 h 712"/>
                <a:gd name="T40" fmla="*/ 90 w 1321"/>
                <a:gd name="T41" fmla="*/ 216 h 712"/>
                <a:gd name="T42" fmla="*/ 72 w 1321"/>
                <a:gd name="T43" fmla="*/ 212 h 712"/>
                <a:gd name="T44" fmla="*/ 54 w 1321"/>
                <a:gd name="T45" fmla="*/ 208 h 712"/>
                <a:gd name="T46" fmla="*/ 39 w 1321"/>
                <a:gd name="T47" fmla="*/ 203 h 712"/>
                <a:gd name="T48" fmla="*/ 26 w 1321"/>
                <a:gd name="T49" fmla="*/ 197 h 712"/>
                <a:gd name="T50" fmla="*/ 15 w 1321"/>
                <a:gd name="T51" fmla="*/ 190 h 712"/>
                <a:gd name="T52" fmla="*/ 7 w 1321"/>
                <a:gd name="T53" fmla="*/ 183 h 712"/>
                <a:gd name="T54" fmla="*/ 2 w 1321"/>
                <a:gd name="T55" fmla="*/ 174 h 712"/>
                <a:gd name="T56" fmla="*/ 0 w 1321"/>
                <a:gd name="T57" fmla="*/ 164 h 712"/>
                <a:gd name="T58" fmla="*/ 0 w 1321"/>
                <a:gd name="T59" fmla="*/ 163 h 712"/>
                <a:gd name="T60" fmla="*/ 2 w 1321"/>
                <a:gd name="T61" fmla="*/ 153 h 712"/>
                <a:gd name="T62" fmla="*/ 6 w 1321"/>
                <a:gd name="T63" fmla="*/ 140 h 712"/>
                <a:gd name="T64" fmla="*/ 20 w 1321"/>
                <a:gd name="T65" fmla="*/ 116 h 712"/>
                <a:gd name="T66" fmla="*/ 36 w 1321"/>
                <a:gd name="T67" fmla="*/ 94 h 712"/>
                <a:gd name="T68" fmla="*/ 57 w 1321"/>
                <a:gd name="T69" fmla="*/ 74 h 712"/>
                <a:gd name="T70" fmla="*/ 78 w 1321"/>
                <a:gd name="T71" fmla="*/ 55 h 712"/>
                <a:gd name="T72" fmla="*/ 104 w 1321"/>
                <a:gd name="T73" fmla="*/ 39 h 712"/>
                <a:gd name="T74" fmla="*/ 131 w 1321"/>
                <a:gd name="T75" fmla="*/ 26 h 712"/>
                <a:gd name="T76" fmla="*/ 160 w 1321"/>
                <a:gd name="T77" fmla="*/ 15 h 712"/>
                <a:gd name="T78" fmla="*/ 191 w 1321"/>
                <a:gd name="T79" fmla="*/ 7 h 712"/>
                <a:gd name="T80" fmla="*/ 223 w 1321"/>
                <a:gd name="T81" fmla="*/ 2 h 712"/>
                <a:gd name="T82" fmla="*/ 256 w 1321"/>
                <a:gd name="T83" fmla="*/ 0 h 712"/>
                <a:gd name="T84" fmla="*/ 256 w 1321"/>
                <a:gd name="T85" fmla="*/ 0 h 712"/>
                <a:gd name="T86" fmla="*/ 292 w 1321"/>
                <a:gd name="T87" fmla="*/ 2 h 712"/>
                <a:gd name="T88" fmla="*/ 326 w 1321"/>
                <a:gd name="T89" fmla="*/ 7 h 712"/>
                <a:gd name="T90" fmla="*/ 358 w 1321"/>
                <a:gd name="T91" fmla="*/ 17 h 712"/>
                <a:gd name="T92" fmla="*/ 388 w 1321"/>
                <a:gd name="T93" fmla="*/ 28 h 712"/>
                <a:gd name="T94" fmla="*/ 416 w 1321"/>
                <a:gd name="T95" fmla="*/ 43 h 712"/>
                <a:gd name="T96" fmla="*/ 442 w 1321"/>
                <a:gd name="T97" fmla="*/ 61 h 712"/>
                <a:gd name="T98" fmla="*/ 465 w 1321"/>
                <a:gd name="T99" fmla="*/ 80 h 712"/>
                <a:gd name="T100" fmla="*/ 484 w 1321"/>
                <a:gd name="T101" fmla="*/ 102 h 712"/>
                <a:gd name="T102" fmla="*/ 500 w 1321"/>
                <a:gd name="T103" fmla="*/ 126 h 712"/>
                <a:gd name="T104" fmla="*/ 500 w 1321"/>
                <a:gd name="T105" fmla="*/ 126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27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991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Развитие самооценки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/>
              <a:t>Положительное проявление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    Дети начинают ориентироваться на реальные достижения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b="1" u="sng" dirty="0"/>
              <a:t>Воспитательное </a:t>
            </a:r>
            <a:r>
              <a:rPr lang="ru-RU" b="1" u="sng" dirty="0" smtClean="0"/>
              <a:t>воздействие    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   Выявляется группа ребят, не считающих себя способными ни к одному предмету</a:t>
            </a:r>
          </a:p>
          <a:p>
            <a:endParaRPr lang="ru-RU" dirty="0"/>
          </a:p>
          <a:p>
            <a:r>
              <a:rPr lang="ru-RU" dirty="0" smtClean="0"/>
              <a:t>    Помочь найти сферу, в котором ребёнок будет успешным…</a:t>
            </a:r>
          </a:p>
          <a:p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3059832" y="4221088"/>
            <a:ext cx="1626480" cy="64807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826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Потребность говорить о себе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/>
              <a:t>Положительное проявление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ru-RU" b="1" u="sng" dirty="0"/>
              <a:t>Воспитательное </a:t>
            </a:r>
            <a:r>
              <a:rPr lang="ru-RU" b="1" u="sng" dirty="0" smtClean="0"/>
              <a:t>воздействие   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</a:t>
            </a:r>
          </a:p>
          <a:p>
            <a:endParaRPr lang="ru-RU" dirty="0"/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    Отсутствие словарного запаса говорить о себе, описывающего чувства…</a:t>
            </a:r>
          </a:p>
          <a:p>
            <a:endParaRPr lang="ru-RU" dirty="0"/>
          </a:p>
          <a:p>
            <a:r>
              <a:rPr lang="ru-RU" dirty="0" smtClean="0"/>
              <a:t>    Дать возможность говорить о себе, своих удачах и неудачах…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3491880" y="4437112"/>
            <a:ext cx="72008" cy="72008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8" name="Стрелка вправо 7"/>
          <p:cNvSpPr/>
          <p:nvPr/>
        </p:nvSpPr>
        <p:spPr bwMode="auto">
          <a:xfrm>
            <a:off x="3059832" y="4005064"/>
            <a:ext cx="1656184" cy="64807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690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2039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Учение обретает личностный смысл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40769"/>
            <a:ext cx="4101584" cy="833860"/>
          </a:xfrm>
        </p:spPr>
        <p:txBody>
          <a:bodyPr/>
          <a:lstStyle/>
          <a:p>
            <a:pPr lvl="0"/>
            <a:r>
              <a:rPr lang="ru-RU" dirty="0"/>
              <a:t>Положительное проявление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    Формируется интерес к какой-либо деятельности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lvl="0"/>
            <a:r>
              <a:rPr lang="ru-RU" dirty="0" smtClean="0"/>
              <a:t>   </a:t>
            </a:r>
            <a:r>
              <a:rPr lang="ru-RU" b="1" u="sng" dirty="0"/>
              <a:t>Воспитательное воздействие</a:t>
            </a:r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268760"/>
            <a:ext cx="4115521" cy="833860"/>
          </a:xfrm>
        </p:spPr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    Отсутствие учебной мотивации…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создание классов , групп по уровням обучения, по интересам, занятия научной работой.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3059832" y="4293096"/>
            <a:ext cx="1728192" cy="64807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901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Познавательная активность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40768"/>
            <a:ext cx="4029576" cy="761852"/>
          </a:xfrm>
        </p:spPr>
        <p:txBody>
          <a:bodyPr/>
          <a:lstStyle/>
          <a:p>
            <a:pPr lvl="0"/>
            <a:r>
              <a:rPr lang="ru-RU" dirty="0"/>
              <a:t>Положительное проявление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      Пик любознательности, формирование устойчивых интересов, мода на интересы…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 </a:t>
            </a:r>
            <a:r>
              <a:rPr lang="ru-RU" b="1" u="sng" dirty="0"/>
              <a:t>Воспитательное </a:t>
            </a:r>
            <a:r>
              <a:rPr lang="ru-RU" b="1" u="sng" dirty="0" smtClean="0"/>
              <a:t>воздействие      </a:t>
            </a:r>
            <a:endParaRPr lang="ru-RU" dirty="0"/>
          </a:p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     Неустойчивый характер интересов, отрицание того, что их главный труд-учёба…</a:t>
            </a:r>
          </a:p>
          <a:p>
            <a:r>
              <a:rPr lang="ru-RU" dirty="0"/>
              <a:t>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Контролировать «моду» на интересы…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3131840" y="4005064"/>
            <a:ext cx="1512168" cy="64807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865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Формирование понятийного мышления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/>
              <a:t>Положительное проявление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 Формируется научный язык, умение логически мыслить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b="1" u="sng" dirty="0"/>
              <a:t>Воспитательное </a:t>
            </a:r>
            <a:r>
              <a:rPr lang="ru-RU" b="1" u="sng" dirty="0" smtClean="0"/>
              <a:t>воздействие  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непонимание значения самых распространённых слов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Давать определения понятий, добиваться полного понимания…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2843808" y="3789040"/>
            <a:ext cx="2016224" cy="72008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939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1520" y="548680"/>
            <a:ext cx="8358952" cy="4176464"/>
          </a:xfrm>
        </p:spPr>
        <p:txBody>
          <a:bodyPr/>
          <a:lstStyle/>
          <a:p>
            <a:r>
              <a:rPr lang="ru-RU" sz="2800" dirty="0" smtClean="0"/>
              <a:t>    Об этом возрасте Л. Выготский писал: </a:t>
            </a:r>
            <a:br>
              <a:rPr lang="ru-RU" sz="2800" dirty="0" smtClean="0"/>
            </a:br>
            <a:r>
              <a:rPr lang="ru-RU" sz="2800" dirty="0" smtClean="0"/>
              <a:t>« Ключом ко всей проблеме психологического развития подростка является проблема интересов в переходном возрасте. Все психологические функции человека на каждой ступени развития действуют не бессистемно, не автоматически и не случайно, а в определённой системе, направляемые сложившимися в подростковом возрасте стремлениями, влечениями, интересами»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942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91983" cy="3875451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Подробнее об этом можно прочитать в книгах: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err="1" smtClean="0"/>
              <a:t>Добрович</a:t>
            </a:r>
            <a:r>
              <a:rPr lang="ru-RU" sz="3200" dirty="0" smtClean="0"/>
              <a:t> А.Б. « Воспитателю о психологии и психогигиене общения» М.1987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4129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5385864" y="4885035"/>
            <a:ext cx="3434604" cy="652388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Развитие чувства 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собственного достоинства</a:t>
            </a:r>
            <a:endParaRPr lang="ru-RU" dirty="0"/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385864" y="5655006"/>
            <a:ext cx="3434604" cy="870338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Формирование представлений,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/>
              <a:t>с</a:t>
            </a:r>
            <a:r>
              <a:rPr lang="ru-RU" dirty="0" smtClean="0"/>
              <a:t>вязанных с половым 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созреванием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dirty="0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5310420" y="2671481"/>
            <a:ext cx="3478788" cy="652388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99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Формирование интереса 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к другому человеку как 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к личности</a:t>
            </a:r>
            <a:endParaRPr lang="ru-RU" dirty="0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59223" y="1244292"/>
            <a:ext cx="3461247" cy="652389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99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>
                <a:solidFill>
                  <a:srgbClr val="FFFFFF"/>
                </a:solidFill>
              </a:rPr>
              <a:t>М</a:t>
            </a:r>
            <a:r>
              <a:rPr lang="ru-RU" dirty="0" smtClean="0"/>
              <a:t>  формирование нового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 уровня мышления, памяти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5359223" y="4133341"/>
            <a:ext cx="3461245" cy="652388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Развитие чувства взрослости</a:t>
            </a:r>
            <a:endParaRPr lang="ru-RU" dirty="0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5341681" y="3410280"/>
            <a:ext cx="3478788" cy="652388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100000">
                <a:srgbClr val="FFFF66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Развитие интереса к себе 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как к личности</a:t>
            </a:r>
            <a:endParaRPr lang="ru-RU" dirty="0"/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5341680" y="1947085"/>
            <a:ext cx="3478789" cy="652389"/>
          </a:xfrm>
          <a:prstGeom prst="rect">
            <a:avLst/>
          </a:prstGeom>
          <a:gradFill rotWithShape="0">
            <a:gsLst>
              <a:gs pos="0">
                <a:srgbClr val="FF9966"/>
              </a:gs>
              <a:gs pos="100000">
                <a:srgbClr val="FFFF99"/>
              </a:gs>
            </a:gsLst>
            <a:lin ang="108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формирование широкого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 спектра способностей,</a:t>
            </a:r>
          </a:p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 smtClean="0"/>
              <a:t> интересов</a:t>
            </a:r>
            <a:endParaRPr lang="ru-RU" dirty="0"/>
          </a:p>
        </p:txBody>
      </p:sp>
      <p:grpSp>
        <p:nvGrpSpPr>
          <p:cNvPr id="4105" name="Group 8"/>
          <p:cNvGrpSpPr>
            <a:grpSpLocks/>
          </p:cNvGrpSpPr>
          <p:nvPr/>
        </p:nvGrpSpPr>
        <p:grpSpPr bwMode="auto">
          <a:xfrm>
            <a:off x="4590087" y="1202527"/>
            <a:ext cx="658080" cy="2141504"/>
            <a:chOff x="3390" y="829"/>
            <a:chExt cx="457" cy="1487"/>
          </a:xfrm>
        </p:grpSpPr>
        <p:sp>
          <p:nvSpPr>
            <p:cNvPr id="4111" name="Oval 9"/>
            <p:cNvSpPr>
              <a:spLocks noChangeArrowheads="1"/>
            </p:cNvSpPr>
            <p:nvPr/>
          </p:nvSpPr>
          <p:spPr bwMode="auto">
            <a:xfrm>
              <a:off x="3390" y="829"/>
              <a:ext cx="429" cy="431"/>
            </a:xfrm>
            <a:prstGeom prst="ellipse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484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2" name="Oval 10"/>
            <p:cNvSpPr>
              <a:spLocks noChangeArrowheads="1"/>
            </p:cNvSpPr>
            <p:nvPr/>
          </p:nvSpPr>
          <p:spPr bwMode="auto">
            <a:xfrm>
              <a:off x="3409" y="1352"/>
              <a:ext cx="429" cy="431"/>
            </a:xfrm>
            <a:prstGeom prst="ellipse">
              <a:avLst/>
            </a:prstGeom>
            <a:gradFill rotWithShape="0">
              <a:gsLst>
                <a:gs pos="0">
                  <a:srgbClr val="FF9966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484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3" name="Oval 11"/>
            <p:cNvSpPr>
              <a:spLocks noChangeArrowheads="1"/>
            </p:cNvSpPr>
            <p:nvPr/>
          </p:nvSpPr>
          <p:spPr bwMode="auto">
            <a:xfrm>
              <a:off x="3419" y="1886"/>
              <a:ext cx="429" cy="431"/>
            </a:xfrm>
            <a:prstGeom prst="ellipse">
              <a:avLst/>
            </a:prstGeom>
            <a:gradFill rotWithShape="0">
              <a:gsLst>
                <a:gs pos="0">
                  <a:srgbClr val="FF9966"/>
                </a:gs>
                <a:gs pos="100000">
                  <a:srgbClr val="633B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07484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4106" name="Oval 12"/>
          <p:cNvSpPr>
            <a:spLocks noChangeArrowheads="1"/>
          </p:cNvSpPr>
          <p:nvPr/>
        </p:nvSpPr>
        <p:spPr bwMode="auto">
          <a:xfrm>
            <a:off x="4631847" y="3441963"/>
            <a:ext cx="617760" cy="620705"/>
          </a:xfrm>
          <a:prstGeom prst="ellipse">
            <a:avLst/>
          </a:prstGeom>
          <a:gradFill rotWithShape="0">
            <a:gsLst>
              <a:gs pos="0">
                <a:srgbClr val="FF9966"/>
              </a:gs>
              <a:gs pos="100000">
                <a:srgbClr val="633B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07" name="Oval 13"/>
          <p:cNvSpPr>
            <a:spLocks noChangeArrowheads="1"/>
          </p:cNvSpPr>
          <p:nvPr/>
        </p:nvSpPr>
        <p:spPr bwMode="auto">
          <a:xfrm>
            <a:off x="4617447" y="4183640"/>
            <a:ext cx="617760" cy="620705"/>
          </a:xfrm>
          <a:prstGeom prst="ellipse">
            <a:avLst/>
          </a:prstGeom>
          <a:gradFill rotWithShape="0">
            <a:gsLst>
              <a:gs pos="0">
                <a:srgbClr val="FF9966"/>
              </a:gs>
              <a:gs pos="100000">
                <a:srgbClr val="633B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08" name="Oval 14"/>
          <p:cNvSpPr>
            <a:spLocks noChangeArrowheads="1"/>
          </p:cNvSpPr>
          <p:nvPr/>
        </p:nvSpPr>
        <p:spPr bwMode="auto">
          <a:xfrm>
            <a:off x="4631847" y="4866273"/>
            <a:ext cx="617760" cy="620706"/>
          </a:xfrm>
          <a:prstGeom prst="ellipse">
            <a:avLst/>
          </a:prstGeom>
          <a:gradFill rotWithShape="0">
            <a:gsLst>
              <a:gs pos="0">
                <a:srgbClr val="FF9966"/>
              </a:gs>
              <a:gs pos="100000">
                <a:srgbClr val="633B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09" name="Oval 15"/>
          <p:cNvSpPr>
            <a:spLocks noChangeArrowheads="1"/>
          </p:cNvSpPr>
          <p:nvPr/>
        </p:nvSpPr>
        <p:spPr bwMode="auto">
          <a:xfrm>
            <a:off x="4609252" y="5638193"/>
            <a:ext cx="617760" cy="620705"/>
          </a:xfrm>
          <a:prstGeom prst="ellipse">
            <a:avLst/>
          </a:prstGeom>
          <a:gradFill rotWithShape="0">
            <a:gsLst>
              <a:gs pos="0">
                <a:srgbClr val="FF9966"/>
              </a:gs>
              <a:gs pos="100000">
                <a:srgbClr val="633B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36" tIns="41469" rIns="82936" bIns="41469" anchor="ctr"/>
          <a:lstStyle/>
          <a:p>
            <a:pPr defTabSz="40748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10" name="Text Box 16"/>
          <p:cNvSpPr txBox="1">
            <a:spLocks noChangeArrowheads="1"/>
          </p:cNvSpPr>
          <p:nvPr/>
        </p:nvSpPr>
        <p:spPr bwMode="auto">
          <a:xfrm>
            <a:off x="3779912" y="260648"/>
            <a:ext cx="5040559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1" tIns="40816" rIns="81631" bIns="4081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charset="-128"/>
              </a:defRPr>
            </a:lvl9pPr>
          </a:lstStyle>
          <a:p>
            <a:pPr defTabSz="407484" eaLnBrk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2400" dirty="0" smtClean="0">
                <a:solidFill>
                  <a:srgbClr val="000000"/>
                </a:solidFill>
              </a:rPr>
              <a:t>                        </a:t>
            </a:r>
            <a:r>
              <a:rPr lang="ru-RU" sz="2400" b="1" dirty="0" smtClean="0">
                <a:solidFill>
                  <a:srgbClr val="000000"/>
                </a:solidFill>
              </a:rPr>
              <a:t>Основные задачи</a:t>
            </a:r>
          </a:p>
          <a:p>
            <a:pPr defTabSz="407484" eaLnBrk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2400" b="1" dirty="0" smtClean="0">
                <a:solidFill>
                  <a:srgbClr val="000000"/>
                </a:solidFill>
              </a:rPr>
              <a:t>                 развития в этот период</a:t>
            </a:r>
            <a:endParaRPr lang="ru-RU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27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3120" cy="432048"/>
          </a:xfrm>
        </p:spPr>
        <p:txBody>
          <a:bodyPr/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>Появляются следующие черты   характера:</a:t>
            </a:r>
            <a:endParaRPr lang="ru-RU" sz="24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692696"/>
            <a:ext cx="6400800" cy="4945496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sz="2000" b="1" dirty="0" smtClean="0"/>
              <a:t>Появление чувства взрослости;</a:t>
            </a:r>
          </a:p>
          <a:p>
            <a:pPr marL="514350" indent="-514350" algn="l">
              <a:buAutoNum type="arabicPeriod"/>
            </a:pPr>
            <a:r>
              <a:rPr lang="ru-RU" sz="2000" b="1" dirty="0" smtClean="0"/>
              <a:t> Начало «ценностного конфликта»;</a:t>
            </a:r>
          </a:p>
          <a:p>
            <a:pPr marL="514350" indent="-514350" algn="l">
              <a:buAutoNum type="arabicPeriod"/>
            </a:pPr>
            <a:r>
              <a:rPr lang="ru-RU" sz="2000" b="1" dirty="0"/>
              <a:t> </a:t>
            </a:r>
            <a:r>
              <a:rPr lang="ru-RU" sz="2000" b="1" dirty="0" smtClean="0"/>
              <a:t>Новый период в нравственном развитии;</a:t>
            </a:r>
          </a:p>
          <a:p>
            <a:pPr marL="514350" indent="-514350" algn="l">
              <a:buAutoNum type="arabicPeriod"/>
            </a:pPr>
            <a:r>
              <a:rPr lang="ru-RU" sz="2000" b="1" dirty="0"/>
              <a:t> </a:t>
            </a:r>
            <a:r>
              <a:rPr lang="ru-RU" sz="2000" b="1" dirty="0" smtClean="0"/>
              <a:t>Потребительское отношение к взрослым;</a:t>
            </a:r>
          </a:p>
          <a:p>
            <a:pPr marL="514350" indent="-514350" algn="l">
              <a:buAutoNum type="arabicPeriod"/>
            </a:pPr>
            <a:r>
              <a:rPr lang="ru-RU" sz="2000" b="1" dirty="0"/>
              <a:t> </a:t>
            </a:r>
            <a:r>
              <a:rPr lang="ru-RU" sz="2000" b="1" dirty="0" smtClean="0"/>
              <a:t>« Право на родителей»;</a:t>
            </a:r>
          </a:p>
          <a:p>
            <a:pPr marL="514350" indent="-514350" algn="l">
              <a:buAutoNum type="arabicPeriod"/>
            </a:pPr>
            <a:r>
              <a:rPr lang="ru-RU" sz="2000" b="1" dirty="0"/>
              <a:t> </a:t>
            </a:r>
            <a:r>
              <a:rPr lang="ru-RU" sz="2000" b="1" dirty="0" smtClean="0"/>
              <a:t>Недостаточный опыт общения;</a:t>
            </a:r>
          </a:p>
          <a:p>
            <a:pPr marL="514350" indent="-514350" algn="l">
              <a:buAutoNum type="arabicPeriod"/>
            </a:pPr>
            <a:r>
              <a:rPr lang="ru-RU" sz="2000" b="1" dirty="0"/>
              <a:t> </a:t>
            </a:r>
            <a:r>
              <a:rPr lang="ru-RU" sz="2000" b="1" dirty="0" smtClean="0"/>
              <a:t>Развитие самооценки;</a:t>
            </a:r>
          </a:p>
          <a:p>
            <a:pPr marL="514350" indent="-514350" algn="l">
              <a:buAutoNum type="arabicPeriod"/>
            </a:pPr>
            <a:r>
              <a:rPr lang="ru-RU" sz="2000" b="1" dirty="0"/>
              <a:t> </a:t>
            </a:r>
            <a:r>
              <a:rPr lang="ru-RU" sz="2000" b="1" dirty="0" smtClean="0"/>
              <a:t>Потребность говорить о себе;</a:t>
            </a:r>
          </a:p>
          <a:p>
            <a:pPr marL="514350" indent="-514350" algn="l">
              <a:buAutoNum type="arabicPeriod"/>
            </a:pPr>
            <a:r>
              <a:rPr lang="ru-RU" sz="2000" b="1" dirty="0"/>
              <a:t> </a:t>
            </a:r>
            <a:r>
              <a:rPr lang="ru-RU" sz="2000" b="1" dirty="0" smtClean="0"/>
              <a:t>Учение обретает личностный смысл;</a:t>
            </a:r>
          </a:p>
          <a:p>
            <a:pPr marL="514350" indent="-514350" algn="l">
              <a:buAutoNum type="arabicPeriod"/>
            </a:pPr>
            <a:r>
              <a:rPr lang="ru-RU" sz="2000" b="1" dirty="0"/>
              <a:t> </a:t>
            </a:r>
            <a:r>
              <a:rPr lang="ru-RU" sz="2000" b="1" dirty="0" smtClean="0"/>
              <a:t>Познавательная активность;</a:t>
            </a:r>
          </a:p>
          <a:p>
            <a:pPr marL="514350" indent="-514350" algn="l">
              <a:buAutoNum type="arabicPeriod"/>
            </a:pPr>
            <a:r>
              <a:rPr lang="ru-RU" sz="2000" b="1" dirty="0"/>
              <a:t> </a:t>
            </a:r>
            <a:r>
              <a:rPr lang="ru-RU" sz="2000" b="1" dirty="0" smtClean="0"/>
              <a:t>формирование понятийного мышления.</a:t>
            </a:r>
          </a:p>
          <a:p>
            <a:pPr marL="514350" indent="-514350">
              <a:buAutoNum type="arabicPeriod"/>
            </a:pPr>
            <a:endParaRPr lang="ru-RU" sz="1400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09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Появление чувства взрослости…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8845" y="1556792"/>
            <a:ext cx="4039200" cy="639427"/>
          </a:xfrm>
        </p:spPr>
        <p:txBody>
          <a:bodyPr/>
          <a:lstStyle/>
          <a:p>
            <a:r>
              <a:rPr lang="ru-RU" dirty="0" smtClean="0"/>
              <a:t>Положительное проявление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708919"/>
            <a:ext cx="4039200" cy="3024337"/>
          </a:xfrm>
        </p:spPr>
        <p:txBody>
          <a:bodyPr/>
          <a:lstStyle/>
          <a:p>
            <a:r>
              <a:rPr lang="ru-RU" dirty="0" smtClean="0"/>
              <a:t>    Стремление делать что-то значимое, социально поощряемое</a:t>
            </a:r>
          </a:p>
          <a:p>
            <a:endParaRPr lang="ru-RU" dirty="0"/>
          </a:p>
          <a:p>
            <a:r>
              <a:rPr lang="ru-RU" dirty="0" smtClean="0"/>
              <a:t>  </a:t>
            </a:r>
            <a:r>
              <a:rPr lang="ru-RU" b="1" u="sng" dirty="0" smtClean="0"/>
              <a:t>Воспитательное воздействие </a:t>
            </a:r>
            <a:endParaRPr lang="ru-RU" b="1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Отрицательное проявление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1" y="2636912"/>
            <a:ext cx="4042080" cy="2808311"/>
          </a:xfrm>
        </p:spPr>
        <p:txBody>
          <a:bodyPr/>
          <a:lstStyle/>
          <a:p>
            <a:r>
              <a:rPr lang="ru-RU" dirty="0" smtClean="0"/>
              <a:t>   копируются чисто внешние признаки взрослости (курение, употребление алкоголя)</a:t>
            </a:r>
          </a:p>
          <a:p>
            <a:r>
              <a:rPr lang="ru-RU" dirty="0" smtClean="0"/>
              <a:t>     </a:t>
            </a:r>
            <a:r>
              <a:rPr lang="ru-RU" sz="2000" b="1" u="sng" dirty="0" smtClean="0"/>
              <a:t>Поощрять проявление общественно одобряемых черт характера</a:t>
            </a:r>
            <a:endParaRPr lang="ru-RU" sz="2000" b="1" u="sng" dirty="0"/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3131840" y="4393627"/>
            <a:ext cx="1611628" cy="4846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994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Начало «ценностного конфликта»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/>
              <a:t>Положительное проявление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5435" y="2204864"/>
            <a:ext cx="4039200" cy="3951775"/>
          </a:xfrm>
        </p:spPr>
        <p:txBody>
          <a:bodyPr/>
          <a:lstStyle/>
          <a:p>
            <a:r>
              <a:rPr lang="ru-RU" dirty="0" smtClean="0"/>
              <a:t>    Отстаивание собственного понимания взглядов на мир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b="1" u="sng" dirty="0" smtClean="0"/>
              <a:t>Воспитательное воздействие     </a:t>
            </a:r>
            <a:endParaRPr lang="ru-RU" b="1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Обличение взрослых в том, что они сами не следуют нормам, которые провозглашают</a:t>
            </a:r>
          </a:p>
          <a:p>
            <a:endParaRPr lang="ru-RU" dirty="0"/>
          </a:p>
          <a:p>
            <a:r>
              <a:rPr lang="ru-RU" dirty="0" smtClean="0"/>
              <a:t>     Соблюдать принципы справедливости, объяснять        требования детям…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2987824" y="4122788"/>
            <a:ext cx="1728192" cy="4846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707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Новый период в нравственном развитии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/>
              <a:t>Положительное проявление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2276872"/>
            <a:ext cx="4156364" cy="3951775"/>
          </a:xfrm>
        </p:spPr>
        <p:txBody>
          <a:bodyPr/>
          <a:lstStyle/>
          <a:p>
            <a:r>
              <a:rPr lang="ru-RU" dirty="0" smtClean="0"/>
              <a:t>      Становятся значимыми ценности ,выходящие за рамки его жизни (справедливость, искренность, свобода, любовь)</a:t>
            </a:r>
          </a:p>
          <a:p>
            <a:endParaRPr lang="ru-RU" dirty="0"/>
          </a:p>
          <a:p>
            <a:r>
              <a:rPr lang="ru-RU" b="1" u="sng" dirty="0" smtClean="0"/>
              <a:t>Воспитательное</a:t>
            </a:r>
          </a:p>
          <a:p>
            <a:r>
              <a:rPr lang="ru-RU" b="1" u="sng" dirty="0" smtClean="0"/>
              <a:t> воздействие</a:t>
            </a:r>
            <a:endParaRPr lang="ru-RU" b="1" u="sng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     Детям важнее говорить о ценностях, чем претворять их в жизнь.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Взрослые должны отстаивать свою точку зрения, но очень доброжелательно и аргументированно</a:t>
            </a:r>
            <a:endParaRPr lang="ru-RU" dirty="0"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 bwMode="auto">
          <a:xfrm>
            <a:off x="2915816" y="4653136"/>
            <a:ext cx="1800200" cy="72008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687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Потребительское отношение к взрослым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40769"/>
            <a:ext cx="4101584" cy="833860"/>
          </a:xfrm>
        </p:spPr>
        <p:txBody>
          <a:bodyPr/>
          <a:lstStyle/>
          <a:p>
            <a:pPr lvl="0"/>
            <a:r>
              <a:rPr lang="ru-RU" dirty="0"/>
              <a:t>Положительное проявление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5879" y="2204864"/>
            <a:ext cx="4039200" cy="3951775"/>
          </a:xfrm>
        </p:spPr>
        <p:txBody>
          <a:bodyPr/>
          <a:lstStyle/>
          <a:p>
            <a:r>
              <a:rPr lang="ru-RU" dirty="0" smtClean="0"/>
              <a:t>    Желание проверить равенство прав со взрослыми</a:t>
            </a:r>
          </a:p>
          <a:p>
            <a:endParaRPr lang="ru-RU" dirty="0"/>
          </a:p>
          <a:p>
            <a:endParaRPr lang="ru-RU" dirty="0" smtClean="0"/>
          </a:p>
          <a:p>
            <a:pPr lvl="0"/>
            <a:r>
              <a:rPr lang="ru-RU" b="1" u="sng" dirty="0"/>
              <a:t>Воспитательное </a:t>
            </a:r>
            <a:r>
              <a:rPr lang="ru-RU" b="1" u="sng" dirty="0" smtClean="0"/>
              <a:t>воздействие    </a:t>
            </a:r>
            <a:endParaRPr lang="ru-RU" b="1" u="sng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Расширение своих прав и сужение своих обязанностей</a:t>
            </a:r>
          </a:p>
          <a:p>
            <a:endParaRPr lang="ru-RU" dirty="0"/>
          </a:p>
          <a:p>
            <a:r>
              <a:rPr lang="ru-RU" dirty="0" smtClean="0"/>
              <a:t>   Не снижать требований, объясняя их разумность. Но помогать выполнять эти требования 9 он должен чувствовать безопасность)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2987824" y="4365104"/>
            <a:ext cx="1800200" cy="576064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13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« Право на родителей»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/>
              <a:t>Положительное проявление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       Хотят получить подтверждение того, что их по-прежнему любят.</a:t>
            </a:r>
          </a:p>
          <a:p>
            <a:endParaRPr lang="ru-RU" dirty="0"/>
          </a:p>
          <a:p>
            <a:pPr lvl="0"/>
            <a:r>
              <a:rPr lang="ru-RU" dirty="0" smtClean="0"/>
              <a:t>   </a:t>
            </a:r>
            <a:r>
              <a:rPr lang="ru-RU" b="1" u="sng" dirty="0"/>
              <a:t>Воспитательное </a:t>
            </a:r>
            <a:r>
              <a:rPr lang="ru-RU" b="1" u="sng" dirty="0" smtClean="0"/>
              <a:t>воздействие     </a:t>
            </a:r>
            <a:endParaRPr lang="ru-RU" b="1" u="sng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    Становятся капризными, требовательными, хотят новых проявлений…</a:t>
            </a:r>
          </a:p>
          <a:p>
            <a:endParaRPr lang="ru-RU" dirty="0"/>
          </a:p>
          <a:p>
            <a:r>
              <a:rPr lang="ru-RU" dirty="0" smtClean="0"/>
              <a:t>     Учить детей различию в способах выражения чувств между взрослыми и детьми, чужими и близкими…</a:t>
            </a:r>
            <a:endParaRPr lang="ru-RU" dirty="0"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 bwMode="auto">
          <a:xfrm>
            <a:off x="2987824" y="3933056"/>
            <a:ext cx="1728192" cy="602356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092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Недостаточный опыт общения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412777"/>
            <a:ext cx="4039200" cy="792087"/>
          </a:xfrm>
        </p:spPr>
        <p:txBody>
          <a:bodyPr/>
          <a:lstStyle/>
          <a:p>
            <a:pPr lvl="0"/>
            <a:r>
              <a:rPr lang="ru-RU" dirty="0"/>
              <a:t>Положительное </a:t>
            </a:r>
            <a:r>
              <a:rPr lang="ru-RU" dirty="0" smtClean="0"/>
              <a:t>проявление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</a:t>
            </a:r>
            <a:r>
              <a:rPr lang="ru-RU" b="1" u="sng" dirty="0" smtClean="0"/>
              <a:t>Воспитательное воздействие      </a:t>
            </a:r>
            <a:endParaRPr lang="ru-RU" b="1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lvl="0"/>
            <a:r>
              <a:rPr lang="ru-RU" dirty="0"/>
              <a:t>Отрицательное проявление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   Ложь, агрессия, замкнутость, вызванные неспособностью объяснить своё поведение</a:t>
            </a:r>
          </a:p>
          <a:p>
            <a:r>
              <a:rPr lang="ru-RU" dirty="0" smtClean="0"/>
              <a:t>  </a:t>
            </a:r>
          </a:p>
          <a:p>
            <a:r>
              <a:rPr lang="ru-RU" dirty="0"/>
              <a:t> </a:t>
            </a:r>
            <a:r>
              <a:rPr lang="ru-RU" dirty="0" smtClean="0"/>
              <a:t>     Совместный анализ поступков ребёнка, выражения понимания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2987824" y="4149080"/>
            <a:ext cx="1728192" cy="84467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041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606</Words>
  <Application>Microsoft Office PowerPoint</Application>
  <PresentationFormat>Экран (4:3)</PresentationFormat>
  <Paragraphs>158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3_Тема Office</vt:lpstr>
      <vt:lpstr>1_Тема Office</vt:lpstr>
      <vt:lpstr>Презентация PowerPoint</vt:lpstr>
      <vt:lpstr>Презентация PowerPoint</vt:lpstr>
      <vt:lpstr>Появляются следующие черты   характера:</vt:lpstr>
      <vt:lpstr>Появление чувства взрослости…</vt:lpstr>
      <vt:lpstr> Начало «ценностного конфликта»</vt:lpstr>
      <vt:lpstr>Новый период в нравственном развитии</vt:lpstr>
      <vt:lpstr>Потребительское отношение к взрослым</vt:lpstr>
      <vt:lpstr>« Право на родителей»</vt:lpstr>
      <vt:lpstr>Недостаточный опыт общения</vt:lpstr>
      <vt:lpstr>Развитие самооценки</vt:lpstr>
      <vt:lpstr>Потребность говорить о себе</vt:lpstr>
      <vt:lpstr>Учение обретает личностный смысл</vt:lpstr>
      <vt:lpstr>Познавательная активность</vt:lpstr>
      <vt:lpstr>Формирование понятийного мышления</vt:lpstr>
      <vt:lpstr>    Об этом возрасте Л. Выготский писал:  « Ключом ко всей проблеме психологического развития подростка является проблема интересов в переходном возрасте. Все психологические функции человека на каждой ступени развития действуют не бессистемно, не автоматически и не случайно, а в определённой системе, направляемые сложившимися в подростковом возрасте стремлениями, влечениями, интересами»</vt:lpstr>
      <vt:lpstr>Подробнее об этом можно прочитать в книгах:  Добрович А.Б. « Воспитателю о психологии и психогигиене общения» М.1987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№2 Тема: «Психологические и возрастные особенности семиклассников»</dc:title>
  <dc:creator>Черентаева</dc:creator>
  <cp:lastModifiedBy> Черентаева </cp:lastModifiedBy>
  <cp:revision>22</cp:revision>
  <dcterms:created xsi:type="dcterms:W3CDTF">2012-11-21T07:12:23Z</dcterms:created>
  <dcterms:modified xsi:type="dcterms:W3CDTF">2012-11-21T13:24:43Z</dcterms:modified>
</cp:coreProperties>
</file>