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66" r:id="rId5"/>
    <p:sldId id="267" r:id="rId6"/>
    <p:sldId id="268" r:id="rId7"/>
    <p:sldId id="258" r:id="rId8"/>
    <p:sldId id="259" r:id="rId9"/>
    <p:sldId id="260" r:id="rId10"/>
    <p:sldId id="261" r:id="rId11"/>
    <p:sldId id="262" r:id="rId12"/>
    <p:sldId id="273" r:id="rId13"/>
    <p:sldId id="272" r:id="rId14"/>
    <p:sldId id="271" r:id="rId15"/>
    <p:sldId id="270" r:id="rId16"/>
    <p:sldId id="269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E568048-C614-4A79-9EDA-6D4059824198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06F9D8C-51E2-48A1-A4A8-D9BB29CFB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9898"/>
            <a:ext cx="7410472" cy="24975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Деловая игра по теме: «Поспорили однажды корень, стебель, лист – кто из них важнее?»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214686"/>
            <a:ext cx="7406640" cy="257176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                                </a:t>
            </a:r>
          </a:p>
          <a:p>
            <a:r>
              <a:rPr lang="ru-RU" sz="2400" dirty="0" smtClean="0"/>
              <a:t>                                                     </a:t>
            </a:r>
          </a:p>
          <a:p>
            <a:r>
              <a:rPr lang="ru-RU" sz="2400" dirty="0" smtClean="0"/>
              <a:t>                                                    Выполнила: Топчиева Ю.В.</a:t>
            </a:r>
          </a:p>
          <a:p>
            <a:r>
              <a:rPr lang="ru-RU" sz="2400" dirty="0" smtClean="0"/>
              <a:t>                                                     учитель </a:t>
            </a:r>
            <a:r>
              <a:rPr lang="ru-RU" sz="2400" dirty="0" smtClean="0"/>
              <a:t>биологии</a:t>
            </a:r>
            <a:endParaRPr lang="ru-RU" sz="2400" dirty="0" smtClean="0"/>
          </a:p>
          <a:p>
            <a:r>
              <a:rPr lang="ru-RU" sz="2400" dirty="0" smtClean="0"/>
              <a:t>                                                     </a:t>
            </a:r>
            <a:r>
              <a:rPr lang="ru-RU" sz="2400" dirty="0" smtClean="0"/>
              <a:t>МБОУ </a:t>
            </a:r>
            <a:r>
              <a:rPr lang="ru-RU" sz="2400" dirty="0" smtClean="0"/>
              <a:t>« </a:t>
            </a:r>
            <a:r>
              <a:rPr lang="ru-RU" sz="2400" dirty="0" err="1" smtClean="0"/>
              <a:t>Баевская</a:t>
            </a:r>
            <a:r>
              <a:rPr lang="ru-RU" sz="2400" dirty="0" smtClean="0"/>
              <a:t> </a:t>
            </a:r>
            <a:r>
              <a:rPr lang="ru-RU" sz="2400" dirty="0" smtClean="0"/>
              <a:t>СОШ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4" name="pictureRes" descr="E:\Setup\res\resBFBCF1C0-0A01-022A-01CC-3BAABF6DE8C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071810"/>
            <a:ext cx="271464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Корень.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рисунок. Какие зоны корня обозначены цифрами 1-6? Какие функции выполняет каждая из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зон? Сформулировать вывод о значении корня в жизни растения.</a:t>
            </a:r>
          </a:p>
          <a:p>
            <a:pPr>
              <a:buNone/>
            </a:pPr>
            <a:endParaRPr lang="ru-RU" sz="19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Стебель.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кроссворд (Прилагается на листах).</a:t>
            </a:r>
          </a:p>
          <a:p>
            <a:pPr>
              <a:buNone/>
            </a:pPr>
            <a:endParaRPr lang="ru-RU" sz="1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Лист.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 кроссворд ( Прилагается на листах) .</a:t>
            </a:r>
          </a:p>
          <a:p>
            <a:pPr>
              <a:buNone/>
            </a:pPr>
            <a:endParaRPr lang="ru-RU" sz="1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Стебель                                      Лист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Кроссвор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5" y="2143116"/>
            <a:ext cx="335758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россворд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928802"/>
            <a:ext cx="378621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корня в жизни растения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Мы в букет собрали маки жаркие, </a:t>
            </a:r>
          </a:p>
          <a:p>
            <a:pPr>
              <a:buNone/>
            </a:pPr>
            <a:r>
              <a:rPr lang="ru-RU" i="1" dirty="0" smtClean="0"/>
              <a:t>Много незабудок  </a:t>
            </a:r>
            <a:r>
              <a:rPr lang="ru-RU" i="1" dirty="0" err="1" smtClean="0"/>
              <a:t>голубых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А потом цветов нам стало жалко,</a:t>
            </a:r>
          </a:p>
          <a:p>
            <a:pPr>
              <a:buNone/>
            </a:pPr>
            <a:r>
              <a:rPr lang="ru-RU" i="1" dirty="0" smtClean="0"/>
              <a:t>Снова в землю посадили их.</a:t>
            </a:r>
          </a:p>
          <a:p>
            <a:pPr>
              <a:buNone/>
            </a:pPr>
            <a:r>
              <a:rPr lang="ru-RU" i="1" dirty="0" smtClean="0"/>
              <a:t>Только ничего не получается:</a:t>
            </a:r>
          </a:p>
          <a:p>
            <a:pPr>
              <a:buNone/>
            </a:pPr>
            <a:r>
              <a:rPr lang="ru-RU" i="1" dirty="0" smtClean="0"/>
              <a:t>От любого ветерка качаются.</a:t>
            </a:r>
          </a:p>
          <a:p>
            <a:pPr>
              <a:buNone/>
            </a:pPr>
            <a:r>
              <a:rPr lang="ru-RU" i="1" dirty="0" smtClean="0"/>
              <a:t>Почему осыпались и вянут?</a:t>
            </a:r>
          </a:p>
          <a:p>
            <a:pPr>
              <a:buNone/>
            </a:pPr>
            <a:r>
              <a:rPr lang="ru-RU" i="1" dirty="0" smtClean="0"/>
              <a:t>Без корней расти и жить не станут.</a:t>
            </a:r>
          </a:p>
          <a:p>
            <a:pPr>
              <a:buNone/>
            </a:pPr>
            <a:r>
              <a:rPr lang="ru-RU" i="1" dirty="0" smtClean="0"/>
              <a:t>Как ни тонок, неприметен под землею корешок,</a:t>
            </a:r>
          </a:p>
          <a:p>
            <a:pPr>
              <a:buNone/>
            </a:pPr>
            <a:r>
              <a:rPr lang="ru-RU" i="1" dirty="0" smtClean="0"/>
              <a:t>Но не может жить на свете без него любой цветок.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Значение  стебля в жизни растений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(Вывод сформулируйте)</a:t>
            </a:r>
            <a:endParaRPr lang="ru-RU" dirty="0"/>
          </a:p>
        </p:txBody>
      </p:sp>
      <p:pic>
        <p:nvPicPr>
          <p:cNvPr id="4" name="Содержимое 3" descr="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0300" y="2071688"/>
            <a:ext cx="5568949" cy="41767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Значение листа в жизни растений</a:t>
            </a:r>
            <a:endParaRPr lang="ru-RU" dirty="0"/>
          </a:p>
        </p:txBody>
      </p:sp>
      <p:pic>
        <p:nvPicPr>
          <p:cNvPr id="4" name="Содержимое 5" descr="Winter Leav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714488"/>
            <a:ext cx="6400800" cy="4533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органы растения тесно связаны между собой.</a:t>
            </a:r>
          </a:p>
          <a:p>
            <a:r>
              <a:rPr lang="ru-RU" dirty="0" smtClean="0"/>
              <a:t>Жизнедеятельность одного органа находится в прямой зависимости от жизнедеятельности других органов.</a:t>
            </a:r>
          </a:p>
          <a:p>
            <a:r>
              <a:rPr lang="ru-RU" dirty="0" smtClean="0"/>
              <a:t>Организм живет как единое целое. Поэтому повреждение какой-либо части организма (корня, побега) может привести растение к гибели.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Человек примерил органы растения. </a:t>
            </a:r>
            <a:r>
              <a:rPr lang="ru-RU" sz="2700" dirty="0" smtClean="0"/>
              <a:t>Что же он им сказал?</a:t>
            </a:r>
            <a:endParaRPr lang="ru-RU" sz="27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на засыпку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в морозные зимы наблюдаются случаи гибели плодовых деревьев? </a:t>
            </a:r>
            <a:r>
              <a:rPr lang="ru-RU" sz="1400" dirty="0" smtClean="0"/>
              <a:t>(ответ)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Весной начинается сокодвижение. Как вы считаете, какой вред наносится растением сбор сока и к чему может это привести?  </a:t>
            </a:r>
            <a:r>
              <a:rPr lang="ru-RU" sz="1600" dirty="0" smtClean="0"/>
              <a:t>(ответ)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севере Европы, за прохладным Балтийским морем, лежит страна Швеция. Там растут дремучие леса, а в каменных берегах лежат озера с прозрачной водой. В них водятся ценные рыбы. И вдруг  стало происходить что-то не ладное. Сначала в лесах начали сохнуть ветки деревьев. Одна ветка высохнет, вторая, третья, а там , глядишь, верхушка желтеет и сохнет, а потом все дерево умирает. Как вы считаете , в чем оказалось дело? </a:t>
            </a:r>
            <a:r>
              <a:rPr lang="ru-RU" sz="1400" dirty="0" smtClean="0"/>
              <a:t>( ответ)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/>
          <a:lstStyle/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сорвал цветок —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он увял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поймал мотылька —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он умер у меня на ладони.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тогда я понял,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прикоснуться к красоте </a:t>
            </a:r>
          </a:p>
          <a:p>
            <a:pPr>
              <a:buNone/>
            </a:pPr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только сердцем.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46767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</a:rPr>
              <a:t>            Спасибо </a:t>
            </a:r>
          </a:p>
          <a:p>
            <a:pPr>
              <a:buNone/>
            </a:pPr>
            <a:endParaRPr lang="ru-RU" sz="5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</a:rPr>
              <a:t>       за внимание!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«Поспорили однажды корень, стебель, лист – кто из них важнее?»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3143248"/>
            <a:ext cx="5504696" cy="31051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Все тесно связано вокруг</a:t>
            </a:r>
          </a:p>
          <a:p>
            <a:pPr>
              <a:buNone/>
            </a:pPr>
            <a:r>
              <a:rPr lang="ru-RU" dirty="0" smtClean="0"/>
              <a:t>Приметы мы не станем множить.</a:t>
            </a:r>
          </a:p>
          <a:p>
            <a:pPr>
              <a:buNone/>
            </a:pPr>
            <a:r>
              <a:rPr lang="ru-RU" dirty="0" smtClean="0"/>
              <a:t>Цветка ты не заденешь вдруг,</a:t>
            </a:r>
          </a:p>
          <a:p>
            <a:pPr>
              <a:buNone/>
            </a:pPr>
            <a:r>
              <a:rPr lang="ru-RU" dirty="0" smtClean="0"/>
              <a:t>Чтобы звезды не потревожить.</a:t>
            </a:r>
          </a:p>
          <a:p>
            <a:pPr>
              <a:buNone/>
            </a:pPr>
            <a:r>
              <a:rPr lang="ru-RU" sz="2400" dirty="0" smtClean="0"/>
              <a:t>                                      / А. Вознесенский  /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Res" descr="E:\Setup\res\resBCDB959B-0A01-022A-0074-4F7111002BDB"/>
          <p:cNvPicPr>
            <a:picLocks noGrp="1"/>
          </p:cNvPicPr>
          <p:nvPr>
            <p:ph idx="1"/>
          </p:nvPr>
        </p:nvPicPr>
        <p:blipFill>
          <a:blip r:embed="rId2" cstate="print"/>
          <a:srcRect l="15347" t="38147" r="9653"/>
          <a:stretch>
            <a:fillRect/>
          </a:stretch>
        </p:blipFill>
        <p:spPr bwMode="auto">
          <a:xfrm>
            <a:off x="1214414" y="214290"/>
            <a:ext cx="2886075" cy="216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Res" descr="E:\Setup\res\resBCDB9C47-0A01-022A-01D1-03EDB71B09C0"/>
          <p:cNvPicPr/>
          <p:nvPr/>
        </p:nvPicPr>
        <p:blipFill>
          <a:blip r:embed="rId3" cstate="print"/>
          <a:srcRect t="37925"/>
          <a:stretch>
            <a:fillRect/>
          </a:stretch>
        </p:blipFill>
        <p:spPr bwMode="auto">
          <a:xfrm>
            <a:off x="5286380" y="142852"/>
            <a:ext cx="2586042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Res" descr="E:\Setup\res\resBCDB95F9-0A01-022A-0122-C54492EB194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428868"/>
            <a:ext cx="4143404" cy="392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корень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447800"/>
            <a:ext cx="7290646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Я – корень! Всех сильнее я, и очень важен. Что без меня растению не жить, кто с этим будет спорить ? Водою я снабжаю всех, и удержаться в почве без меня никто не может.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Стебель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Нет, главный – я! Кто без меня даст листьям воду, доставит к свету их и запасти поможет в клубнях пищу людям?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Но что же без меня, ведь я свет солнечный ловлю и углекислый газ я поглощаю, и очищаю воздух я вокруг, и воду я с растенья испаряю. Так может, я главнее всех?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6 гербарных листов выбрать и разложить в две стопки растения, имеющие мочковатую корневую систему и стержневую систему. Дать им характеристику и объяснить, какие из растений относятся к однодольным, а какие к двудольным.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Стебель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микропрепарат поперечного среза стебля, и объяснить, какие клетки и ткани образуют стебель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шести гербарных листов выбрать и разложить растения, имеющие сетчатое, дуговое и параллельное жилкование листа. Какие из этих растений относятся к двудольным и однодольным?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Корень.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микропрепарат поперечного среза корня, и объяснить, какие ткани и клетки образуют корень.</a:t>
            </a:r>
          </a:p>
          <a:p>
            <a:pPr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Стебель.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поперечный спил древесного стебля. Ответить на следующие вопросы: Сколько лет этому стеблю? Как вы определили возраст дерева? Одинакова ли толщина годичных колец? Если нет, то объясните почему?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Рассмотрите микропрепарат поперечного среза листа и объясните, какие клетки образуют лист?</a:t>
            </a: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Задание 3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можно доказать, что корни поглощают воду из почвы?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Стебель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Опишите опыт, доказывающий, что вода с минеральными веществами передвигается по древесине. Дайте ответ на вопрос: Почему вода поднимается вверх по сосудам стебля?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 опытом можно доказать, что образование крахмала в листьях необходим свет?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756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Деловая игра по теме: «Поспорили однажды корень, стебель, лист – кто из них важнее?»</vt:lpstr>
      <vt:lpstr>«Поспорили однажды корень, стебель, лист – кто из них важнее?»</vt:lpstr>
      <vt:lpstr>Слайд 3</vt:lpstr>
      <vt:lpstr>корень</vt:lpstr>
      <vt:lpstr>Стебель</vt:lpstr>
      <vt:lpstr>Лист</vt:lpstr>
      <vt:lpstr>Задание 1</vt:lpstr>
      <vt:lpstr>Задание 2</vt:lpstr>
      <vt:lpstr>Задание 3</vt:lpstr>
      <vt:lpstr>Задание 4</vt:lpstr>
      <vt:lpstr>Слайд 11</vt:lpstr>
      <vt:lpstr>Значение корня в жизни растения</vt:lpstr>
      <vt:lpstr>Значение  стебля в жизни растений (Вывод сформулируйте)</vt:lpstr>
      <vt:lpstr>Значение листа в жизни растений</vt:lpstr>
      <vt:lpstr>Человек примерил органы растения. Что же он им сказал?</vt:lpstr>
      <vt:lpstr>Вопросы на засыпку</vt:lpstr>
      <vt:lpstr>Слайд 17</vt:lpstr>
      <vt:lpstr>Слайд 18</vt:lpstr>
    </vt:vector>
  </TitlesOfParts>
  <Company>BEST_XP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по теме: «Поспорили однажды корень, стебель, лист – кто из них важнее?»</dc:title>
  <dc:creator>User</dc:creator>
  <cp:lastModifiedBy>BEST</cp:lastModifiedBy>
  <cp:revision>13</cp:revision>
  <dcterms:created xsi:type="dcterms:W3CDTF">2011-04-07T21:10:25Z</dcterms:created>
  <dcterms:modified xsi:type="dcterms:W3CDTF">2012-11-28T13:56:39Z</dcterms:modified>
</cp:coreProperties>
</file>