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710"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A2E9F0-7027-4BB1-9EAA-F8714B08FB0A}" type="datetimeFigureOut">
              <a:rPr lang="ru-RU" smtClean="0"/>
              <a:t>21.10.2012</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1CD039-1EB5-4FD2-BA0A-7B4EEEF48099}" type="slidenum">
              <a:rPr lang="ru-RU" smtClean="0"/>
              <a:t>‹#›</a:t>
            </a:fld>
            <a:endParaRPr lang="ru-RU" dirty="0"/>
          </a:p>
        </p:txBody>
      </p:sp>
    </p:spTree>
    <p:extLst>
      <p:ext uri="{BB962C8B-B14F-4D97-AF65-F5344CB8AC3E}">
        <p14:creationId xmlns:p14="http://schemas.microsoft.com/office/powerpoint/2010/main" val="1710606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C1CD039-1EB5-4FD2-BA0A-7B4EEEF48099}" type="slidenum">
              <a:rPr lang="ru-RU" smtClean="0"/>
              <a:t>4</a:t>
            </a:fld>
            <a:endParaRPr lang="ru-RU"/>
          </a:p>
        </p:txBody>
      </p:sp>
    </p:spTree>
    <p:extLst>
      <p:ext uri="{BB962C8B-B14F-4D97-AF65-F5344CB8AC3E}">
        <p14:creationId xmlns:p14="http://schemas.microsoft.com/office/powerpoint/2010/main" val="834349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C1CD039-1EB5-4FD2-BA0A-7B4EEEF48099}" type="slidenum">
              <a:rPr lang="ru-RU" smtClean="0"/>
              <a:t>12</a:t>
            </a:fld>
            <a:endParaRPr lang="ru-RU" dirty="0"/>
          </a:p>
        </p:txBody>
      </p:sp>
    </p:spTree>
    <p:extLst>
      <p:ext uri="{BB962C8B-B14F-4D97-AF65-F5344CB8AC3E}">
        <p14:creationId xmlns:p14="http://schemas.microsoft.com/office/powerpoint/2010/main" val="3521013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C5C051F-6B9F-4DED-95E2-99EFA8E57CED}" type="datetimeFigureOut">
              <a:rPr lang="ru-RU" smtClean="0"/>
              <a:t>21.10.2012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A17D93EF-DC7F-4E3E-8D31-BA8774B8C31F}" type="slidenum">
              <a:rPr lang="ru-RU" smtClean="0"/>
              <a:t>‹#›</a:t>
            </a:fld>
            <a:endParaRPr lang="ru-RU" dirty="0"/>
          </a:p>
        </p:txBody>
      </p:sp>
    </p:spTree>
    <p:extLst>
      <p:ext uri="{BB962C8B-B14F-4D97-AF65-F5344CB8AC3E}">
        <p14:creationId xmlns:p14="http://schemas.microsoft.com/office/powerpoint/2010/main" val="1543348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C5C051F-6B9F-4DED-95E2-99EFA8E57CED}" type="datetimeFigureOut">
              <a:rPr lang="ru-RU" smtClean="0"/>
              <a:t>21.10.2012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A17D93EF-DC7F-4E3E-8D31-BA8774B8C31F}" type="slidenum">
              <a:rPr lang="ru-RU" smtClean="0"/>
              <a:t>‹#›</a:t>
            </a:fld>
            <a:endParaRPr lang="ru-RU" dirty="0"/>
          </a:p>
        </p:txBody>
      </p:sp>
    </p:spTree>
    <p:extLst>
      <p:ext uri="{BB962C8B-B14F-4D97-AF65-F5344CB8AC3E}">
        <p14:creationId xmlns:p14="http://schemas.microsoft.com/office/powerpoint/2010/main" val="2646834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C5C051F-6B9F-4DED-95E2-99EFA8E57CED}" type="datetimeFigureOut">
              <a:rPr lang="ru-RU" smtClean="0"/>
              <a:t>21.10.2012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A17D93EF-DC7F-4E3E-8D31-BA8774B8C31F}" type="slidenum">
              <a:rPr lang="ru-RU" smtClean="0"/>
              <a:t>‹#›</a:t>
            </a:fld>
            <a:endParaRPr lang="ru-RU" dirty="0"/>
          </a:p>
        </p:txBody>
      </p:sp>
    </p:spTree>
    <p:extLst>
      <p:ext uri="{BB962C8B-B14F-4D97-AF65-F5344CB8AC3E}">
        <p14:creationId xmlns:p14="http://schemas.microsoft.com/office/powerpoint/2010/main" val="2865693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C5C051F-6B9F-4DED-95E2-99EFA8E57CED}" type="datetimeFigureOut">
              <a:rPr lang="ru-RU" smtClean="0"/>
              <a:t>21.10.2012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A17D93EF-DC7F-4E3E-8D31-BA8774B8C31F}" type="slidenum">
              <a:rPr lang="ru-RU" smtClean="0"/>
              <a:t>‹#›</a:t>
            </a:fld>
            <a:endParaRPr lang="ru-RU" dirty="0"/>
          </a:p>
        </p:txBody>
      </p:sp>
    </p:spTree>
    <p:extLst>
      <p:ext uri="{BB962C8B-B14F-4D97-AF65-F5344CB8AC3E}">
        <p14:creationId xmlns:p14="http://schemas.microsoft.com/office/powerpoint/2010/main" val="3788121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C5C051F-6B9F-4DED-95E2-99EFA8E57CED}" type="datetimeFigureOut">
              <a:rPr lang="ru-RU" smtClean="0"/>
              <a:t>21.10.2012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A17D93EF-DC7F-4E3E-8D31-BA8774B8C31F}" type="slidenum">
              <a:rPr lang="ru-RU" smtClean="0"/>
              <a:t>‹#›</a:t>
            </a:fld>
            <a:endParaRPr lang="ru-RU" dirty="0"/>
          </a:p>
        </p:txBody>
      </p:sp>
    </p:spTree>
    <p:extLst>
      <p:ext uri="{BB962C8B-B14F-4D97-AF65-F5344CB8AC3E}">
        <p14:creationId xmlns:p14="http://schemas.microsoft.com/office/powerpoint/2010/main" val="1375656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C5C051F-6B9F-4DED-95E2-99EFA8E57CED}" type="datetimeFigureOut">
              <a:rPr lang="ru-RU" smtClean="0"/>
              <a:t>21.10.2012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A17D93EF-DC7F-4E3E-8D31-BA8774B8C31F}" type="slidenum">
              <a:rPr lang="ru-RU" smtClean="0"/>
              <a:t>‹#›</a:t>
            </a:fld>
            <a:endParaRPr lang="ru-RU" dirty="0"/>
          </a:p>
        </p:txBody>
      </p:sp>
    </p:spTree>
    <p:extLst>
      <p:ext uri="{BB962C8B-B14F-4D97-AF65-F5344CB8AC3E}">
        <p14:creationId xmlns:p14="http://schemas.microsoft.com/office/powerpoint/2010/main" val="3337658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C5C051F-6B9F-4DED-95E2-99EFA8E57CED}" type="datetimeFigureOut">
              <a:rPr lang="ru-RU" smtClean="0"/>
              <a:t>21.10.2012</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A17D93EF-DC7F-4E3E-8D31-BA8774B8C31F}" type="slidenum">
              <a:rPr lang="ru-RU" smtClean="0"/>
              <a:t>‹#›</a:t>
            </a:fld>
            <a:endParaRPr lang="ru-RU" dirty="0"/>
          </a:p>
        </p:txBody>
      </p:sp>
    </p:spTree>
    <p:extLst>
      <p:ext uri="{BB962C8B-B14F-4D97-AF65-F5344CB8AC3E}">
        <p14:creationId xmlns:p14="http://schemas.microsoft.com/office/powerpoint/2010/main" val="486167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C5C051F-6B9F-4DED-95E2-99EFA8E57CED}" type="datetimeFigureOut">
              <a:rPr lang="ru-RU" smtClean="0"/>
              <a:t>21.10.2012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A17D93EF-DC7F-4E3E-8D31-BA8774B8C31F}" type="slidenum">
              <a:rPr lang="ru-RU" smtClean="0"/>
              <a:t>‹#›</a:t>
            </a:fld>
            <a:endParaRPr lang="ru-RU" dirty="0"/>
          </a:p>
        </p:txBody>
      </p:sp>
    </p:spTree>
    <p:extLst>
      <p:ext uri="{BB962C8B-B14F-4D97-AF65-F5344CB8AC3E}">
        <p14:creationId xmlns:p14="http://schemas.microsoft.com/office/powerpoint/2010/main" val="2036584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C5C051F-6B9F-4DED-95E2-99EFA8E57CED}" type="datetimeFigureOut">
              <a:rPr lang="ru-RU" smtClean="0"/>
              <a:t>21.10.2012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A17D93EF-DC7F-4E3E-8D31-BA8774B8C31F}" type="slidenum">
              <a:rPr lang="ru-RU" smtClean="0"/>
              <a:t>‹#›</a:t>
            </a:fld>
            <a:endParaRPr lang="ru-RU" dirty="0"/>
          </a:p>
        </p:txBody>
      </p:sp>
    </p:spTree>
    <p:extLst>
      <p:ext uri="{BB962C8B-B14F-4D97-AF65-F5344CB8AC3E}">
        <p14:creationId xmlns:p14="http://schemas.microsoft.com/office/powerpoint/2010/main" val="18368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C5C051F-6B9F-4DED-95E2-99EFA8E57CED}" type="datetimeFigureOut">
              <a:rPr lang="ru-RU" smtClean="0"/>
              <a:t>21.10.2012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A17D93EF-DC7F-4E3E-8D31-BA8774B8C31F}" type="slidenum">
              <a:rPr lang="ru-RU" smtClean="0"/>
              <a:t>‹#›</a:t>
            </a:fld>
            <a:endParaRPr lang="ru-RU" dirty="0"/>
          </a:p>
        </p:txBody>
      </p:sp>
    </p:spTree>
    <p:extLst>
      <p:ext uri="{BB962C8B-B14F-4D97-AF65-F5344CB8AC3E}">
        <p14:creationId xmlns:p14="http://schemas.microsoft.com/office/powerpoint/2010/main" val="3507147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C5C051F-6B9F-4DED-95E2-99EFA8E57CED}" type="datetimeFigureOut">
              <a:rPr lang="ru-RU" smtClean="0"/>
              <a:t>21.10.2012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A17D93EF-DC7F-4E3E-8D31-BA8774B8C31F}" type="slidenum">
              <a:rPr lang="ru-RU" smtClean="0"/>
              <a:t>‹#›</a:t>
            </a:fld>
            <a:endParaRPr lang="ru-RU" dirty="0"/>
          </a:p>
        </p:txBody>
      </p:sp>
    </p:spTree>
    <p:extLst>
      <p:ext uri="{BB962C8B-B14F-4D97-AF65-F5344CB8AC3E}">
        <p14:creationId xmlns:p14="http://schemas.microsoft.com/office/powerpoint/2010/main" val="1204576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5C051F-6B9F-4DED-95E2-99EFA8E57CED}" type="datetimeFigureOut">
              <a:rPr lang="ru-RU" smtClean="0"/>
              <a:t>21.10.2012</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7D93EF-DC7F-4E3E-8D31-BA8774B8C31F}" type="slidenum">
              <a:rPr lang="ru-RU" smtClean="0"/>
              <a:t>‹#›</a:t>
            </a:fld>
            <a:endParaRPr lang="ru-RU" dirty="0"/>
          </a:p>
        </p:txBody>
      </p:sp>
    </p:spTree>
    <p:extLst>
      <p:ext uri="{BB962C8B-B14F-4D97-AF65-F5344CB8AC3E}">
        <p14:creationId xmlns:p14="http://schemas.microsoft.com/office/powerpoint/2010/main" val="20818653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8229600" cy="5616624"/>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a:normAutofit/>
          </a:bodyPr>
          <a:lstStyle/>
          <a:p>
            <a:r>
              <a:rPr lang="ru-RU" sz="8000" b="1" dirty="0" smtClean="0">
                <a:latin typeface="Times New Roman" pitchFamily="18" charset="0"/>
                <a:cs typeface="Times New Roman" pitchFamily="18" charset="0"/>
              </a:rPr>
              <a:t>ЗАДАНИЕ С-9</a:t>
            </a:r>
            <a:br>
              <a:rPr lang="ru-RU" sz="8000" b="1" dirty="0" smtClean="0">
                <a:latin typeface="Times New Roman" pitchFamily="18" charset="0"/>
                <a:cs typeface="Times New Roman" pitchFamily="18" charset="0"/>
              </a:rPr>
            </a:br>
            <a:r>
              <a:rPr lang="ru-RU" sz="8000" b="1" dirty="0" smtClean="0">
                <a:latin typeface="Times New Roman" pitchFamily="18" charset="0"/>
                <a:cs typeface="Times New Roman" pitchFamily="18" charset="0"/>
              </a:rPr>
              <a:t>ЭССЕ</a:t>
            </a:r>
            <a:r>
              <a:rPr lang="ru-RU" sz="8000" b="1" dirty="0" smtClean="0"/>
              <a:t/>
            </a:r>
            <a:br>
              <a:rPr lang="ru-RU" sz="8000" b="1" dirty="0" smtClean="0"/>
            </a:br>
            <a:endParaRPr lang="ru-RU" sz="8000" b="1" dirty="0"/>
          </a:p>
        </p:txBody>
      </p:sp>
    </p:spTree>
    <p:extLst>
      <p:ext uri="{BB962C8B-B14F-4D97-AF65-F5344CB8AC3E}">
        <p14:creationId xmlns:p14="http://schemas.microsoft.com/office/powerpoint/2010/main" val="9034709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a:ln>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a:lstStyle/>
          <a:p>
            <a:r>
              <a:rPr lang="ru-RU" b="1" dirty="0" smtClean="0">
                <a:solidFill>
                  <a:schemeClr val="tx1"/>
                </a:solidFill>
                <a:latin typeface="Times New Roman" pitchFamily="18" charset="0"/>
                <a:cs typeface="Times New Roman" pitchFamily="18" charset="0"/>
              </a:rPr>
              <a:t>6. </a:t>
            </a:r>
            <a:r>
              <a:rPr lang="ru-RU" dirty="0" smtClean="0">
                <a:solidFill>
                  <a:schemeClr val="tx1"/>
                </a:solidFill>
                <a:latin typeface="Times New Roman" pitchFamily="18" charset="0"/>
                <a:cs typeface="Times New Roman" pitchFamily="18" charset="0"/>
              </a:rPr>
              <a:t>Отберите факты, примеры из общественной жизни и личного опыта, убедительно обосновывающие его позицию (ответьте на вопросы: «Какими фактами, примерами я могу подтвердить своё мнение? Убедительны ли они?»)</a:t>
            </a:r>
            <a:endParaRPr lang="ru-RU"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42821432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784976" cy="6394722"/>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4"/>
          </a:lnRef>
          <a:fillRef idx="2">
            <a:schemeClr val="accent4"/>
          </a:fillRef>
          <a:effectRef idx="1">
            <a:schemeClr val="accent4"/>
          </a:effectRef>
          <a:fontRef idx="minor">
            <a:schemeClr val="dk1"/>
          </a:fontRef>
        </p:style>
        <p:txBody>
          <a:bodyPr/>
          <a:lstStyle/>
          <a:p>
            <a:r>
              <a:rPr lang="ru-RU" b="1" dirty="0" smtClean="0">
                <a:latin typeface="Times New Roman" pitchFamily="18" charset="0"/>
                <a:cs typeface="Times New Roman" pitchFamily="18" charset="0"/>
              </a:rPr>
              <a:t>Например:</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«Экономика – это искусство удовлетворить безграничные потребности при помощи ограниченных ресурсов»</a:t>
            </a:r>
            <a:br>
              <a:rPr lang="ru-RU" dirty="0" smtClean="0">
                <a:latin typeface="Times New Roman" pitchFamily="18" charset="0"/>
                <a:cs typeface="Times New Roman" pitchFamily="18" charset="0"/>
              </a:rPr>
            </a:br>
            <a:r>
              <a:rPr lang="ru-RU" dirty="0" err="1" smtClean="0">
                <a:latin typeface="Times New Roman" pitchFamily="18" charset="0"/>
                <a:cs typeface="Times New Roman" pitchFamily="18" charset="0"/>
              </a:rPr>
              <a:t>Л.Питер</a:t>
            </a:r>
            <a:r>
              <a:rPr lang="ru-RU" dirty="0" smtClean="0">
                <a:latin typeface="Times New Roman" pitchFamily="18" charset="0"/>
                <a:cs typeface="Times New Roman" pitchFamily="18" charset="0"/>
              </a:rPr>
              <a:t>.</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В чём смысл высказывания?</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Для этого вспомните основную проблему экономики?</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4200285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18658"/>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3"/>
          </a:lnRef>
          <a:fillRef idx="1">
            <a:schemeClr val="lt1"/>
          </a:fillRef>
          <a:effectRef idx="0">
            <a:schemeClr val="accent3"/>
          </a:effectRef>
          <a:fontRef idx="minor">
            <a:schemeClr val="dk1"/>
          </a:fontRef>
        </p:style>
        <p:txBody>
          <a:bodyPr>
            <a:normAutofit/>
          </a:bodyPr>
          <a:lstStyle/>
          <a:p>
            <a:r>
              <a:rPr lang="ru-RU" b="1" dirty="0" smtClean="0">
                <a:latin typeface="Times New Roman" pitchFamily="18" charset="0"/>
                <a:cs typeface="Times New Roman" pitchFamily="18" charset="0"/>
              </a:rPr>
              <a:t>Без каких терминов и понятий</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обойтись едва ли удастся? </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070621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5890666"/>
          </a:xfrm>
          <a:solidFill>
            <a:schemeClr val="accent3"/>
          </a:solidFill>
          <a:ln>
            <a:solidFill>
              <a:schemeClr val="accent4">
                <a:lumMod val="60000"/>
                <a:lumOff val="40000"/>
              </a:schemeClr>
            </a:solidFill>
          </a:ln>
          <a:effectLst>
            <a:glow rad="228600">
              <a:schemeClr val="accent5">
                <a:satMod val="175000"/>
                <a:alpha val="40000"/>
              </a:schemeClr>
            </a:glow>
          </a:effectLst>
        </p:spPr>
        <p:txBody>
          <a:bodyPr/>
          <a:lstStyle/>
          <a:p>
            <a:r>
              <a:rPr lang="ru-RU" dirty="0" smtClean="0">
                <a:latin typeface="Times New Roman" pitchFamily="18" charset="0"/>
                <a:cs typeface="Times New Roman" pitchFamily="18" charset="0"/>
              </a:rPr>
              <a:t>«факторы производства», «ограниченные ресурсы», «потребности», «экономика», «производство», «распределение», «потребление», «обмен».</a:t>
            </a:r>
            <a:endParaRPr lang="ru-RU" dirty="0"/>
          </a:p>
        </p:txBody>
      </p:sp>
    </p:spTree>
    <p:extLst>
      <p:ext uri="{BB962C8B-B14F-4D97-AF65-F5344CB8AC3E}">
        <p14:creationId xmlns:p14="http://schemas.microsoft.com/office/powerpoint/2010/main" val="3868305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784976" cy="6394722"/>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a:normAutofit/>
          </a:bodyPr>
          <a:lstStyle/>
          <a:p>
            <a:r>
              <a:rPr lang="ru-RU" sz="4800" b="1" dirty="0" smtClean="0">
                <a:latin typeface="Times New Roman" pitchFamily="18" charset="0"/>
                <a:cs typeface="Times New Roman" pitchFamily="18" charset="0"/>
              </a:rPr>
              <a:t>Примерный план эссе</a:t>
            </a:r>
            <a:r>
              <a:rPr lang="ru-RU" b="1" dirty="0" smtClean="0">
                <a:latin typeface="Times New Roman" pitchFamily="18" charset="0"/>
                <a:cs typeface="Times New Roman" pitchFamily="18" charset="0"/>
              </a:rPr>
              <a:t/>
            </a:r>
            <a:br>
              <a:rPr lang="ru-RU"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1. Вступление, </a:t>
            </a:r>
            <a:r>
              <a:rPr lang="ru-RU" sz="3600" dirty="0" smtClean="0">
                <a:latin typeface="Times New Roman" pitchFamily="18" charset="0"/>
                <a:cs typeface="Times New Roman" pitchFamily="18" charset="0"/>
              </a:rPr>
              <a:t>в котором определена проблема, поставленная автором высказывания, и сформулировано собственное отношение к его мнению: «Я согласен(-на) с данным мнением», «Я не могу присоединиться к этому утверждению", В приведенном высказывании есть то, с чем я согласен(-на), и то, что мне кажется спорным». </a:t>
            </a:r>
            <a:r>
              <a:rPr lang="ru-RU" sz="3600" dirty="0" smtClean="0"/>
              <a:t/>
            </a:r>
            <a:br>
              <a:rPr lang="ru-RU" sz="3600" dirty="0" smtClean="0"/>
            </a:br>
            <a:endParaRPr lang="ru-RU" sz="3600" dirty="0"/>
          </a:p>
        </p:txBody>
      </p:sp>
    </p:spTree>
    <p:extLst>
      <p:ext uri="{BB962C8B-B14F-4D97-AF65-F5344CB8AC3E}">
        <p14:creationId xmlns:p14="http://schemas.microsoft.com/office/powerpoint/2010/main" val="27339804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74638"/>
            <a:ext cx="8928992" cy="6394722"/>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a:normAutofit/>
          </a:bodyPr>
          <a:lstStyle/>
          <a:p>
            <a:r>
              <a:rPr lang="ru-RU" b="1" dirty="0" smtClean="0">
                <a:latin typeface="Times New Roman" pitchFamily="18" charset="0"/>
                <a:cs typeface="Times New Roman" pitchFamily="18" charset="0"/>
              </a:rPr>
              <a:t>2. Основная часть, </a:t>
            </a:r>
            <a:r>
              <a:rPr lang="ru-RU" dirty="0" smtClean="0">
                <a:latin typeface="Times New Roman" pitchFamily="18" charset="0"/>
                <a:cs typeface="Times New Roman" pitchFamily="18" charset="0"/>
              </a:rPr>
              <a:t>в которой содержится относительно развёрнутое изложение собственного мнения в отношении поставленной проблемы. Каждый тезис должен быть аргументирован фактами и примерами из общественной жизни и личного социального опыта: </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8716961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a:ln/>
        </p:spPr>
        <p:style>
          <a:lnRef idx="1">
            <a:schemeClr val="accent5"/>
          </a:lnRef>
          <a:fillRef idx="2">
            <a:schemeClr val="accent5"/>
          </a:fillRef>
          <a:effectRef idx="1">
            <a:schemeClr val="accent5"/>
          </a:effectRef>
          <a:fontRef idx="minor">
            <a:schemeClr val="dk1"/>
          </a:fontRef>
        </p:style>
        <p:txBody>
          <a:bodyPr/>
          <a:lstStyle/>
          <a:p>
            <a:endParaRPr lang="ru-RU" dirty="0"/>
          </a:p>
        </p:txBody>
      </p:sp>
      <p:sp>
        <p:nvSpPr>
          <p:cNvPr id="3" name="Прямоугольник 2"/>
          <p:cNvSpPr/>
          <p:nvPr/>
        </p:nvSpPr>
        <p:spPr>
          <a:xfrm>
            <a:off x="611560" y="692696"/>
            <a:ext cx="1944216" cy="5544616"/>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4800" b="1" i="1" dirty="0" smtClean="0">
                <a:latin typeface="Times New Roman" pitchFamily="18" charset="0"/>
                <a:cs typeface="Times New Roman" pitchFamily="18" charset="0"/>
              </a:rPr>
              <a:t>Тезис </a:t>
            </a:r>
            <a:r>
              <a:rPr lang="ru-RU" sz="4800" dirty="0" smtClean="0">
                <a:latin typeface="Times New Roman" pitchFamily="18" charset="0"/>
                <a:cs typeface="Times New Roman" pitchFamily="18" charset="0"/>
              </a:rPr>
              <a:t>– то, что требуется доказать.</a:t>
            </a:r>
            <a:endParaRPr lang="ru-RU" sz="4800" dirty="0">
              <a:latin typeface="Times New Roman" pitchFamily="18" charset="0"/>
              <a:cs typeface="Times New Roman" pitchFamily="18" charset="0"/>
            </a:endParaRPr>
          </a:p>
        </p:txBody>
      </p:sp>
      <p:sp>
        <p:nvSpPr>
          <p:cNvPr id="5" name="Прямоугольник 4"/>
          <p:cNvSpPr/>
          <p:nvPr/>
        </p:nvSpPr>
        <p:spPr>
          <a:xfrm>
            <a:off x="6516216" y="692696"/>
            <a:ext cx="1944216" cy="5544616"/>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3600" b="1" i="1" dirty="0" smtClean="0">
                <a:latin typeface="Times New Roman" pitchFamily="18" charset="0"/>
                <a:cs typeface="Times New Roman" pitchFamily="18" charset="0"/>
              </a:rPr>
              <a:t>Выводы</a:t>
            </a:r>
            <a:r>
              <a:rPr lang="ru-RU" sz="3600" i="1" dirty="0" smtClean="0">
                <a:latin typeface="Times New Roman" pitchFamily="18" charset="0"/>
                <a:cs typeface="Times New Roman" pitchFamily="18" charset="0"/>
              </a:rPr>
              <a:t> </a:t>
            </a:r>
            <a:r>
              <a:rPr lang="ru-RU" sz="4000" dirty="0" smtClean="0">
                <a:latin typeface="Times New Roman" pitchFamily="18" charset="0"/>
                <a:cs typeface="Times New Roman" pitchFamily="18" charset="0"/>
              </a:rPr>
              <a:t>– в силу каких доказательств тезис верен.</a:t>
            </a:r>
            <a:endParaRPr lang="ru-RU" sz="4000" dirty="0">
              <a:latin typeface="Times New Roman" pitchFamily="18" charset="0"/>
              <a:cs typeface="Times New Roman" pitchFamily="18" charset="0"/>
            </a:endParaRPr>
          </a:p>
        </p:txBody>
      </p:sp>
      <p:sp>
        <p:nvSpPr>
          <p:cNvPr id="4" name="Прямоугольник 3"/>
          <p:cNvSpPr/>
          <p:nvPr/>
        </p:nvSpPr>
        <p:spPr>
          <a:xfrm>
            <a:off x="3594760" y="692696"/>
            <a:ext cx="1944216" cy="5544616"/>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4000" b="1" i="1" dirty="0" smtClean="0">
                <a:latin typeface="Times New Roman" pitchFamily="18" charset="0"/>
                <a:cs typeface="Times New Roman" pitchFamily="18" charset="0"/>
              </a:rPr>
              <a:t>Аргументы</a:t>
            </a:r>
            <a:r>
              <a:rPr lang="ru-RU" sz="4000" dirty="0" smtClean="0">
                <a:latin typeface="Times New Roman" pitchFamily="18" charset="0"/>
                <a:cs typeface="Times New Roman" pitchFamily="18" charset="0"/>
              </a:rPr>
              <a:t> – факты, примеры, доводы, суждения</a:t>
            </a:r>
            <a:r>
              <a:rPr lang="ru-RU" dirty="0" smtClean="0"/>
              <a:t>.</a:t>
            </a:r>
            <a:endParaRPr lang="ru-RU" dirty="0"/>
          </a:p>
        </p:txBody>
      </p:sp>
    </p:spTree>
    <p:extLst>
      <p:ext uri="{BB962C8B-B14F-4D97-AF65-F5344CB8AC3E}">
        <p14:creationId xmlns:p14="http://schemas.microsoft.com/office/powerpoint/2010/main" val="29275779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a:solidFill>
            <a:srgbClr val="92D050"/>
          </a:solidFill>
          <a:ln>
            <a:noFill/>
          </a:ln>
          <a:effectLst>
            <a:outerShdw blurRad="50800" dist="38100" dir="2700000" algn="tl" rotWithShape="0">
              <a:prstClr val="black">
                <a:alpha val="40000"/>
              </a:prstClr>
            </a:outerShdw>
          </a:effectLst>
          <a:scene3d>
            <a:camera prst="orthographicFront">
              <a:rot lat="0" lon="0" rev="0"/>
            </a:camera>
            <a:lightRig rig="glow" dir="t">
              <a:rot lat="0" lon="0" rev="14100000"/>
            </a:lightRig>
          </a:scene3d>
          <a:sp3d prstMaterial="softEdge">
            <a:bevelT w="127000" prst="artDeco"/>
          </a:sp3d>
        </p:spPr>
        <p:style>
          <a:lnRef idx="1">
            <a:schemeClr val="accent2"/>
          </a:lnRef>
          <a:fillRef idx="2">
            <a:schemeClr val="accent2"/>
          </a:fillRef>
          <a:effectRef idx="1">
            <a:schemeClr val="accent2"/>
          </a:effectRef>
          <a:fontRef idx="minor">
            <a:schemeClr val="dk1"/>
          </a:fontRef>
        </p:style>
        <p:txBody>
          <a:bodyPr/>
          <a:lstStyle/>
          <a:p>
            <a:r>
              <a:rPr lang="ru-RU" sz="3600" dirty="0" smtClean="0">
                <a:latin typeface="Times New Roman" pitchFamily="18" charset="0"/>
                <a:cs typeface="Times New Roman" pitchFamily="18" charset="0"/>
              </a:rPr>
              <a:t>Изложение должно быть «эмоционального заряжено» это достигается за счёт коротких, простых предложений, разнообразных по интонации. При этом важно, чтобы присутствовала внешняя  сдержанность повествования.</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Каждый абзац должен содержать одну законченную мысль. Предыдущий и последующий абзацы должны быть связаны между собой по смыслу.</a:t>
            </a:r>
            <a:endParaRPr lang="ru-RU" sz="3600" dirty="0">
              <a:latin typeface="Times New Roman" pitchFamily="18" charset="0"/>
              <a:cs typeface="Times New Roman" pitchFamily="18" charset="0"/>
            </a:endParaRPr>
          </a:p>
        </p:txBody>
      </p:sp>
    </p:spTree>
    <p:extLst>
      <p:ext uri="{BB962C8B-B14F-4D97-AF65-F5344CB8AC3E}">
        <p14:creationId xmlns:p14="http://schemas.microsoft.com/office/powerpoint/2010/main" val="39707096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74638"/>
            <a:ext cx="8928992" cy="6394722"/>
          </a:xfrm>
        </p:spPr>
        <p:style>
          <a:lnRef idx="1">
            <a:schemeClr val="accent5"/>
          </a:lnRef>
          <a:fillRef idx="2">
            <a:schemeClr val="accent5"/>
          </a:fillRef>
          <a:effectRef idx="1">
            <a:schemeClr val="accent5"/>
          </a:effectRef>
          <a:fontRef idx="minor">
            <a:schemeClr val="dk1"/>
          </a:fontRef>
        </p:style>
        <p:txBody>
          <a:bodyPr>
            <a:normAutofit/>
          </a:bodyPr>
          <a:lstStyle/>
          <a:p>
            <a:r>
              <a:rPr lang="ru-RU" sz="4800" b="1" i="1" dirty="0" smtClean="0">
                <a:latin typeface="Times New Roman" pitchFamily="18" charset="0"/>
                <a:cs typeface="Times New Roman" pitchFamily="18" charset="0"/>
              </a:rPr>
              <a:t>3. Заключительное предложение (абзац)</a:t>
            </a:r>
            <a:r>
              <a:rPr lang="ru-RU" sz="4800" dirty="0" smtClean="0">
                <a:latin typeface="Times New Roman" pitchFamily="18" charset="0"/>
                <a:cs typeface="Times New Roman" pitchFamily="18" charset="0"/>
              </a:rPr>
              <a:t>, в котором подводятся итоги работы: выводы, обобщающие рассуждения по проблеме, поднятой в эссе.</a:t>
            </a:r>
            <a:endParaRPr lang="ru-RU" sz="4800" dirty="0">
              <a:latin typeface="Times New Roman" pitchFamily="18" charset="0"/>
              <a:cs typeface="Times New Roman" pitchFamily="18" charset="0"/>
            </a:endParaRPr>
          </a:p>
        </p:txBody>
      </p:sp>
    </p:spTree>
    <p:extLst>
      <p:ext uri="{BB962C8B-B14F-4D97-AF65-F5344CB8AC3E}">
        <p14:creationId xmlns:p14="http://schemas.microsoft.com/office/powerpoint/2010/main" val="40079395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6480720"/>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5"/>
          </a:lnRef>
          <a:fillRef idx="2">
            <a:schemeClr val="accent5"/>
          </a:fillRef>
          <a:effectRef idx="1">
            <a:schemeClr val="accent5"/>
          </a:effectRef>
          <a:fontRef idx="minor">
            <a:schemeClr val="dk1"/>
          </a:fontRef>
        </p:style>
        <p:txBody>
          <a:bodyPr>
            <a:normAutofit fontScale="90000"/>
          </a:bodyPr>
          <a:lstStyle/>
          <a:p>
            <a:r>
              <a:rPr lang="ru-RU" dirty="0" smtClean="0"/>
              <a:t/>
            </a:r>
            <a:br>
              <a:rPr lang="ru-RU" dirty="0" smtClean="0"/>
            </a:br>
            <a:r>
              <a:rPr lang="ru-RU" b="1" dirty="0" smtClean="0">
                <a:latin typeface="Times New Roman" pitchFamily="18" charset="0"/>
                <a:cs typeface="Times New Roman" pitchFamily="18" charset="0"/>
              </a:rPr>
              <a:t>Инструкция</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sz="4000" b="1" dirty="0" smtClean="0">
                <a:latin typeface="Times New Roman" pitchFamily="18" charset="0"/>
                <a:cs typeface="Times New Roman" pitchFamily="18" charset="0"/>
              </a:rPr>
              <a:t>1.</a:t>
            </a:r>
            <a:r>
              <a:rPr lang="ru-RU" sz="4000" dirty="0" smtClean="0">
                <a:latin typeface="Times New Roman" pitchFamily="18" charset="0"/>
                <a:cs typeface="Times New Roman" pitchFamily="18" charset="0"/>
              </a:rPr>
              <a:t> Выберите тему эссе;</a:t>
            </a:r>
            <a:br>
              <a:rPr lang="ru-RU" sz="4000" dirty="0" smtClean="0">
                <a:latin typeface="Times New Roman" pitchFamily="18" charset="0"/>
                <a:cs typeface="Times New Roman" pitchFamily="18" charset="0"/>
              </a:rPr>
            </a:br>
            <a:r>
              <a:rPr lang="ru-RU" sz="4000" b="1" dirty="0" smtClean="0">
                <a:latin typeface="Times New Roman" pitchFamily="18" charset="0"/>
                <a:cs typeface="Times New Roman" pitchFamily="18" charset="0"/>
              </a:rPr>
              <a:t>2.</a:t>
            </a:r>
            <a:r>
              <a:rPr lang="ru-RU" sz="4000" dirty="0" smtClean="0">
                <a:latin typeface="Times New Roman" pitchFamily="18" charset="0"/>
                <a:cs typeface="Times New Roman" pitchFamily="18" charset="0"/>
              </a:rPr>
              <a:t> Определите смысл высказывания (ответьте на вопрос: «Что, по моему мнению, хотел сказать автор?»);</a:t>
            </a:r>
            <a:br>
              <a:rPr lang="ru-RU" sz="4000" dirty="0" smtClean="0">
                <a:latin typeface="Times New Roman" pitchFamily="18" charset="0"/>
                <a:cs typeface="Times New Roman" pitchFamily="18" charset="0"/>
              </a:rPr>
            </a:br>
            <a:r>
              <a:rPr lang="ru-RU" sz="4000" b="1" dirty="0" smtClean="0">
                <a:latin typeface="Times New Roman" pitchFamily="18" charset="0"/>
                <a:cs typeface="Times New Roman" pitchFamily="18" charset="0"/>
              </a:rPr>
              <a:t>3.</a:t>
            </a:r>
            <a:r>
              <a:rPr lang="ru-RU" sz="4000" dirty="0" smtClean="0">
                <a:latin typeface="Times New Roman" pitchFamily="18" charset="0"/>
                <a:cs typeface="Times New Roman" pitchFamily="18" charset="0"/>
              </a:rPr>
              <a:t> Осмыслите проблему в контексте   базовой науки (ответьте на вопросы: «С какими основными проблемами обществоведческого знания связана данная тема? Что я должен знать , чтобы раскрыть её?»); </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3050770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a:solidFill>
            <a:schemeClr val="accent3">
              <a:lumMod val="75000"/>
            </a:schemeClr>
          </a:solidFill>
          <a:ln>
            <a:noFill/>
          </a:ln>
          <a:effectLst>
            <a:outerShdw blurRad="107950" dist="12700" dir="5400000" algn="ctr">
              <a:srgbClr val="000000"/>
            </a:outerShdw>
            <a:reflection blurRad="6350" stA="50000" endA="300" endPos="55000" dir="5400000" sy="-100000" algn="bl" rotWithShape="0"/>
            <a:softEdge rad="12700"/>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r>
              <a:rPr lang="ru-RU" b="1" dirty="0" smtClean="0">
                <a:latin typeface="Times New Roman" pitchFamily="18" charset="0"/>
                <a:cs typeface="Times New Roman" pitchFamily="18" charset="0"/>
              </a:rPr>
              <a:t>4.</a:t>
            </a:r>
            <a:r>
              <a:rPr lang="ru-RU" dirty="0" smtClean="0">
                <a:latin typeface="Times New Roman" pitchFamily="18" charset="0"/>
                <a:cs typeface="Times New Roman" pitchFamily="18" charset="0"/>
              </a:rPr>
              <a:t> Сформулируйте своё отношение к высказыванию (ответьте на вопросы: «Согласен ли я с ним? Или не согласен? Или согласен не во всём? Почему? В чём состоит моя собственная позиция по данному вопросу?»)</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5159558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94722"/>
          </a:xfrm>
          <a:effectLst>
            <a:innerShdw blurRad="63500" dist="50800" dir="13500000">
              <a:prstClr val="black">
                <a:alpha val="50000"/>
              </a:prstClr>
            </a:innerShdw>
          </a:effectLst>
        </p:spPr>
        <p:style>
          <a:lnRef idx="1">
            <a:schemeClr val="accent5"/>
          </a:lnRef>
          <a:fillRef idx="2">
            <a:schemeClr val="accent5"/>
          </a:fillRef>
          <a:effectRef idx="1">
            <a:schemeClr val="accent5"/>
          </a:effectRef>
          <a:fontRef idx="minor">
            <a:schemeClr val="dk1"/>
          </a:fontRef>
        </p:style>
        <p:txBody>
          <a:bodyPr/>
          <a:lstStyle/>
          <a:p>
            <a:r>
              <a:rPr lang="ru-RU" b="1" dirty="0" smtClean="0">
                <a:latin typeface="Times New Roman" pitchFamily="18" charset="0"/>
                <a:cs typeface="Times New Roman" pitchFamily="18" charset="0"/>
              </a:rPr>
              <a:t>5</a:t>
            </a:r>
            <a:r>
              <a:rPr lang="ru-RU" dirty="0" smtClean="0">
                <a:latin typeface="Times New Roman" pitchFamily="18" charset="0"/>
                <a:cs typeface="Times New Roman" pitchFamily="18" charset="0"/>
              </a:rPr>
              <a:t>.</a:t>
            </a:r>
            <a:r>
              <a:rPr lang="ru-RU" sz="4000" dirty="0" smtClean="0">
                <a:latin typeface="Times New Roman" pitchFamily="18" charset="0"/>
                <a:cs typeface="Times New Roman" pitchFamily="18" charset="0"/>
              </a:rPr>
              <a:t>Определите обществоведческие термины, понятия и обобщения, необходимые  для выражения и обоснования позиции на теоретическом уровне (ответьте на вопросы: «Какие известные мне из курса обществознания понятия и термины я должен использовать? Какие теоретические  обобщения я должен знать?»);</a:t>
            </a:r>
            <a:endParaRPr lang="ru-RU" sz="4000" dirty="0">
              <a:latin typeface="Times New Roman" pitchFamily="18" charset="0"/>
              <a:cs typeface="Times New Roman" pitchFamily="18" charset="0"/>
            </a:endParaRPr>
          </a:p>
        </p:txBody>
      </p:sp>
    </p:spTree>
    <p:extLst>
      <p:ext uri="{BB962C8B-B14F-4D97-AF65-F5344CB8AC3E}">
        <p14:creationId xmlns:p14="http://schemas.microsoft.com/office/powerpoint/2010/main" val="384710586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184</TotalTime>
  <Words>276</Words>
  <Application>Microsoft Office PowerPoint</Application>
  <PresentationFormat>Экран (4:3)</PresentationFormat>
  <Paragraphs>17</Paragraphs>
  <Slides>13</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ЗАДАНИЕ С-9 ЭССЕ </vt:lpstr>
      <vt:lpstr>Примерный план эссе 1. Вступление, в котором определена проблема, поставленная автором высказывания, и сформулировано собственное отношение к его мнению: «Я согласен(-на) с данным мнением», «Я не могу присоединиться к этому утверждению", В приведенном высказывании есть то, с чем я согласен(-на), и то, что мне кажется спорным».  </vt:lpstr>
      <vt:lpstr>2. Основная часть, в которой содержится относительно развёрнутое изложение собственного мнения в отношении поставленной проблемы. Каждый тезис должен быть аргументирован фактами и примерами из общественной жизни и личного социального опыта: </vt:lpstr>
      <vt:lpstr>Презентация PowerPoint</vt:lpstr>
      <vt:lpstr>Изложение должно быть «эмоционального заряжено» это достигается за счёт коротких, простых предложений, разнообразных по интонации. При этом важно, чтобы присутствовала внешняя  сдержанность повествования. Каждый абзац должен содержать одну законченную мысль. Предыдущий и последующий абзацы должны быть связаны между собой по смыслу.</vt:lpstr>
      <vt:lpstr>3. Заключительное предложение (абзац), в котором подводятся итоги работы: выводы, обобщающие рассуждения по проблеме, поднятой в эссе.</vt:lpstr>
      <vt:lpstr> Инструкция 1. Выберите тему эссе; 2. Определите смысл высказывания (ответьте на вопрос: «Что, по моему мнению, хотел сказать автор?»); 3. Осмыслите проблему в контексте   базовой науки (ответьте на вопросы: «С какими основными проблемами обществоведческого знания связана данная тема? Что я должен знать , чтобы раскрыть её?»);  </vt:lpstr>
      <vt:lpstr>4. Сформулируйте своё отношение к высказыванию (ответьте на вопросы: «Согласен ли я с ним? Или не согласен? Или согласен не во всём? Почему? В чём состоит моя собственная позиция по данному вопросу?»)</vt:lpstr>
      <vt:lpstr>5.Определите обществоведческие термины, понятия и обобщения, необходимые  для выражения и обоснования позиции на теоретическом уровне (ответьте на вопросы: «Какие известные мне из курса обществознания понятия и термины я должен использовать? Какие теоретические  обобщения я должен знать?»);</vt:lpstr>
      <vt:lpstr>6. Отберите факты, примеры из общественной жизни и личного опыта, убедительно обосновывающие его позицию (ответьте на вопросы: «Какими фактами, примерами я могу подтвердить своё мнение? Убедительны ли они?»)</vt:lpstr>
      <vt:lpstr>Например:   «Экономика – это искусство удовлетворить безграничные потребности при помощи ограниченных ресурсов» Л.Питер. В чём смысл высказывания? Для этого вспомните основную проблему экономики?</vt:lpstr>
      <vt:lpstr>Без каких терминов и понятий обойтись едва ли удастся?  </vt:lpstr>
      <vt:lpstr>«факторы производства», «ограниченные ресурсы», «потребности», «экономика», «производство», «распределение», «потребление», «обмен».</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ЗАДАНИЕ С-9 ЭССЕ</dc:title>
  <dc:creator>USER</dc:creator>
  <cp:lastModifiedBy>USER</cp:lastModifiedBy>
  <cp:revision>18</cp:revision>
  <dcterms:created xsi:type="dcterms:W3CDTF">2012-10-21T09:08:06Z</dcterms:created>
  <dcterms:modified xsi:type="dcterms:W3CDTF">2012-10-21T12:13:12Z</dcterms:modified>
</cp:coreProperties>
</file>