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6" r:id="rId16"/>
    <p:sldId id="275" r:id="rId17"/>
    <p:sldId id="274" r:id="rId18"/>
    <p:sldId id="273" r:id="rId19"/>
    <p:sldId id="281" r:id="rId20"/>
    <p:sldId id="278" r:id="rId21"/>
    <p:sldId id="279" r:id="rId22"/>
    <p:sldId id="280" r:id="rId23"/>
    <p:sldId id="277" r:id="rId24"/>
    <p:sldId id="26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fo.ru/tutorial/html/Def_POS.htm" TargetMode="External"/><Relationship Id="rId2" Type="http://schemas.openxmlformats.org/officeDocument/2006/relationships/hyperlink" Target="http://www.google.ru/imgres?q=&#1083;&#1077;&#1089;&#1085;&#1099;&#1077;+&#1090;&#1088;&#1086;&#1087;&#1080;&#1085;&#1082;&#1080;&amp;hl=ru&amp;newwindow=1&amp;rlz=1C1GGGE_enRU386&amp;biw=1440&amp;bih=799&amp;tbm=isch&amp;tbnid=IFI1UDOkcdlWfM:&amp;imgrefurl=http://pumainthailand.com/sby-las-eshhyo-odna-moya-mechta-ya-poby-val-na-gornom-alta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amp;ndsp=39&amp;ved=1t:429,r:15,s:20,i:183&amp;biw=1440&amp;bih=81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115666"/>
          </a:xfrm>
        </p:spPr>
        <p:txBody>
          <a:bodyPr/>
          <a:lstStyle/>
          <a:p>
            <a:r>
              <a:rPr lang="ru-RU" b="1" dirty="0" smtClean="0"/>
              <a:t>Существительное в стране частей речи. Несклоняемые существительные.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28320"/>
            <a:ext cx="9144000" cy="1129680"/>
          </a:xfrm>
        </p:spPr>
        <p:txBody>
          <a:bodyPr/>
          <a:lstStyle/>
          <a:p>
            <a:r>
              <a:rPr lang="ru-RU" dirty="0" smtClean="0"/>
              <a:t>Работу выполнила Асмаковская Ксения 6 класс 2012 год.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ym typeface="Wingdings" pitchFamily="2" charset="2"/>
              </a:rPr>
              <a:t>Род несклоняемых собственных имён существительных  географических названий определяется родом тех имен нарицательных, которыми эти названия могут быть заменены. Например, Сочи - город, значит, существительное Сочи мужского рода.</a:t>
            </a:r>
            <a:endParaRPr lang="ru-RU" b="1" dirty="0" smtClean="0"/>
          </a:p>
          <a:p>
            <a:pPr>
              <a:buNone/>
            </a:pPr>
            <a:endParaRPr lang="ru-RU" b="1" dirty="0" smtClean="0">
              <a:sym typeface="Wingdings" pitchFamily="2" charset="2"/>
            </a:endParaRP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Род несклоняемых имен существительных.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ym typeface="Wingdings" pitchFamily="2" charset="2"/>
              </a:rPr>
              <a:t>Род сложно сокращенных слов, образованных из начальных букв, определяется по роду главного слова, лежащего основе соответствующего сочетания. Например, СНГ - (Содружество Независимых Государств). Главное слово </a:t>
            </a:r>
            <a:r>
              <a:rPr lang="ru-RU" b="1" i="1" dirty="0" smtClean="0">
                <a:sym typeface="Wingdings" pitchFamily="2" charset="2"/>
              </a:rPr>
              <a:t>содружество</a:t>
            </a:r>
            <a:r>
              <a:rPr lang="ru-RU" b="1" dirty="0" smtClean="0">
                <a:sym typeface="Wingdings" pitchFamily="2" charset="2"/>
              </a:rPr>
              <a:t> среднего рода, значит, сложносокращенное слово СНГ, образованное из начальных букв, среднего рода: </a:t>
            </a:r>
            <a:r>
              <a:rPr lang="ru-RU" b="1" i="1" dirty="0" smtClean="0">
                <a:sym typeface="Wingdings" pitchFamily="2" charset="2"/>
              </a:rPr>
              <a:t>СНГ было учреждено в 1991 году для сотрудничества между государствами.</a:t>
            </a:r>
          </a:p>
          <a:p>
            <a:pPr marL="0" indent="0">
              <a:buNone/>
            </a:pPr>
            <a:r>
              <a:rPr lang="ru-RU" b="1" dirty="0" smtClean="0">
                <a:sym typeface="Wingdings" pitchFamily="2" charset="2"/>
              </a:rPr>
              <a:t>Некоторые сложносокращенные слова, оканчивающиеся на твердую согласную, являются существительными мужского рода, если они образованы из начальных звуков, например: ЦДТ - (Центр Детского Творчества), ЭБЦ - (эколога биологический центр).</a:t>
            </a: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Род несклоняемых имен существительных.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ym typeface="Wingdings" pitchFamily="2" charset="2"/>
              </a:rPr>
              <a:t>Некоторые существительные с окончанием </a:t>
            </a:r>
            <a:r>
              <a:rPr lang="ru-RU" b="1" i="1" dirty="0" smtClean="0">
                <a:sym typeface="Wingdings" pitchFamily="2" charset="2"/>
              </a:rPr>
              <a:t>- а (- я), </a:t>
            </a:r>
            <a:r>
              <a:rPr lang="ru-RU" b="1" dirty="0" smtClean="0">
                <a:sym typeface="Wingdings" pitchFamily="2" charset="2"/>
              </a:rPr>
              <a:t>обозначающие качества людей, относятся к мужскому роду, если обозначают лиц мужского пола, или к женскому роду, если обозначают лиц женского пола, например: такой </a:t>
            </a:r>
            <a:r>
              <a:rPr lang="ru-RU" b="1" i="1" dirty="0" smtClean="0">
                <a:sym typeface="Wingdings" pitchFamily="2" charset="2"/>
              </a:rPr>
              <a:t>задира</a:t>
            </a:r>
            <a:r>
              <a:rPr lang="ru-RU" b="1" dirty="0" smtClean="0">
                <a:sym typeface="Wingdings" pitchFamily="2" charset="2"/>
              </a:rPr>
              <a:t> Андрюша, такая </a:t>
            </a:r>
            <a:r>
              <a:rPr lang="ru-RU" b="1" i="1" dirty="0" smtClean="0">
                <a:sym typeface="Wingdings" pitchFamily="2" charset="2"/>
              </a:rPr>
              <a:t>задира</a:t>
            </a:r>
            <a:r>
              <a:rPr lang="ru-RU" b="1" dirty="0" smtClean="0">
                <a:sym typeface="Wingdings" pitchFamily="2" charset="2"/>
              </a:rPr>
              <a:t> Таня. Это существительное </a:t>
            </a:r>
            <a:r>
              <a:rPr lang="ru-RU" b="1" i="1" dirty="0" smtClean="0">
                <a:sym typeface="Wingdings" pitchFamily="2" charset="2"/>
              </a:rPr>
              <a:t> общего рода</a:t>
            </a:r>
            <a:r>
              <a:rPr lang="ru-RU" b="1" dirty="0" smtClean="0">
                <a:sym typeface="Wingdings" pitchFamily="2" charset="2"/>
              </a:rPr>
              <a:t>. Имена прилагательные с ними согласуются либо в мужском роде, либо в женском роде.</a:t>
            </a: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Имена существительные общего рода.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sz="2000" b="1" dirty="0" smtClean="0">
                <a:sym typeface="Wingdings" pitchFamily="2" charset="2"/>
              </a:rPr>
              <a:t>Некоторые существительные мужского рода, называющие лиц по профессии, по должности, по роду занятий, обозначают как лиц мужского рода, так и лиц женского пола, например: </a:t>
            </a:r>
            <a:r>
              <a:rPr lang="ru-RU" sz="2000" b="1" i="1" dirty="0" smtClean="0">
                <a:sym typeface="Wingdings" pitchFamily="2" charset="2"/>
              </a:rPr>
              <a:t>врач Иванов и врач Иванова.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2000" b="1" dirty="0" smtClean="0">
                <a:sym typeface="Wingdings" pitchFamily="2" charset="2"/>
              </a:rPr>
              <a:t>Глагол - сказуемое в прошедшем времени при таком подлежащем - существительном ставиться в мужском роде, если речь идет о мужчине: </a:t>
            </a:r>
            <a:r>
              <a:rPr lang="ru-RU" sz="2000" b="1" i="1" dirty="0" smtClean="0">
                <a:sym typeface="Wingdings" pitchFamily="2" charset="2"/>
              </a:rPr>
              <a:t>Врач Иванов выписал рецепт, </a:t>
            </a:r>
            <a:r>
              <a:rPr lang="ru-RU" sz="2000" b="1" dirty="0" smtClean="0">
                <a:sym typeface="Wingdings" pitchFamily="2" charset="2"/>
              </a:rPr>
              <a:t>и в женском роде, если речь идет о женщине: </a:t>
            </a:r>
            <a:r>
              <a:rPr lang="ru-RU" sz="2000" b="1" i="1" dirty="0" smtClean="0">
                <a:sym typeface="Wingdings" pitchFamily="2" charset="2"/>
              </a:rPr>
              <a:t>Врач Иванова выписала рецепт.</a:t>
            </a: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7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Имена существительные общего рода.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b="1" dirty="0" smtClean="0">
                <a:sym typeface="Wingdings" pitchFamily="2" charset="2"/>
              </a:rPr>
              <a:t>Определение - прилагательное с таким существительным употребляется в мужском роде: </a:t>
            </a:r>
            <a:r>
              <a:rPr lang="ru-RU" b="1" i="1" dirty="0" smtClean="0">
                <a:sym typeface="Wingdings" pitchFamily="2" charset="2"/>
              </a:rPr>
              <a:t> Дежурный врач Иванова выписала рецепт. </a:t>
            </a:r>
            <a:r>
              <a:rPr lang="ru-RU" b="1" dirty="0" smtClean="0">
                <a:sym typeface="Wingdings" pitchFamily="2" charset="2"/>
              </a:rPr>
              <a:t>Такое употребление допустимо в разговорной речи.</a:t>
            </a:r>
            <a:endParaRPr lang="ru-RU" b="1" i="1" dirty="0" smtClean="0">
              <a:sym typeface="Wingdings" pitchFamily="2" charset="2"/>
            </a:endParaRP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7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Имена существительные общего рода.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509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sz="1800" b="1" i="1" dirty="0" smtClean="0"/>
              <a:t>Не </a:t>
            </a:r>
            <a:r>
              <a:rPr lang="ru-RU" sz="1800" b="1" dirty="0" smtClean="0"/>
              <a:t> с существительными пишется слитно: 1) если слово не употребляется без не; 2) если существительное с </a:t>
            </a:r>
            <a:r>
              <a:rPr lang="ru-RU" sz="1800" b="1" i="1" dirty="0" smtClean="0"/>
              <a:t>не </a:t>
            </a:r>
            <a:r>
              <a:rPr lang="ru-RU" sz="1800" b="1" dirty="0" smtClean="0"/>
              <a:t>может быть заменено синонимом без </a:t>
            </a:r>
            <a:r>
              <a:rPr lang="ru-RU" sz="1800" b="1" i="1" dirty="0" smtClean="0"/>
              <a:t>не </a:t>
            </a:r>
            <a:r>
              <a:rPr lang="ru-RU" sz="1800" b="1" dirty="0" smtClean="0"/>
              <a:t>или близким по значению выражением.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1800" b="1" i="1" dirty="0" err="1" smtClean="0"/>
              <a:t>Неряха</a:t>
            </a:r>
            <a:r>
              <a:rPr lang="ru-RU" sz="1800" b="1" i="1" dirty="0" smtClean="0"/>
              <a:t>. Невольник (не </a:t>
            </a:r>
            <a:r>
              <a:rPr lang="ru-RU" sz="1800" b="1" i="1" dirty="0" err="1" smtClean="0"/>
              <a:t>употр</a:t>
            </a:r>
            <a:r>
              <a:rPr lang="ru-RU" sz="1800" b="1" i="1" dirty="0" smtClean="0"/>
              <a:t>, без </a:t>
            </a:r>
            <a:r>
              <a:rPr lang="ru-RU" sz="1800" b="1" i="1" u="sng" dirty="0" smtClean="0"/>
              <a:t>не</a:t>
            </a:r>
            <a:r>
              <a:rPr lang="ru-RU" sz="1800" b="1" i="1" dirty="0" smtClean="0"/>
              <a:t>).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1800" b="1" i="1" dirty="0" smtClean="0"/>
              <a:t>Неправда (ложь).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1800" b="1" i="1" dirty="0" smtClean="0"/>
              <a:t>Необразованность (отсутствие образованности).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1800" b="1" i="1" dirty="0" smtClean="0"/>
              <a:t>Не </a:t>
            </a:r>
            <a:r>
              <a:rPr lang="ru-RU" sz="1800" b="1" dirty="0" smtClean="0"/>
              <a:t> с существительными пишется раздельно, если является словом – отрицанием (отрицательной частицей). В предложении с отрицательной частицей часто есть противопоставление с союзом </a:t>
            </a:r>
            <a:r>
              <a:rPr lang="ru-RU" sz="1800" b="1" i="1" dirty="0" smtClean="0"/>
              <a:t>а.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1800" b="1" i="1" dirty="0" smtClean="0"/>
              <a:t>Н</a:t>
            </a:r>
            <a:r>
              <a:rPr lang="ru-RU" sz="1800" b="1" i="1" u="sng" dirty="0" smtClean="0"/>
              <a:t>е п</a:t>
            </a:r>
            <a:r>
              <a:rPr lang="ru-RU" sz="1800" b="1" i="1" dirty="0" smtClean="0"/>
              <a:t>равда, а </a:t>
            </a:r>
            <a:r>
              <a:rPr lang="ru-RU" sz="1800" b="1" i="1" u="sng" dirty="0" smtClean="0"/>
              <a:t>ложь.</a:t>
            </a:r>
            <a:endParaRPr lang="ru-RU" sz="1800" b="1" u="sng" dirty="0" smtClean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440160" cy="4509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 smtClean="0"/>
              <a:t>Не </a:t>
            </a:r>
            <a:r>
              <a:rPr lang="ru-RU" sz="2000" b="1" dirty="0" smtClean="0"/>
              <a:t> с существительными.</a:t>
            </a:r>
            <a:endParaRPr lang="ru-RU" sz="2000" b="1" i="1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sz="3150" b="1" dirty="0" smtClean="0"/>
              <a:t>В суффиксе существительных </a:t>
            </a:r>
            <a:r>
              <a:rPr lang="ru-RU" sz="2800" b="1" i="1" dirty="0" smtClean="0"/>
              <a:t>-чик (-</a:t>
            </a:r>
            <a:r>
              <a:rPr lang="ru-RU" sz="2800" b="1" i="1" dirty="0" err="1" smtClean="0"/>
              <a:t>щик</a:t>
            </a:r>
            <a:r>
              <a:rPr lang="ru-RU" sz="2800" b="1" i="1" dirty="0" smtClean="0"/>
              <a:t>) </a:t>
            </a:r>
            <a:r>
              <a:rPr lang="ru-RU" sz="2800" b="1" dirty="0" smtClean="0"/>
              <a:t>после букв </a:t>
            </a:r>
            <a:r>
              <a:rPr lang="ru-RU" sz="2800" b="1" i="1" dirty="0" err="1" smtClean="0"/>
              <a:t>д</a:t>
            </a:r>
            <a:r>
              <a:rPr lang="ru-RU" sz="2800" b="1" i="1" dirty="0" smtClean="0"/>
              <a:t> - т, </a:t>
            </a:r>
            <a:r>
              <a:rPr lang="ru-RU" sz="2800" b="1" i="1" dirty="0" err="1" smtClean="0"/>
              <a:t>з</a:t>
            </a:r>
            <a:r>
              <a:rPr lang="ru-RU" sz="2800" b="1" i="1" dirty="0" smtClean="0"/>
              <a:t> - с </a:t>
            </a:r>
            <a:r>
              <a:rPr lang="ru-RU" sz="2800" b="1" dirty="0" smtClean="0"/>
              <a:t>и</a:t>
            </a:r>
            <a:r>
              <a:rPr lang="ru-RU" sz="2800" b="1" i="1" dirty="0" smtClean="0"/>
              <a:t> ж </a:t>
            </a:r>
            <a:r>
              <a:rPr lang="ru-RU" sz="2800" b="1" dirty="0" smtClean="0"/>
              <a:t>пишется буква </a:t>
            </a:r>
            <a:r>
              <a:rPr lang="ru-RU" sz="2800" b="1" i="1" dirty="0" smtClean="0"/>
              <a:t>ч. </a:t>
            </a:r>
            <a:r>
              <a:rPr lang="ru-RU" sz="2800" b="1" dirty="0" smtClean="0"/>
              <a:t>В остальных случаях пишется буква </a:t>
            </a:r>
            <a:r>
              <a:rPr lang="ru-RU" sz="2800" b="1" i="1" dirty="0" err="1" smtClean="0"/>
              <a:t>щ</a:t>
            </a:r>
            <a:r>
              <a:rPr lang="ru-RU" sz="2800" b="1" i="1" dirty="0" smtClean="0"/>
              <a:t>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2800" b="1" i="1" dirty="0" smtClean="0"/>
              <a:t>Смазчик (смазать).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2800" b="1" i="1" dirty="0" smtClean="0"/>
              <a:t>Каменщик (не на </a:t>
            </a:r>
            <a:r>
              <a:rPr lang="ru-RU" sz="2800" b="1" i="1" u="sng" dirty="0" err="1" smtClean="0"/>
              <a:t>д</a:t>
            </a:r>
            <a:r>
              <a:rPr lang="ru-RU" sz="2800" b="1" i="1" u="sng" dirty="0" smtClean="0"/>
              <a:t> - т</a:t>
            </a:r>
            <a:r>
              <a:rPr lang="ru-RU" sz="2800" b="1" i="1" dirty="0" smtClean="0"/>
              <a:t>, </a:t>
            </a:r>
            <a:r>
              <a:rPr lang="ru-RU" sz="2800" b="1" i="1" u="sng" dirty="0" err="1" smtClean="0"/>
              <a:t>з</a:t>
            </a:r>
            <a:r>
              <a:rPr lang="ru-RU" sz="2800" b="1" i="1" u="sng" dirty="0" smtClean="0"/>
              <a:t> - с</a:t>
            </a:r>
            <a:r>
              <a:rPr lang="ru-RU" sz="2800" b="1" i="1" dirty="0" smtClean="0"/>
              <a:t>, </a:t>
            </a:r>
            <a:r>
              <a:rPr lang="ru-RU" sz="2800" b="1" i="1" u="sng" dirty="0" smtClean="0"/>
              <a:t>ж</a:t>
            </a:r>
            <a:r>
              <a:rPr lang="ru-RU" sz="2800" b="1" i="1" dirty="0" smtClean="0"/>
              <a:t>).</a:t>
            </a:r>
            <a:endParaRPr lang="ru-RU" sz="3150" b="1" dirty="0" smtClean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440160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Буквы </a:t>
            </a:r>
            <a:r>
              <a:rPr lang="ru-RU" sz="2000" b="1" i="1" dirty="0" smtClean="0"/>
              <a:t>ч</a:t>
            </a:r>
            <a:r>
              <a:rPr lang="ru-RU" sz="2000" b="1" dirty="0" smtClean="0"/>
              <a:t> и </a:t>
            </a:r>
            <a:r>
              <a:rPr lang="ru-RU" sz="2000" b="1" i="1" dirty="0" err="1" smtClean="0"/>
              <a:t>щ</a:t>
            </a:r>
            <a:r>
              <a:rPr lang="ru-RU" sz="2000" b="1" dirty="0" smtClean="0"/>
              <a:t> в суффиксе </a:t>
            </a:r>
            <a:r>
              <a:rPr lang="ru-RU" sz="2000" b="1" i="1" dirty="0" smtClean="0"/>
              <a:t>-чик (-</a:t>
            </a:r>
            <a:r>
              <a:rPr lang="ru-RU" sz="2000" b="1" i="1" dirty="0" err="1" smtClean="0"/>
              <a:t>щик</a:t>
            </a:r>
            <a:r>
              <a:rPr lang="ru-RU" sz="2000" b="1" i="1" dirty="0" smtClean="0"/>
              <a:t>).</a:t>
            </a:r>
            <a:endParaRPr lang="ru-RU" sz="20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sz="2650" b="1" dirty="0" smtClean="0">
                <a:sym typeface="Wingdings" pitchFamily="2" charset="2"/>
              </a:rPr>
              <a:t>Чтобы правильно написать главные в суффиксах </a:t>
            </a:r>
            <a:r>
              <a:rPr lang="ru-RU" sz="2650" b="1" i="1" dirty="0" smtClean="0"/>
              <a:t>-</a:t>
            </a:r>
            <a:r>
              <a:rPr lang="ru-RU" sz="2650" b="1" i="1" dirty="0" err="1" smtClean="0"/>
              <a:t>ек</a:t>
            </a:r>
            <a:r>
              <a:rPr lang="ru-RU" sz="2650" b="1" i="1" dirty="0" smtClean="0"/>
              <a:t> </a:t>
            </a:r>
            <a:r>
              <a:rPr lang="ru-RU" sz="2650" b="1" dirty="0" smtClean="0"/>
              <a:t>и </a:t>
            </a:r>
            <a:r>
              <a:rPr lang="ru-RU" sz="2650" b="1" i="1" dirty="0" smtClean="0"/>
              <a:t>–</a:t>
            </a:r>
            <a:r>
              <a:rPr lang="ru-RU" sz="2650" b="1" i="1" dirty="0" err="1" smtClean="0"/>
              <a:t>ик</a:t>
            </a:r>
            <a:r>
              <a:rPr lang="ru-RU" sz="2650" b="1" i="1" dirty="0" smtClean="0"/>
              <a:t>, </a:t>
            </a:r>
            <a:r>
              <a:rPr lang="ru-RU" sz="2650" b="1" dirty="0" smtClean="0"/>
              <a:t>надо просклонять эти существительные</a:t>
            </a:r>
            <a:r>
              <a:rPr lang="ru-RU" sz="2650" b="1" i="1" dirty="0" smtClean="0">
                <a:sym typeface="Wingdings" pitchFamily="2" charset="2"/>
              </a:rPr>
              <a:t>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2650" b="1" dirty="0" smtClean="0">
                <a:sym typeface="Wingdings" pitchFamily="2" charset="2"/>
              </a:rPr>
              <a:t>Если гласный выпадает, то в суффиксе надо писать букву </a:t>
            </a:r>
            <a:r>
              <a:rPr lang="ru-RU" sz="2650" b="1" i="1" dirty="0" smtClean="0">
                <a:sym typeface="Wingdings" pitchFamily="2" charset="2"/>
              </a:rPr>
              <a:t>е; </a:t>
            </a:r>
            <a:r>
              <a:rPr lang="ru-RU" sz="2650" b="1" dirty="0" smtClean="0">
                <a:sym typeface="Wingdings" pitchFamily="2" charset="2"/>
              </a:rPr>
              <a:t>если гласный не выпадет, то в суффиксе надо писать букву </a:t>
            </a:r>
            <a:r>
              <a:rPr lang="ru-RU" sz="2650" b="1" i="1" dirty="0" smtClean="0">
                <a:sym typeface="Wingdings" pitchFamily="2" charset="2"/>
              </a:rPr>
              <a:t>и.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2650" b="1" i="1" dirty="0" smtClean="0">
                <a:sym typeface="Wingdings" pitchFamily="2" charset="2"/>
              </a:rPr>
              <a:t>Сыночек - сыночка.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sz="2650" b="1" i="1" dirty="0" smtClean="0">
                <a:sym typeface="Wingdings" pitchFamily="2" charset="2"/>
              </a:rPr>
              <a:t>Носик - носика.</a:t>
            </a:r>
          </a:p>
          <a:p>
            <a:pPr marL="0" indent="0">
              <a:buNone/>
              <a:tabLst>
                <a:tab pos="0" algn="l"/>
              </a:tabLst>
            </a:pPr>
            <a:endParaRPr lang="ru-RU" sz="3150" b="1" i="1" dirty="0" smtClean="0">
              <a:sym typeface="Wingdings" pitchFamily="2" charset="2"/>
            </a:endParaRPr>
          </a:p>
          <a:p>
            <a:pPr marL="0" indent="0">
              <a:buNone/>
              <a:tabLst>
                <a:tab pos="0" algn="l"/>
              </a:tabLst>
            </a:pPr>
            <a:endParaRPr lang="ru-RU" sz="3150" b="1" dirty="0" smtClean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440160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Гласные в суффиксах существительных </a:t>
            </a:r>
            <a:r>
              <a:rPr lang="ru-RU" sz="2000" b="1" i="1" dirty="0" smtClean="0"/>
              <a:t>-</a:t>
            </a:r>
            <a:r>
              <a:rPr lang="ru-RU" sz="2000" b="1" i="1" dirty="0" err="1" smtClean="0"/>
              <a:t>ек</a:t>
            </a:r>
            <a:r>
              <a:rPr lang="ru-RU" sz="2000" b="1" i="1" dirty="0" smtClean="0"/>
              <a:t> </a:t>
            </a:r>
            <a:r>
              <a:rPr lang="ru-RU" sz="2000" b="1" dirty="0" smtClean="0"/>
              <a:t>и </a:t>
            </a:r>
            <a:r>
              <a:rPr lang="ru-RU" sz="2000" b="1" i="1" dirty="0" smtClean="0"/>
              <a:t>-</a:t>
            </a:r>
            <a:r>
              <a:rPr lang="ru-RU" sz="2000" b="1" i="1" dirty="0" err="1" smtClean="0"/>
              <a:t>ик</a:t>
            </a:r>
            <a:r>
              <a:rPr lang="ru-RU" sz="2000" b="1" i="1" dirty="0" smtClean="0"/>
              <a:t>.</a:t>
            </a:r>
            <a:endParaRPr lang="ru-RU" sz="2000" b="1" i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b="1" dirty="0" smtClean="0">
                <a:sym typeface="Wingdings" pitchFamily="2" charset="2"/>
              </a:rPr>
              <a:t>После шипящих под ударением в суффиксах имён существительных пишется </a:t>
            </a:r>
            <a:r>
              <a:rPr lang="ru-RU" b="1" i="1" dirty="0" smtClean="0">
                <a:sym typeface="Wingdings" pitchFamily="2" charset="2"/>
              </a:rPr>
              <a:t>о, без </a:t>
            </a:r>
            <a:r>
              <a:rPr lang="ru-RU" b="1" dirty="0" smtClean="0">
                <a:sym typeface="Wingdings" pitchFamily="2" charset="2"/>
              </a:rPr>
              <a:t>ударения - буква </a:t>
            </a:r>
            <a:r>
              <a:rPr lang="ru-RU" b="1" i="1" dirty="0" smtClean="0">
                <a:sym typeface="Wingdings" pitchFamily="2" charset="2"/>
              </a:rPr>
              <a:t>е.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b="1" i="1" dirty="0" smtClean="0">
                <a:sym typeface="Wingdings" pitchFamily="2" charset="2"/>
              </a:rPr>
              <a:t>Снежок, горошек.</a:t>
            </a:r>
            <a:br>
              <a:rPr lang="ru-RU" b="1" i="1" dirty="0" smtClean="0">
                <a:sym typeface="Wingdings" pitchFamily="2" charset="2"/>
              </a:rPr>
            </a:br>
            <a:r>
              <a:rPr lang="ru-RU" b="1" i="1" dirty="0" smtClean="0">
                <a:sym typeface="Wingdings" pitchFamily="2" charset="2"/>
              </a:rPr>
              <a:t>Ручонка, зайчонок.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b="1" i="1" dirty="0" smtClean="0">
                <a:sym typeface="Wingdings" pitchFamily="2" charset="2"/>
              </a:rPr>
              <a:t>Крошечка, доченька.</a:t>
            </a:r>
            <a:endParaRPr lang="ru-RU" b="1" dirty="0" smtClean="0">
              <a:sym typeface="Wingdings" pitchFamily="2" charset="2"/>
            </a:endParaRP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440160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Гласные </a:t>
            </a:r>
            <a:r>
              <a:rPr lang="ru-RU" sz="2000" b="1" i="1" dirty="0" smtClean="0"/>
              <a:t>о </a:t>
            </a:r>
            <a:r>
              <a:rPr lang="ru-RU" sz="2000" b="1" dirty="0" smtClean="0"/>
              <a:t>и</a:t>
            </a:r>
            <a:r>
              <a:rPr lang="ru-RU" sz="2000" b="1" i="1" dirty="0" smtClean="0"/>
              <a:t> е </a:t>
            </a:r>
            <a:r>
              <a:rPr lang="ru-RU" sz="2000" b="1" dirty="0" smtClean="0"/>
              <a:t>после шипящих в суффиксах существительных.</a:t>
            </a:r>
            <a:r>
              <a:rPr lang="ru-RU" sz="2000" b="1" i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572000" cy="24928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b="1" dirty="0" smtClean="0">
                <a:sym typeface="Wingdings" pitchFamily="2" charset="2"/>
              </a:rPr>
              <a:t>- Спасибо тебе, Имя Прилагательное! – сказало Имя Существительное, и отправилось домой.  </a:t>
            </a: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7" name="Рисунок 6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5517232"/>
            <a:ext cx="724001" cy="838317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8584" y="980728"/>
            <a:ext cx="1018456" cy="29289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6858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Выполнив обещание, Имя Существительное пошло проведать новых друзей…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348880"/>
            <a:ext cx="576064" cy="67075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-4.78261E-6 C -0.00746 0.00764 -0.02378 0.01642 -0.03316 0.02313 C -0.04236 0.03007 -0.0434 0.03516 -0.04705 0.0414 C -0.05035 0.04788 -0.05191 0.05482 -0.05382 0.06152 C -0.05573 0.068 -0.05712 0.07332 -0.05798 0.08164 C -0.05885 0.08997 -0.05937 0.10361 -0.05955 0.11148 C -0.05972 0.11957 -0.06041 0.12304 -0.05955 0.12998 C -0.05833 0.13668 -0.05451 0.1464 -0.0526 0.15334 C -0.05035 0.15981 -0.05278 0.16305 -0.04705 0.16999 C -0.04132 0.17716 -0.02691 0.18849 -0.01788 0.19519 C -0.00885 0.2019 0.00035 0.20375 0.00695 0.20976 C 0.01354 0.21624 0.01337 0.21786 0.02084 0.23197 C 0.02847 0.24584 0.04115 0.26481 0.05278 0.29348 C 0.06424 0.32239 0.08264 0.37882 0.09011 0.40542 C 0.09792 0.43224 0.09566 0.43687 0.09861 0.45375 C 0.10156 0.4711 0.10643 0.49307 0.10816 0.50879 C 0.11042 0.52475 0.10903 0.5421 0.10955 0.54926 " pathEditMode="relative" rAng="0" ptsTypes="aaaaaaaaaaaaaaaaA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2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5868144" y="0"/>
            <a:ext cx="3275856" cy="19168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Пошло оно по знакомой дорожке, по ручейку…</a:t>
            </a:r>
            <a:endParaRPr lang="ru-RU" sz="3200" b="1" dirty="0"/>
          </a:p>
        </p:txBody>
      </p:sp>
      <p:pic>
        <p:nvPicPr>
          <p:cNvPr id="3" name="Рисунок 2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268" y="5229200"/>
            <a:ext cx="906732" cy="112474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25926E-6 C -0.0191 0.04514 -0.03802 0.09028 -0.08108 0.10001 C -0.12413 0.10973 -0.21979 0.1132 -0.25833 0.0588 C -0.29688 0.0044 -0.29757 -0.1368 -0.31198 -0.22685 C -0.32639 -0.31689 -0.33576 -0.42499 -0.34531 -0.48101 C -0.35486 -0.53703 -0.34479 -0.51736 -0.3691 -0.56342 C -0.3934 -0.60949 -0.40243 -0.72546 -0.49167 -0.75717 C -0.5809 -0.78888 -0.85035 -0.75439 -0.90486 -0.75393 " pathEditMode="relative" ptsTypes="aaaaaaaA">
                                      <p:cBhvr>
                                        <p:cTn id="3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5445223"/>
            <a:ext cx="3923928" cy="14127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Оно поплыло по реке и вышло на берег, а потом пошло по тропинке. 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776761"/>
            <a:ext cx="871659" cy="108123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9.25926E-6 C -0.08368 -0.00231 -0.16719 -0.00439 -0.23212 -0.01597 C -0.29705 -0.02754 -0.35885 -0.01018 -0.38924 -0.0699 C -0.41962 -0.12962 -0.42118 -0.31782 -0.41424 -0.37476 C -0.40729 -0.43171 -0.3993 -0.40694 -0.34757 -0.41111 C -0.29583 -0.41527 -0.21962 -0.39745 -0.10347 -0.39999 C 0.01267 -0.40254 0.27031 -0.41921 0.34896 -0.42708 " pathEditMode="relative" ptsTypes="aaaaaaA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2411760" cy="17008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Идет и опять  радуется такой красоте…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7378752"/>
            <a:ext cx="648072" cy="80389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0.0375 C 0.00678 -0.01157 0.01737 -0.06018 0.02848 -0.09259 C 0.03959 -0.12523 0.04879 -0.13032 0.06285 -0.1581 C 0.07691 -0.18565 0.09445 -0.23449 0.11285 -0.25833 C 0.13126 -0.28218 0.15921 -0.28611 0.17362 -0.30185 C 0.18803 -0.31759 0.1974 -0.33356 0.19983 -0.35347 C 0.20226 -0.37315 0.19862 -0.40486 0.18785 -0.42037 C 0.17709 -0.43588 0.1481 -0.44005 0.1356 -0.44606 C 0.1231 -0.45208 0.11094 -0.44861 0.11285 -0.45579 C 0.11476 -0.46296 0.13855 -0.4787 0.1474 -0.48935 C 0.15626 -0.5 0.16129 -0.50949 0.1665 -0.51898 " pathEditMode="relative" rAng="0" ptsTypes="aaaaaaaaaaA">
                                      <p:cBhvr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00" y="-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563888" cy="32849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Имя Существительное пришло домой и было радо тому, что навестило Имя Прилагательное</a:t>
            </a:r>
            <a:r>
              <a:rPr lang="ru-RU" b="1" smtClean="0"/>
              <a:t>, и  узнало </a:t>
            </a:r>
            <a:r>
              <a:rPr lang="ru-RU" b="1" dirty="0" smtClean="0"/>
              <a:t>о себе </a:t>
            </a:r>
            <a:r>
              <a:rPr lang="ru-RU" b="1" smtClean="0"/>
              <a:t>много нового.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r>
              <a:rPr lang="ru-RU" sz="1050" dirty="0" smtClean="0">
                <a:hlinkClick r:id="rId2"/>
              </a:rPr>
              <a:t>Учебник 6 класса</a:t>
            </a:r>
          </a:p>
          <a:p>
            <a:r>
              <a:rPr lang="en-US" sz="1050" dirty="0" smtClean="0">
                <a:hlinkClick r:id="rId2"/>
              </a:rPr>
              <a:t>http://www.google.ru/imgres?q=</a:t>
            </a:r>
            <a:r>
              <a:rPr lang="ru-RU" sz="1050" dirty="0" err="1" smtClean="0">
                <a:hlinkClick r:id="rId2"/>
              </a:rPr>
              <a:t>лесные+тропинки&amp;</a:t>
            </a:r>
            <a:r>
              <a:rPr lang="en-US" sz="1050" dirty="0" smtClean="0">
                <a:hlinkClick r:id="rId2"/>
              </a:rPr>
              <a:t>hl=</a:t>
            </a:r>
            <a:r>
              <a:rPr lang="en-US" sz="1050" dirty="0" err="1" smtClean="0">
                <a:hlinkClick r:id="rId2"/>
              </a:rPr>
              <a:t>ru&amp;newwindow</a:t>
            </a:r>
            <a:r>
              <a:rPr lang="en-US" sz="1050" dirty="0" smtClean="0">
                <a:hlinkClick r:id="rId2"/>
              </a:rPr>
              <a:t>=1&amp;rlz=1C1GGGE_enRU386&amp;biw=1440&amp;bih=799&amp;tbm=</a:t>
            </a:r>
            <a:r>
              <a:rPr lang="en-US" sz="1050" dirty="0" err="1" smtClean="0">
                <a:hlinkClick r:id="rId2"/>
              </a:rPr>
              <a:t>isch&amp;tbnid</a:t>
            </a:r>
            <a:r>
              <a:rPr lang="en-US" sz="1050" dirty="0" smtClean="0">
                <a:hlinkClick r:id="rId2"/>
              </a:rPr>
              <a:t>=IFI1UDOkcdlWfM:&amp;</a:t>
            </a:r>
            <a:r>
              <a:rPr lang="en-US" sz="1050" dirty="0" err="1" smtClean="0">
                <a:hlinkClick r:id="rId2"/>
              </a:rPr>
              <a:t>imgrefurl</a:t>
            </a:r>
            <a:r>
              <a:rPr lang="en-US" sz="1050" dirty="0" smtClean="0">
                <a:hlinkClick r:id="rId2"/>
              </a:rPr>
              <a:t>=http://pumainthailand.com/sby-las-eshhyo-odna-moya-mechta-ya-poby-val-na-gornom-altae/</a:t>
            </a:r>
            <a:r>
              <a:rPr lang="ru-RU" sz="1050" dirty="0" smtClean="0"/>
              <a:t>.</a:t>
            </a:r>
          </a:p>
          <a:p>
            <a:r>
              <a:rPr lang="en-US" sz="1050" dirty="0" smtClean="0"/>
              <a:t>http://www.google.ru/imgres?q=%D0%B3%D1%83%D1%81%D1%82%D1%8B%D0%B5+%D1%82%D1%83%D0%BC%D0%B0%D0%BD%D0%BD%D1%8B%D0%B5+%D0%BB%D0%B5%D1%81%D0%B0&amp;hl=ru&amp;newwindow=1&amp;sa=X&amp;tbm=isch&amp;prmd=imvns&amp;tbnid=iybRpo71KAL9dM:&amp;imgrefurl=http://domnaugre.ru/foto25.htm&amp;docid=1lg5bKaylh7emM&amp;imgurl=http://domnaugre.ru/images/%2525D0%2525BB%2525D0%2525B5%2525D1%252581.JPG&amp;w=640&amp;h=480&amp;ei=BfuYUL7sFNHc4QSd-oDgCQ&amp;zoom=1&amp;iact=hc&amp;vpx=688&amp;vpy=263&amp;dur=1541&amp;hovh=194&amp;hovw=259&amp;tx=176&amp;ty=143&amp;sig=115573147645946981316&amp;page=2&amp;tbnh=144&amp;tbnw=212&amp;start=25&amp;ndsp=31&amp;ved=1t:429,r:21,s:20,i:195&amp;biw=1440&amp;bih=816</a:t>
            </a:r>
            <a:endParaRPr lang="ru-RU" sz="1050" dirty="0" smtClean="0"/>
          </a:p>
          <a:p>
            <a:r>
              <a:rPr lang="en-US" sz="1050" dirty="0" smtClean="0"/>
              <a:t>http://www.google.ru/imgres?q=%D0%B3%D1%83%D1%81%D1%82%D1%8B%D0%B5+%D0%BB%D0%B5%D1%81%D0%B0+%D1%81+%D1%82%D1%83%D0%BC%D0%B0%D0%BD%D0%BE%D0%BC&amp;start=92&amp;hl=ru&amp;newwindow=1&amp;client=opera&amp;hs=Joi&amp;sa=X&amp;rls=ru&amp;channel=suggest&amp;tbm=isch&amp;prmd=imvns&amp;tbnid=BbL20LZUTRcJIM:&amp;imgrefurl=http://allabouttrips.ru/tag/%25D1%2583%25D0%25B3%25D0%25B0%25D0%25BD%25D0%25B4%25D0%25B0/&amp;docid=wDmtECu0I3lk5M&amp;imgurl=http://allabouttrips.ru/wp-content/uploads/2011/05/Uganda.jpg&amp;w=1520&amp;h=1024&amp;ei=__aYUJ2BFOHm4QSozYAo&amp;zoom=1&amp;iact=hc&amp;vpx=437&amp;vpy=347&amp;dur=370&amp;hovh=184&amp;hovw=274&amp;tx=139&amp;ty=139&amp;sig=115573147645946981316&amp;page=4&amp;tbnh=146&amp;tbnw=218&amp;ndsp=30&amp;ved=1t:429,r:12,s:100,i:40&amp;biw=1440&amp;bih=816</a:t>
            </a:r>
            <a:endParaRPr lang="ru-RU" sz="1050" dirty="0" smtClean="0"/>
          </a:p>
          <a:p>
            <a:r>
              <a:rPr lang="en-US" sz="1050" dirty="0" smtClean="0"/>
              <a:t>http://www.google.ru/imgres?q=%D0%BA%D1%80%D0%B0%D1%81%D0%BD%D1%8B%D0%B9+%D1%86%D0%B2%D0%B5%D1%82+%D1%81%D1%87%D0%B0%D1%81%D1%82%D0%BB%D0%B8%D0%B2%D1%8B%D0%B9+%D1%81%D0%BC%D0%B0%D0%B9%D0%BB%D0%B8%D0%BA&amp;hl=ru&amp;newwindow=1&amp;client=opera&amp;rls=ru&amp;channel=suggest&amp;tbm=isch&amp;tbnid=OwTF27z3YfEi2M:&amp;imgrefurl=http://www.stranamam.ru/post/3681596/&amp;docid=S1HsYlDFrXlbjM&amp;imgurl=http://www.stranamam.ru/data/cache/2012aug/12/38/5311541_81638thumb500.jpg&amp;w=500&amp;h=375&amp;ei=NACZUKTlIMak4gSPu4CoCw&amp;zoom=1&amp;iact=hc&amp;vpx=884&amp;vpy=306&amp;dur=136&amp;hovh=194&amp;hovw=259&amp;tx=97&amp;ty=124&amp;sig=115573147645946981316&amp;page=1&amp;tbnh=142&amp;tbnw=204&amp;start=0&amp;ndsp=29&amp;ved=1t:429,r:12,s:0,i:105&amp;biw=1440&amp;bih=816</a:t>
            </a:r>
            <a:endParaRPr lang="ru-RU" sz="1050" dirty="0" smtClean="0"/>
          </a:p>
          <a:p>
            <a:r>
              <a:rPr lang="en-US" sz="1050" dirty="0" smtClean="0">
                <a:hlinkClick r:id="rId3"/>
              </a:rPr>
              <a:t>http://www.orfo.ru/tutorial/html/Def_POS.htm#b_sub10</a:t>
            </a:r>
            <a:endParaRPr lang="ru-RU" sz="1050" dirty="0" smtClean="0"/>
          </a:p>
          <a:p>
            <a:r>
              <a:rPr lang="en-US" sz="1050" dirty="0" smtClean="0"/>
              <a:t>http://www.google.ru/imgres?q=%D0%B1%D1%83%D0%BA%D0%B2%D1%8B&amp;hl=ru&amp;newwindow=1&amp;client=opera&amp;rls=ru&amp;channel=suggest&amp;tbm=isch&amp;tbnid=RBhZngeXTgNVEM:&amp;imgrefurl=http://antif.ru/raznoe/1547-ognennye-bukvy-26-bukff.html&amp;docid=9oY-HrQYQAc9hM&amp;imgurl=http://antif.ru/uploads/posts/2008-10/1223711266_1223648049_11.jpg&amp;w=600&amp;h=600&amp;ei=ehSZUPrHMIrb4QTtgoGACw&amp;zoom=1&amp;iact=hc&amp;vpx=954&amp;vpy=224&amp;dur=290&amp;hovh=225&amp;hovw=225&amp;tx=108&amp;ty=116&amp;sig=115573147645946981316&amp;page=2&amp;tbnh=139&amp;tbnw=104&amp;start=30</a:t>
            </a:r>
            <a:r>
              <a:rPr lang="en-US" sz="1050" dirty="0" smtClean="0">
                <a:hlinkClick r:id="rId4"/>
              </a:rPr>
              <a:t>&amp;ndsp=39&amp;ved=1t:429,r:15,s:20,i:183&amp;biw=1440&amp;bih=816</a:t>
            </a:r>
            <a:endParaRPr lang="ru-RU" sz="1050" dirty="0" smtClean="0"/>
          </a:p>
          <a:p>
            <a:r>
              <a:rPr lang="en-US" sz="1050" dirty="0" smtClean="0"/>
              <a:t>http://go.mail.ru/search_images?rch=e&amp;type=all&amp;is=0&amp;q=%D0%BA%D1%80%D0%B0%D1%81%D0%B8%D0%B2%D1%8B%D0%B5+%D0%BB%D0%B5%D1%81%D0%B0+%D1%81+%D1%82%D1%80%D0%BE%D0%BF%D0%B8%D0%BD%D0%BA%D0%B0%D0%BC%D0%B8#w=800&amp;h=600&amp;s=187517&amp;pic=http%3A%2F%2Fimg.desktopwallpapers.ru%2Fnature%2Fpics%2Ftropinka.jpg&amp;page=http%3A%2F%2Fwww.liveinternet.ru%2Fusers%2F3503322%2Fpost187807759%2F&amp;descr=%3Cb%3E%D0%BA%D1%80%D0%B0%D1%81%D0%B8%D0%B2%D1%8B%D0%B5%3C%2Fb%3E%20%D0%BC%D0%B5%D1%81%D1%82%D0%B0%2C%20%D1%83%D0%B4%D0%B0%D1%87%D0%BD%D1%8B%D0%B5%20%D1%84%D0%BE%D1%82%D0%BE.%20%D0%9A%D0%BE%D0%BC%D0%BC%D0%B5%D0%BD%D1%82%D0%B0%D1%80%D0%B8%D0%B8%20%3A%20LiveInternet%20%3Cb%3E...%3C%2Fb%3E</a:t>
            </a:r>
            <a:endParaRPr lang="ru-RU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Попало оно опять в это страшное место и пошло дальше. Оно так же упало в яму…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95936" cy="32849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Когда оно открыло глаза, то оказалось в уже знакомом месте.</a:t>
            </a:r>
            <a:endParaRPr lang="ru-RU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43808" cy="29249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Оно увидело своего друга Красного и обрадовалось! Только Красный шел с другой стороны.</a:t>
            </a:r>
            <a:endParaRPr lang="ru-RU" sz="2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111552" y="3284985"/>
            <a:ext cx="4032448" cy="357301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-Привет, Имя Прилагательное! - сказало Имя Существительное.</a:t>
            </a:r>
          </a:p>
          <a:p>
            <a:pPr marL="0" indent="0">
              <a:buNone/>
            </a:pPr>
            <a:r>
              <a:rPr lang="ru-RU" b="1" dirty="0" smtClean="0"/>
              <a:t>-Привет Имя Существительное! А я о тебе узнал ещё больше информации! – отвечает Красный.</a:t>
            </a:r>
          </a:p>
          <a:p>
            <a:pPr marL="0" indent="0">
              <a:buNone/>
            </a:pPr>
            <a:r>
              <a:rPr lang="ru-RU" b="1" dirty="0" smtClean="0"/>
              <a:t>-А ты мне расскажешь?</a:t>
            </a:r>
          </a:p>
          <a:p>
            <a:pPr marL="0" indent="0">
              <a:buNone/>
            </a:pPr>
            <a:r>
              <a:rPr lang="ru-RU" b="1" dirty="0" smtClean="0"/>
              <a:t>Да я расскажу. Значит слушай…</a:t>
            </a:r>
          </a:p>
          <a:p>
            <a:pPr marL="354013" indent="15875">
              <a:buNone/>
              <a:tabLst>
                <a:tab pos="450850" algn="l"/>
              </a:tabLst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Безымянный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653135"/>
            <a:ext cx="720080" cy="833777"/>
          </a:xfrm>
          <a:prstGeom prst="rect">
            <a:avLst/>
          </a:prstGeom>
        </p:spPr>
      </p:pic>
      <p:pic>
        <p:nvPicPr>
          <p:cNvPr id="7" name="Рисунок 6" descr="Безымянный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6 0.05828 C 0.00225 0.09251 0.00746 0.12697 0.0085 0.14408 C 0.00954 0.1612 0.00225 0.15912 0.00347 0.16097 " pathEditMode="relative" ptsTypes="a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5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043608" cy="4509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Морфологический разбор имени существительного.</a:t>
            </a:r>
            <a:endParaRPr lang="ru-RU" sz="20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043608" y="0"/>
            <a:ext cx="4038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Устный разбор</a:t>
            </a:r>
          </a:p>
          <a:p>
            <a:pPr>
              <a:buNone/>
            </a:pPr>
            <a:r>
              <a:rPr lang="ru-RU" b="1" i="1" dirty="0" smtClean="0"/>
              <a:t>Поляны - </a:t>
            </a:r>
            <a:r>
              <a:rPr lang="ru-RU" b="1" dirty="0" smtClean="0"/>
              <a:t>существительное.</a:t>
            </a:r>
          </a:p>
          <a:p>
            <a:pPr>
              <a:buNone/>
            </a:pPr>
            <a:r>
              <a:rPr lang="ru-RU" b="1" dirty="0" smtClean="0"/>
              <a:t>Во - первых, оно обозначает предмет: (что?)</a:t>
            </a:r>
            <a:r>
              <a:rPr lang="ru-RU" b="1" i="1" dirty="0" smtClean="0"/>
              <a:t> поляны.</a:t>
            </a:r>
            <a:r>
              <a:rPr lang="ru-RU" b="1" dirty="0" smtClean="0"/>
              <a:t> Начальная форма - </a:t>
            </a:r>
            <a:r>
              <a:rPr lang="ru-RU" b="1" i="1" dirty="0" smtClean="0"/>
              <a:t>поляна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Во - вторых, имеет постоянные морфологические признаки: нарицательное, неодушевленное, женского рода, 1 – го склонения.</a:t>
            </a:r>
          </a:p>
          <a:p>
            <a:pPr>
              <a:buNone/>
            </a:pPr>
            <a:r>
              <a:rPr lang="ru-RU" b="1" dirty="0" smtClean="0"/>
              <a:t>Употреблено в винительном падеже, во множественном числе - это его непостоянные признаки.</a:t>
            </a:r>
          </a:p>
          <a:p>
            <a:pPr>
              <a:buNone/>
            </a:pPr>
            <a:r>
              <a:rPr lang="ru-RU" b="1" dirty="0" smtClean="0"/>
              <a:t>В - третьих, в предложении является дополнением.</a:t>
            </a:r>
            <a:endParaRPr lang="ru-RU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105400" y="0"/>
            <a:ext cx="4038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Письменный разбор</a:t>
            </a:r>
          </a:p>
          <a:p>
            <a:pPr>
              <a:buNone/>
            </a:pPr>
            <a:r>
              <a:rPr lang="ru-RU" b="1" i="1" dirty="0" smtClean="0"/>
              <a:t>Поляны - существительное.</a:t>
            </a:r>
            <a:endParaRPr lang="en-US" b="1" i="1" dirty="0" smtClean="0"/>
          </a:p>
          <a:p>
            <a:pPr marL="571500" indent="-571500">
              <a:buAutoNum type="romanUcPeriod"/>
            </a:pPr>
            <a:r>
              <a:rPr lang="ru-RU" b="1" dirty="0" smtClean="0"/>
              <a:t>(Что?)- </a:t>
            </a:r>
            <a:r>
              <a:rPr lang="ru-RU" b="1" i="1" dirty="0" smtClean="0"/>
              <a:t> поляны.</a:t>
            </a:r>
          </a:p>
          <a:p>
            <a:pPr marL="571500" indent="-571500">
              <a:buNone/>
            </a:pPr>
            <a:r>
              <a:rPr lang="ru-RU" b="1" dirty="0" smtClean="0"/>
              <a:t>          Н.ф. - </a:t>
            </a:r>
            <a:r>
              <a:rPr lang="ru-RU" b="1" i="1" dirty="0" smtClean="0"/>
              <a:t>поляна.</a:t>
            </a:r>
            <a:endParaRPr lang="en-US" b="1" i="1" dirty="0" smtClean="0"/>
          </a:p>
          <a:p>
            <a:pPr marL="527050" indent="-527050">
              <a:buNone/>
            </a:pPr>
            <a:r>
              <a:rPr lang="en-US" b="1" dirty="0" smtClean="0"/>
              <a:t>II</a:t>
            </a:r>
            <a:r>
              <a:rPr lang="ru-RU" b="1" dirty="0" smtClean="0"/>
              <a:t>.      Пост. - </a:t>
            </a:r>
            <a:r>
              <a:rPr lang="ru-RU" b="1" dirty="0" err="1" smtClean="0"/>
              <a:t>нариц</a:t>
            </a:r>
            <a:r>
              <a:rPr lang="ru-RU" b="1" dirty="0" smtClean="0"/>
              <a:t>., </a:t>
            </a:r>
            <a:r>
              <a:rPr lang="ru-RU" b="1" dirty="0" err="1" smtClean="0"/>
              <a:t>неодуш</a:t>
            </a:r>
            <a:r>
              <a:rPr lang="ru-RU" b="1" dirty="0" smtClean="0"/>
              <a:t>., ж. р., 1 - го </a:t>
            </a:r>
            <a:r>
              <a:rPr lang="ru-RU" b="1" dirty="0" err="1" smtClean="0"/>
              <a:t>скл</a:t>
            </a:r>
            <a:r>
              <a:rPr lang="ru-RU" b="1" dirty="0" smtClean="0"/>
              <a:t>., </a:t>
            </a:r>
            <a:r>
              <a:rPr lang="ru-RU" b="1" dirty="0" err="1" smtClean="0"/>
              <a:t>непост</a:t>
            </a:r>
            <a:r>
              <a:rPr lang="ru-RU" b="1" dirty="0" smtClean="0"/>
              <a:t>. - вин. </a:t>
            </a:r>
            <a:r>
              <a:rPr lang="ru-RU" b="1" dirty="0" err="1" smtClean="0"/>
              <a:t>пад</a:t>
            </a:r>
            <a:r>
              <a:rPr lang="ru-RU" b="1" dirty="0" smtClean="0"/>
              <a:t>., мн. ч.</a:t>
            </a:r>
            <a:endParaRPr lang="en-US" b="1" dirty="0" smtClean="0"/>
          </a:p>
          <a:p>
            <a:pPr marL="531813" indent="-531813">
              <a:buNone/>
            </a:pPr>
            <a:r>
              <a:rPr lang="en-US" b="1" dirty="0" smtClean="0"/>
              <a:t>III</a:t>
            </a:r>
            <a:r>
              <a:rPr lang="ru-RU" b="1" dirty="0" smtClean="0"/>
              <a:t>.     Льёт (на что?) </a:t>
            </a:r>
            <a:r>
              <a:rPr lang="ru-RU" b="1" i="1" dirty="0" smtClean="0"/>
              <a:t>на поляны.</a:t>
            </a:r>
            <a:endParaRPr lang="ru-RU" b="1" dirty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 tmFilter="0,0; .5, 1; 1, 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6156176" cy="4437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/>
              <a:t>Некоторые существительные не изменяются по падежам, они имеют для всех падежей одну и ту же форму слова.</a:t>
            </a:r>
          </a:p>
          <a:p>
            <a:pPr marL="0" indent="0">
              <a:buNone/>
            </a:pPr>
            <a:r>
              <a:rPr lang="ru-RU" sz="1600" b="1" dirty="0" smtClean="0"/>
              <a:t>К несклоняемым существительным относятся:</a:t>
            </a:r>
          </a:p>
          <a:p>
            <a:pPr marL="0" indent="0">
              <a:buNone/>
            </a:pPr>
            <a:r>
              <a:rPr lang="ru-RU" sz="1600" b="1" dirty="0" smtClean="0"/>
              <a:t>1)Многие существительные иноязычного происхождения – собственные и нарицательные – с конечными гласными –</a:t>
            </a:r>
            <a:r>
              <a:rPr lang="ru-RU" sz="1600" b="1" i="1" dirty="0" smtClean="0"/>
              <a:t>о, -е, -и, -у, -</a:t>
            </a:r>
            <a:r>
              <a:rPr lang="ru-RU" sz="1600" b="1" i="1" dirty="0" err="1" smtClean="0"/>
              <a:t>ю</a:t>
            </a:r>
            <a:r>
              <a:rPr lang="ru-RU" sz="1600" b="1" i="1" dirty="0" smtClean="0"/>
              <a:t> </a:t>
            </a:r>
            <a:r>
              <a:rPr lang="ru-RU" sz="1600" b="1" dirty="0" smtClean="0"/>
              <a:t>и с конечным ударением - </a:t>
            </a:r>
            <a:r>
              <a:rPr lang="ru-RU" sz="1600" b="1" i="1" dirty="0" smtClean="0"/>
              <a:t>а. </a:t>
            </a:r>
            <a:r>
              <a:rPr lang="ru-RU" sz="1600" b="1" dirty="0" smtClean="0"/>
              <a:t>К примеру: В пальто, роман Дюма, во Франции.</a:t>
            </a:r>
            <a:r>
              <a:rPr lang="ru-RU" sz="1600" b="1" i="1" dirty="0" smtClean="0"/>
              <a:t> </a:t>
            </a:r>
          </a:p>
          <a:p>
            <a:pPr marL="0" indent="0">
              <a:buNone/>
              <a:tabLst>
                <a:tab pos="92075" algn="l"/>
              </a:tabLst>
            </a:pPr>
            <a:r>
              <a:rPr lang="ru-RU" sz="1600" b="1" dirty="0" smtClean="0"/>
              <a:t>2)Иноязычные существительные, обозначающие  лиц женского пола и оканчивающиеся на согласный. Например: к знакомой мисс, стихи поэтессы </a:t>
            </a:r>
            <a:r>
              <a:rPr lang="ru-RU" sz="1600" b="1" dirty="0" err="1" smtClean="0"/>
              <a:t>Алигер</a:t>
            </a:r>
            <a:r>
              <a:rPr lang="ru-RU" sz="1600" b="1" dirty="0" smtClean="0"/>
              <a:t>, роман писательницы </a:t>
            </a:r>
            <a:r>
              <a:rPr lang="ru-RU" sz="1600" b="1" dirty="0" err="1" smtClean="0"/>
              <a:t>Войнич</a:t>
            </a:r>
            <a:r>
              <a:rPr lang="ru-RU" sz="1600" b="1" dirty="0" smtClean="0"/>
              <a:t>.</a:t>
            </a:r>
          </a:p>
          <a:p>
            <a:pPr marL="0" indent="0">
              <a:buNone/>
            </a:pPr>
            <a:r>
              <a:rPr lang="ru-RU" sz="1600" b="1" dirty="0" smtClean="0"/>
              <a:t>3)Русские и украинские фамилии на </a:t>
            </a:r>
            <a:r>
              <a:rPr lang="ru-RU" sz="1600" b="1" i="1" dirty="0" smtClean="0"/>
              <a:t>-о </a:t>
            </a:r>
            <a:r>
              <a:rPr lang="ru-RU" sz="1600" b="1" dirty="0" smtClean="0"/>
              <a:t>и </a:t>
            </a:r>
            <a:r>
              <a:rPr lang="ru-RU" sz="1600" b="1" i="1" dirty="0" smtClean="0"/>
              <a:t>-их (-</a:t>
            </a:r>
            <a:r>
              <a:rPr lang="ru-RU" sz="1600" b="1" i="1" dirty="0" err="1" smtClean="0"/>
              <a:t>ых</a:t>
            </a:r>
            <a:r>
              <a:rPr lang="ru-RU" sz="1600" b="1" i="1" dirty="0" smtClean="0"/>
              <a:t>). </a:t>
            </a:r>
            <a:r>
              <a:rPr lang="ru-RU" sz="1600" b="1" dirty="0" smtClean="0"/>
              <a:t>К примеру: о Шевченко, у Сухих, с Дурново.</a:t>
            </a:r>
            <a:endParaRPr lang="ru-RU" sz="1600" b="1" i="1" dirty="0" smtClean="0"/>
          </a:p>
          <a:p>
            <a:pPr marL="0" indent="0">
              <a:buNone/>
            </a:pPr>
            <a:r>
              <a:rPr lang="ru-RU" sz="1600" b="1" dirty="0" smtClean="0"/>
              <a:t>4)Сложно сокращенные слова звукового, буквенного и смешанного характера, оканчивающиеся на гласный. Пример: Универмаг - (универсальный магазин), МГУ - (Московский Государственный Университет), СМУ - (Строительное Монтажное Управление).</a:t>
            </a:r>
            <a:endParaRPr lang="ru-RU" sz="1600" b="1" dirty="0"/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0" y="0"/>
            <a:ext cx="1440160" cy="4437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Несклоняемые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имена существительные.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Несклоняемые неодушевленные имена существительные иноязычного происхождения относятся преимущественно к среднему роду, например: (шелковое) кашне, (осеннее) пальто. К мужскому роду относятся, например</a:t>
            </a:r>
            <a:r>
              <a:rPr lang="ru-RU" b="1" dirty="0" smtClean="0">
                <a:sym typeface="Wingdings" pitchFamily="2" charset="2"/>
              </a:rPr>
              <a:t>: (досадный) пенальти, (черный) кофе. К женскому роду относятся, (свежая) кольраби, (широкая) авеню.</a:t>
            </a: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Род несклоняемых имен существительных.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500404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ym typeface="Wingdings" pitchFamily="2" charset="2"/>
              </a:rPr>
              <a:t>Несклоняемые одушевленные имена существительные иноязычного </a:t>
            </a:r>
            <a:r>
              <a:rPr lang="ru-RU" b="1" dirty="0" smtClean="0"/>
              <a:t>происхождения относятся к женскому роду, если обозначают лиц женского пола, например: </a:t>
            </a:r>
            <a:r>
              <a:rPr lang="ru-RU" b="1" dirty="0" smtClean="0">
                <a:sym typeface="Wingdings" pitchFamily="2" charset="2"/>
              </a:rPr>
              <a:t>(пожилая)мадам. Относятся к мужскому роду, если обозначают лиц мужского пола или животных, например: (известный)конферансье, (серый) кенгуру.</a:t>
            </a:r>
            <a:endParaRPr lang="ru-RU" b="1" dirty="0" smtClean="0"/>
          </a:p>
          <a:p>
            <a:pPr>
              <a:buNone/>
            </a:pPr>
            <a:endParaRPr lang="ru-RU" b="1" dirty="0" smtClean="0">
              <a:sym typeface="Wingdings" pitchFamily="2" charset="2"/>
            </a:endParaRPr>
          </a:p>
        </p:txBody>
      </p:sp>
      <p:pic>
        <p:nvPicPr>
          <p:cNvPr id="4" name="Рисунок 3" descr="Безымянный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4726"/>
            <a:ext cx="655635" cy="813274"/>
          </a:xfrm>
          <a:prstGeom prst="rect">
            <a:avLst/>
          </a:prstGeom>
        </p:spPr>
      </p:pic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5576" y="5589240"/>
            <a:ext cx="724001" cy="838317"/>
          </a:xfrm>
          <a:prstGeom prst="rect">
            <a:avLst/>
          </a:prstGeom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0" y="0"/>
            <a:ext cx="1440160" cy="436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/>
              <a:t>Род несклоняемых имен существительных.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1252</Words>
  <Application>Microsoft Office PowerPoint</Application>
  <PresentationFormat>Экран (4:3)</PresentationFormat>
  <Paragraphs>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Существительное в стране частей речи. Несклоняемые существительные.</vt:lpstr>
      <vt:lpstr>Презентация PowerPoint</vt:lpstr>
      <vt:lpstr>Попало оно опять в это страшное место и пошло дальше. Оно так же упало в яму…</vt:lpstr>
      <vt:lpstr>Когда оно открыло глаза, то оказалось в уже знакомом месте.</vt:lpstr>
      <vt:lpstr>Оно увидело своего друга Красного и обрадовалось! Только Красный шел с другой стороны.</vt:lpstr>
      <vt:lpstr>Морфологический разбор имени существительного.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  с существительными.</vt:lpstr>
      <vt:lpstr>Буквы ч и щ в суффиксе -чик (-щик).</vt:lpstr>
      <vt:lpstr>Гласные в суффиксах существительных -ек и -ик.</vt:lpstr>
      <vt:lpstr>Гласные о и е после шипящих в суффиксах существительных.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Существительное в стране частей речи. Несклоняемые существительные.</dc:title>
  <dc:creator>Сергей</dc:creator>
  <cp:lastModifiedBy>Т</cp:lastModifiedBy>
  <cp:revision>43</cp:revision>
  <dcterms:created xsi:type="dcterms:W3CDTF">2012-11-16T17:23:09Z</dcterms:created>
  <dcterms:modified xsi:type="dcterms:W3CDTF">2012-11-28T14:19:02Z</dcterms:modified>
</cp:coreProperties>
</file>