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3" r:id="rId1"/>
  </p:sldMasterIdLst>
  <p:sldIdLst>
    <p:sldId id="256" r:id="rId2"/>
    <p:sldId id="286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4" autoAdjust="0"/>
  </p:normalViewPr>
  <p:slideViewPr>
    <p:cSldViewPr snapToGrid="0" snapToObjects="1"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Образец подзаголовка</a:t>
            </a:r>
            <a:endParaRPr lang="en-US"/>
          </a:p>
        </p:txBody>
      </p:sp>
      <p:sp>
        <p:nvSpPr>
          <p:cNvPr id="28" name="Название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C2BC6-04FB-4692-837A-C0225B14C8B1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DD8D-70D4-402E-9AF0-F42E8F121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7D887-4E36-44DB-8879-DAB6629FC90B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37BC1-5E10-488D-8F52-135B3AF6C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4E876-E0C4-4527-9F48-46C8EC846A05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C1A7F-F4BA-4D0E-BC4B-A0C117FA6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17" name="Название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3B5D-0172-4E46-BFE2-34969E12DE65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44484-765D-4D7F-B3A0-36C35385B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78F5-684C-4A01-853A-8E8FBC3F7490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C2FD7-3C2C-42E4-9982-55BC88717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1A852-ADEF-44DA-AF6F-BD01392C4BB1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F78BB-D45D-44B2-9964-F4A16D13D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58CB6-8128-4003-907A-F61E773DE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02806-23DE-4985-9024-A10C37A84B0C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6EE6-17B8-474B-8D5C-C5043A19F60F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C3AC-62E6-4442-9C5D-9F2E54706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C6830-38C3-483B-A50B-CFA3C4BCC3F4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5AD73-EB1C-4415-B62E-EEA5F20C4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31" name="Название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94A1-F2F8-4443-A754-B70A5F9408F1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81ABC-A557-4C46-9596-D9A47E31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Чтобы добавить рисунок, перетащите его на заполнитель или щелкните значок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E6214-76F7-4AA1-8DC0-6A0E898B2463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10ED2-383F-4F52-A74C-A7FA56C15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6249DFD-6929-4A41-8EAD-C8574B27ACB4}" type="datetime1">
              <a:rPr lang="en-US"/>
              <a:pPr>
                <a:defRPr/>
              </a:pPr>
              <a:t>1/1/2003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7891900-D5FC-460C-B22F-A4EB67682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4" r:id="rId2"/>
    <p:sldLayoutId id="2147483986" r:id="rId3"/>
    <p:sldLayoutId id="2147483983" r:id="rId4"/>
    <p:sldLayoutId id="2147483987" r:id="rId5"/>
    <p:sldLayoutId id="2147483982" r:id="rId6"/>
    <p:sldLayoutId id="2147483981" r:id="rId7"/>
    <p:sldLayoutId id="2147483980" r:id="rId8"/>
    <p:sldLayoutId id="2147483979" r:id="rId9"/>
    <p:sldLayoutId id="2147483978" r:id="rId10"/>
    <p:sldLayoutId id="214748397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3C74BA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305F9B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3C74BA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3C74BA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1%81%D1%82%D1%80%D0%BE%D0%B9%D1%81%D1%82%D0%B2%D0%BE_%D0%B2%D0%B2%D0%BE%D0%B4%D0%B0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0.png"/><Relationship Id="rId4" Type="http://schemas.openxmlformats.org/officeDocument/2006/relationships/hyperlink" Target="http://ru.wikipedia.org/wiki/%D0%9D%D0%BE%D1%83%D1%82%D0%B1%D1%83%D0%B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8%D0%B4%D0%B5%D0%BE" TargetMode="External"/><Relationship Id="rId2" Type="http://schemas.openxmlformats.org/officeDocument/2006/relationships/hyperlink" Target="http://ru.wikipedia.org/wiki/%D0%A2%D0%B5%D0%BB%D0%B5%D0%B2%D0%B8%D0%B7%D0%B8%D0%BE%D0%BD%D0%BD%D0%B0%D1%8F_%D0%BA%D0%B0%D0%BC%D0%B5%D1%80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8%D0%B7%D1%83%D0%B0%D0%BB%D1%8C%D0%BD%D0%BE%D0%B5_%D0%B2%D0%BE%D1%81%D0%BF%D1%80%D0%B8%D1%8F%D1%82%D0%B8%D0%B5" TargetMode="External"/><Relationship Id="rId7" Type="http://schemas.openxmlformats.org/officeDocument/2006/relationships/slide" Target="slide12.xml"/><Relationship Id="rId2" Type="http://schemas.openxmlformats.org/officeDocument/2006/relationships/hyperlink" Target="http://ru.wikipedia.org/wiki/%D0%A3%D1%81%D1%82%D1%80%D0%BE%D0%B9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ru.wikipedia.org/wiki/%D0%98%D0%BD%D1%84%D0%BE%D1%80%D0%BC%D0%B0%D1%86%D0%B8%D1%8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hyperlink" Target="http://ru.wikipedia.org/wiki/%D0%9F%D0%B5%D1%80%D0%B8%D1%84%D0%B5%D1%80%D0%B8%D0%B9%D0%BD%D0%BE%D0%B5_%D1%83%D1%81%D1%82%D1%80%D0%BE%D0%B9%D1%81%D1%82%D0%B2%D0%BE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://ru.wikipedia.org/wiki/%D0%9F%D0%B5%D1%87%D0%B0%D1%82%D0%BD%D0%B0%D1%8F_%D1%84%D0%BE%D1%80%D0%BC%D0%B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ka.sch880.ru/p9aa1.html" TargetMode="External"/><Relationship Id="rId2" Type="http://schemas.openxmlformats.org/officeDocument/2006/relationships/hyperlink" Target="http://inf.e-alekseev.ru/text/I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rmatika.sch880.ru/p10aa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IBM_PC/AT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7%D0%B2%D1%83%D0%BA%D0%BE%D0%B7%D0%B0%D0%BF%D0%B8%D1%81%D1%8C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ru.wikipedia.org/wiki/%D0%97%D0%B2%D1%83%D0%BA" TargetMode="External"/><Relationship Id="rId7" Type="http://schemas.openxmlformats.org/officeDocument/2006/relationships/hyperlink" Target="http://ru.wikipedia.org/wiki/%D0%9C%D0%B0%D0%B3%D0%BD%D0%B8%D1%82%D0%BE%D1%84%D0%BE%D0%BD" TargetMode="External"/><Relationship Id="rId12" Type="http://schemas.openxmlformats.org/officeDocument/2006/relationships/hyperlink" Target="http://ru.wikipedia.org/wiki/%D0%A0%D0%B0%D0%B4%D0%B8%D0%BE%D1%81%D0%B2%D1%8F%D0%B7%D1%8C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5%D0%BB%D0%B5%D1%84%D0%BE%D0%BD" TargetMode="External"/><Relationship Id="rId11" Type="http://schemas.openxmlformats.org/officeDocument/2006/relationships/hyperlink" Target="http://ru.wikipedia.org/wiki/%D0%A2%D0%B5%D0%BB%D0%B5%D0%B2%D0%B8%D0%B4%D0%B5%D0%BD%D0%B8%D0%B5" TargetMode="External"/><Relationship Id="rId5" Type="http://schemas.openxmlformats.org/officeDocument/2006/relationships/hyperlink" Target="http://ru.wikipedia.org/wiki/%D0%A3%D1%81%D1%82%D1%80%D0%BE%D0%B9%D1%81%D1%82%D0%B2%D0%BE_%D0%B2%D0%B2%D0%BE%D0%B4%D0%B0" TargetMode="External"/><Relationship Id="rId10" Type="http://schemas.openxmlformats.org/officeDocument/2006/relationships/hyperlink" Target="http://ru.wikipedia.org/wiki/%D0%A0%D0%B0%D0%B4%D0%B8%D0%BE" TargetMode="External"/><Relationship Id="rId4" Type="http://schemas.openxmlformats.org/officeDocument/2006/relationships/hyperlink" Target="http://ru.wikipedia.org/wiki/%D0%AD%D0%BB%D0%B5%D0%BA%D1%82%D1%80%D0%B8%D1%87%D0%B5%D1%81%D0%BA%D0%B8%D0%B9_%D1%81%D0%B8%D0%B3%D0%BD%D0%B0%D0%BB" TargetMode="External"/><Relationship Id="rId9" Type="http://schemas.openxmlformats.org/officeDocument/2006/relationships/hyperlink" Target="http://ru.wikipedia.org/wiki/%D0%92%D0%B8%D0%B4%D0%B5%D0%BE%D0%B7%D0%B0%D0%BF%D0%B8%D1%81%D1%8C" TargetMode="External"/><Relationship Id="rId1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1%81%D1%82%D1%80%D0%BE%D0%B9%D1%81%D1%82%D0%B2%D0%BE_%D0%B2%D0%B2%D0%BE%D0%B4%D0%B0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7.png"/><Relationship Id="rId4" Type="http://schemas.openxmlformats.org/officeDocument/2006/relationships/hyperlink" Target="http://ru.wikipedia.org/wiki/%D0%9A%D0%BE%D0%BC%D0%BF%D1%8C%D1%8E%D1%82%D0%B5%D1%80%D0%BD%D0%B0%D1%8F_%D0%BC%D1%8B%D1%88%D1%8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1%87%D0%BA%D0%B0_%D1%83%D0%BF%D1%80%D0%B0%D0%B2%D0%BB%D0%B5%D0%BD%D0%B8%D1%8F_%D1%81%D0%B0%D0%BC%D0%BE%D0%BB%D1%91%D1%82%D0%BE%D0%BC" TargetMode="External"/><Relationship Id="rId7" Type="http://schemas.openxmlformats.org/officeDocument/2006/relationships/slide" Target="slide3.xm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ru.wikipedia.org/wiki/%D0%A3%D1%81%D1%82%D1%80%D0%BE%D0%B9%D1%81%D1%82%D0%B2%D0%BE_%D0%B2%D0%B2%D0%BE%D0%B4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32400" y="4705350"/>
            <a:ext cx="3459163" cy="1668463"/>
          </a:xfrm>
        </p:spPr>
        <p:txBody>
          <a:bodyPr>
            <a:normAutofit fontScale="77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Презентация ученицы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10 А класса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ГБОУ СОШ № 351 </a:t>
            </a:r>
            <a:r>
              <a:rPr lang="ru-RU" dirty="0" err="1" smtClean="0"/>
              <a:t>г.Москвы</a:t>
            </a: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Агранович</a:t>
            </a:r>
            <a:r>
              <a:rPr lang="ru-RU" dirty="0" smtClean="0"/>
              <a:t> Анастасии</a:t>
            </a:r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Устройства ввода и вывода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750062"/>
            <a:ext cx="8229600" cy="1725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err="1">
                <a:solidFill>
                  <a:srgbClr val="000090"/>
                </a:solidFill>
              </a:rPr>
              <a:t>Тачпад</a:t>
            </a:r>
            <a:r>
              <a:rPr lang="ru-RU" sz="2800" b="1">
                <a:solidFill>
                  <a:srgbClr val="000090"/>
                </a:solidFill>
              </a:rPr>
              <a:t> </a:t>
            </a:r>
            <a:r>
              <a:rPr lang="ru-RU" sz="2800">
                <a:solidFill>
                  <a:srgbClr val="000090"/>
                </a:solidFill>
              </a:rPr>
              <a:t>(</a:t>
            </a:r>
            <a:r>
              <a:rPr lang="ru-RU" sz="2800">
                <a:solidFill>
                  <a:srgbClr val="000090"/>
                </a:solidFill>
                <a:hlinkClick r:id="rId2" tooltip="Английский язык"/>
              </a:rPr>
              <a:t>англ.</a:t>
            </a:r>
            <a:r>
              <a:rPr lang="ru-RU" sz="2800">
                <a:solidFill>
                  <a:srgbClr val="000090"/>
                </a:solidFill>
              </a:rPr>
              <a:t> </a:t>
            </a:r>
            <a:r>
              <a:rPr lang="ru-RU" sz="2800" i="1" err="1">
                <a:solidFill>
                  <a:srgbClr val="000090"/>
                </a:solidFill>
              </a:rPr>
              <a:t>touchpad</a:t>
            </a:r>
            <a:r>
              <a:rPr lang="ru-RU" sz="2800">
                <a:solidFill>
                  <a:srgbClr val="000090"/>
                </a:solidFill>
              </a:rPr>
              <a:t> — сенсорная площадка), </a:t>
            </a:r>
            <a:r>
              <a:rPr lang="ru-RU" sz="2800" b="1">
                <a:solidFill>
                  <a:srgbClr val="000090"/>
                </a:solidFill>
              </a:rPr>
              <a:t>сенсорная панель </a:t>
            </a:r>
            <a:r>
              <a:rPr lang="ru-RU" sz="2800">
                <a:solidFill>
                  <a:srgbClr val="000090"/>
                </a:solidFill>
              </a:rPr>
              <a:t>— указательное </a:t>
            </a:r>
            <a:r>
              <a:rPr lang="ru-RU" sz="2800">
                <a:solidFill>
                  <a:srgbClr val="000090"/>
                </a:solidFill>
                <a:hlinkClick r:id="rId3" tooltip="Устройство ввода"/>
              </a:rPr>
              <a:t>устройство ввода</a:t>
            </a:r>
            <a:r>
              <a:rPr lang="ru-RU" sz="2800">
                <a:solidFill>
                  <a:srgbClr val="000090"/>
                </a:solidFill>
              </a:rPr>
              <a:t>, применяемое чаще всего в </a:t>
            </a:r>
            <a:r>
              <a:rPr lang="ru-RU" sz="2800">
                <a:solidFill>
                  <a:srgbClr val="000090"/>
                </a:solidFill>
                <a:hlinkClick r:id="rId4" tooltip="Ноутбук"/>
              </a:rPr>
              <a:t>ноутбуках</a:t>
            </a:r>
            <a:r>
              <a:rPr lang="ru-RU" sz="2800">
                <a:solidFill>
                  <a:srgbClr val="000090"/>
                </a:solidFill>
              </a:rPr>
              <a:t>.</a:t>
            </a:r>
            <a:br>
              <a:rPr lang="ru-RU" sz="2800">
                <a:solidFill>
                  <a:srgbClr val="000090"/>
                </a:solidFill>
              </a:rPr>
            </a:br>
            <a:endParaRPr lang="ru-RU" sz="2800">
              <a:solidFill>
                <a:srgbClr val="000090"/>
              </a:solidFill>
            </a:endParaRPr>
          </a:p>
        </p:txBody>
      </p:sp>
      <p:pic>
        <p:nvPicPr>
          <p:cNvPr id="22530" name="Изображение 1" descr="трекбол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0263" y="2476500"/>
            <a:ext cx="480060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6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748934"/>
            <a:ext cx="8229600" cy="14257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>
                <a:solidFill>
                  <a:srgbClr val="000090"/>
                </a:solidFill>
              </a:rPr>
              <a:t>Видеокамера</a:t>
            </a:r>
            <a:r>
              <a:rPr lang="ru-RU" sz="2800">
                <a:solidFill>
                  <a:srgbClr val="000090"/>
                </a:solidFill>
              </a:rPr>
              <a:t> — первоначальное значение — комбинация </a:t>
            </a:r>
            <a:r>
              <a:rPr lang="ru-RU" sz="2800">
                <a:solidFill>
                  <a:srgbClr val="000090"/>
                </a:solidFill>
                <a:hlinkClick r:id="rId2" tooltip="Телевизионная камера"/>
              </a:rPr>
              <a:t>телевизионной передающей камеры</a:t>
            </a:r>
            <a:r>
              <a:rPr lang="ru-RU" sz="2800">
                <a:solidFill>
                  <a:srgbClr val="000090"/>
                </a:solidFill>
              </a:rPr>
              <a:t> и устройства для </a:t>
            </a:r>
            <a:r>
              <a:rPr lang="ru-RU" sz="2800">
                <a:solidFill>
                  <a:srgbClr val="000090"/>
                </a:solidFill>
                <a:hlinkClick r:id="rId3" tooltip="Видео"/>
              </a:rPr>
              <a:t>видеозаписи</a:t>
            </a:r>
            <a:r>
              <a:rPr lang="ru-RU" sz="2800">
                <a:solidFill>
                  <a:srgbClr val="000090"/>
                </a:solidFill>
              </a:rPr>
              <a:t>.</a:t>
            </a:r>
            <a:br>
              <a:rPr lang="ru-RU" sz="2800">
                <a:solidFill>
                  <a:srgbClr val="000090"/>
                </a:solidFill>
              </a:rPr>
            </a:br>
            <a:endParaRPr lang="ru-RU" sz="2800">
              <a:solidFill>
                <a:srgbClr val="000090"/>
              </a:solidFill>
            </a:endParaRPr>
          </a:p>
        </p:txBody>
      </p:sp>
      <p:pic>
        <p:nvPicPr>
          <p:cNvPr id="23554" name="Изображение 1" descr="кАМЕРА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2463" y="2308225"/>
            <a:ext cx="4727575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5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97088"/>
            <a:ext cx="8229600" cy="45720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/>
              <a:t>К устройствам </a:t>
            </a:r>
            <a:r>
              <a:rPr lang="ru-RU" b="1" i="1" u="sng" dirty="0" smtClean="0"/>
              <a:t>вывода </a:t>
            </a:r>
            <a:r>
              <a:rPr lang="ru-RU" b="1" i="1" u="sng" dirty="0"/>
              <a:t>относятся</a:t>
            </a:r>
            <a:r>
              <a:rPr lang="ru-RU" b="1" i="1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hlinkClick r:id="rId2" action="ppaction://hlinksldjump"/>
              </a:rPr>
              <a:t>Монитор</a:t>
            </a: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А)</a:t>
            </a:r>
            <a:r>
              <a:rPr lang="ru-RU" b="1" i="1" dirty="0" smtClean="0"/>
              <a:t> </a:t>
            </a:r>
            <a:r>
              <a:rPr lang="ru-RU" dirty="0"/>
              <a:t>на основе электронно-лучевой </a:t>
            </a:r>
            <a:r>
              <a:rPr lang="ru-RU" dirty="0" smtClean="0"/>
              <a:t>трубки</a:t>
            </a: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Б) </a:t>
            </a:r>
            <a:r>
              <a:rPr lang="ru-RU" dirty="0"/>
              <a:t>жидкокристаллические мониторы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hlinkClick r:id="rId3" action="ppaction://hlinksldjump"/>
              </a:rPr>
              <a:t>Колонки, наушники</a:t>
            </a: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hlinkClick r:id="rId4" action="ppaction://hlinksldjump"/>
              </a:rPr>
              <a:t>Принтер</a:t>
            </a:r>
            <a:endParaRPr lang="ru-RU" b="1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А) матричный;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Б) лазерный;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В) струйный;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b="1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b="1" i="1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471485"/>
            <a:ext cx="8229600" cy="89674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rgbClr val="000090"/>
                </a:solidFill>
              </a:rPr>
              <a:t>Устройства вывода</a:t>
            </a:r>
            <a:r>
              <a:rPr lang="ru-RU" sz="2400">
                <a:solidFill>
                  <a:srgbClr val="000090"/>
                </a:solidFill>
              </a:rPr>
              <a:t> — периферийные устройства, преобразующие результаты обработки цифровых машинных кодов в форму, удобную для восприятия человеком или пригодную для воздействия на исполнительные органы объекта управления.</a:t>
            </a:r>
            <a:br>
              <a:rPr lang="ru-RU" sz="2400">
                <a:solidFill>
                  <a:srgbClr val="000090"/>
                </a:solidFill>
              </a:rPr>
            </a:br>
            <a:endParaRPr lang="ru-RU" sz="2400">
              <a:solidFill>
                <a:srgbClr val="000090"/>
              </a:solidFill>
            </a:endParaRPr>
          </a:p>
        </p:txBody>
      </p:sp>
      <p:sp>
        <p:nvSpPr>
          <p:cNvPr id="24579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5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>
          <a:xfrm>
            <a:off x="871538" y="2287588"/>
            <a:ext cx="3114675" cy="3451225"/>
          </a:xfrm>
        </p:spPr>
        <p:txBody>
          <a:bodyPr/>
          <a:lstStyle/>
          <a:p>
            <a:pPr eaLnBrk="1" hangingPunct="1"/>
            <a:r>
              <a:rPr lang="ru-RU" b="1" i="1" smtClean="0"/>
              <a:t>ЭЛТ</a:t>
            </a:r>
            <a:r>
              <a:rPr lang="ru-RU" smtClean="0"/>
              <a:t> - </a:t>
            </a:r>
            <a:r>
              <a:rPr lang="ru-RU" sz="2000" smtClean="0"/>
              <a:t>на основе электронно-лучевой трубки</a:t>
            </a:r>
          </a:p>
          <a:p>
            <a:pPr eaLnBrk="1" hangingPunct="1"/>
            <a:endParaRPr lang="ru-RU" smtClean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617799"/>
            <a:ext cx="8229600" cy="151053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rgbClr val="000090"/>
                </a:solidFill>
              </a:rPr>
              <a:t>Монитор</a:t>
            </a:r>
            <a:r>
              <a:rPr lang="ru-RU" sz="2400">
                <a:solidFill>
                  <a:srgbClr val="000090"/>
                </a:solidFill>
              </a:rPr>
              <a:t> </a:t>
            </a:r>
            <a:r>
              <a:rPr lang="ru-RU" sz="2400" smtClean="0">
                <a:solidFill>
                  <a:srgbClr val="000090"/>
                </a:solidFill>
              </a:rPr>
              <a:t>–</a:t>
            </a:r>
            <a:br>
              <a:rPr lang="ru-RU" sz="2400" smtClean="0">
                <a:solidFill>
                  <a:srgbClr val="000090"/>
                </a:solidFill>
              </a:rPr>
            </a:br>
            <a:r>
              <a:rPr lang="ru-RU" sz="2400" smtClean="0">
                <a:solidFill>
                  <a:srgbClr val="000090"/>
                </a:solidFill>
              </a:rPr>
              <a:t> конструктивно </a:t>
            </a:r>
            <a:r>
              <a:rPr lang="ru-RU" sz="2400">
                <a:solidFill>
                  <a:srgbClr val="000090"/>
                </a:solidFill>
              </a:rPr>
              <a:t>законченное </a:t>
            </a:r>
            <a:r>
              <a:rPr lang="ru-RU" sz="2400">
                <a:solidFill>
                  <a:srgbClr val="000090"/>
                </a:solidFill>
                <a:hlinkClick r:id="rId2" tooltip="Устройство"/>
              </a:rPr>
              <a:t>устройство</a:t>
            </a:r>
            <a:r>
              <a:rPr lang="ru-RU" sz="2400">
                <a:solidFill>
                  <a:srgbClr val="000090"/>
                </a:solidFill>
              </a:rPr>
              <a:t>, предназначенное для </a:t>
            </a:r>
            <a:r>
              <a:rPr lang="ru-RU" sz="2400">
                <a:solidFill>
                  <a:srgbClr val="000090"/>
                </a:solidFill>
                <a:hlinkClick r:id="rId3" tooltip="Визуальное восприятие"/>
              </a:rPr>
              <a:t>визуального</a:t>
            </a:r>
            <a:r>
              <a:rPr lang="ru-RU" sz="2400">
                <a:solidFill>
                  <a:srgbClr val="000090"/>
                </a:solidFill>
              </a:rPr>
              <a:t> отображения </a:t>
            </a:r>
            <a:r>
              <a:rPr lang="ru-RU" sz="2400">
                <a:solidFill>
                  <a:srgbClr val="000090"/>
                </a:solidFill>
                <a:hlinkClick r:id="rId4" tooltip="Информация"/>
              </a:rPr>
              <a:t>информации</a:t>
            </a:r>
            <a:r>
              <a:rPr lang="ru-RU" sz="2400">
                <a:solidFill>
                  <a:srgbClr val="000090"/>
                </a:solidFill>
              </a:rPr>
              <a:t>.</a:t>
            </a:r>
            <a:r>
              <a:rPr lang="ru-RU" sz="3200">
                <a:solidFill>
                  <a:srgbClr val="000090"/>
                </a:solidFill>
              </a:rPr>
              <a:t/>
            </a:r>
            <a:br>
              <a:rPr lang="ru-RU" sz="3200">
                <a:solidFill>
                  <a:srgbClr val="000090"/>
                </a:solidFill>
              </a:rPr>
            </a:br>
            <a:endParaRPr lang="ru-RU" sz="3200">
              <a:solidFill>
                <a:srgbClr val="000090"/>
              </a:solidFill>
            </a:endParaRPr>
          </a:p>
        </p:txBody>
      </p:sp>
      <p:sp>
        <p:nvSpPr>
          <p:cNvPr id="25603" name="Содержимое 1"/>
          <p:cNvSpPr txBox="1">
            <a:spLocks/>
          </p:cNvSpPr>
          <p:nvPr/>
        </p:nvSpPr>
        <p:spPr bwMode="auto">
          <a:xfrm>
            <a:off x="5062538" y="2281238"/>
            <a:ext cx="3287712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400" b="1" i="1">
                <a:solidFill>
                  <a:schemeClr val="tx2"/>
                </a:solidFill>
                <a:latin typeface="Constantia" pitchFamily="18" charset="0"/>
              </a:rPr>
              <a:t>ЖК</a:t>
            </a:r>
            <a:r>
              <a:rPr lang="ru-RU" sz="2400">
                <a:solidFill>
                  <a:schemeClr val="tx2"/>
                </a:solidFill>
                <a:latin typeface="Constantia" pitchFamily="18" charset="0"/>
              </a:rPr>
              <a:t> - </a:t>
            </a:r>
            <a:r>
              <a:rPr lang="ru-RU" sz="2000">
                <a:solidFill>
                  <a:schemeClr val="tx2"/>
                </a:solidFill>
                <a:latin typeface="Constantia" pitchFamily="18" charset="0"/>
              </a:rPr>
              <a:t>жидкокристаллические мониторы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ru-RU" sz="240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25604" name="Изображение 1" descr="МОНИТОР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6338" y="3549650"/>
            <a:ext cx="243840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Изображение 3" descr="жк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45100" y="3417888"/>
            <a:ext cx="29876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7"/>
          <p:cNvSpPr>
            <a:spLocks/>
          </p:cNvSpPr>
          <p:nvPr/>
        </p:nvSpPr>
        <p:spPr bwMode="auto">
          <a:xfrm>
            <a:off x="7535863" y="5942013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7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1"/>
          <p:cNvSpPr>
            <a:spLocks noGrp="1"/>
          </p:cNvSpPr>
          <p:nvPr>
            <p:ph idx="1"/>
          </p:nvPr>
        </p:nvSpPr>
        <p:spPr>
          <a:xfrm>
            <a:off x="4692650" y="814388"/>
            <a:ext cx="4187825" cy="1725612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solidFill>
                  <a:srgbClr val="000090"/>
                </a:solidFill>
              </a:rPr>
              <a:t> </a:t>
            </a:r>
            <a:r>
              <a:rPr lang="ru-RU" sz="2800" b="1" i="1" dirty="0" smtClean="0">
                <a:solidFill>
                  <a:srgbClr val="000090"/>
                </a:solidFill>
              </a:rPr>
              <a:t>Наушники</a:t>
            </a:r>
            <a:r>
              <a:rPr lang="ru-RU" i="1" dirty="0" smtClean="0">
                <a:solidFill>
                  <a:srgbClr val="000090"/>
                </a:solidFill>
              </a:rPr>
              <a:t> </a:t>
            </a:r>
            <a:r>
              <a:rPr lang="ru-RU" sz="2000" dirty="0">
                <a:solidFill>
                  <a:srgbClr val="000090"/>
                </a:solidFill>
              </a:rPr>
              <a:t>воспроизводят звуки, которые на них </a:t>
            </a:r>
            <a:r>
              <a:rPr lang="ru-RU" sz="2000" i="1" dirty="0">
                <a:solidFill>
                  <a:srgbClr val="000090"/>
                </a:solidFill>
              </a:rPr>
              <a:t>выводит</a:t>
            </a:r>
            <a:r>
              <a:rPr lang="ru-RU" sz="2000" dirty="0">
                <a:solidFill>
                  <a:srgbClr val="000090"/>
                </a:solidFill>
              </a:rPr>
              <a:t> компьютер.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000" dirty="0"/>
          </a:p>
        </p:txBody>
      </p:sp>
      <p:sp>
        <p:nvSpPr>
          <p:cNvPr id="26626" name="Содержимое 1"/>
          <p:cNvSpPr txBox="1">
            <a:spLocks/>
          </p:cNvSpPr>
          <p:nvPr/>
        </p:nvSpPr>
        <p:spPr bwMode="auto">
          <a:xfrm>
            <a:off x="973138" y="828675"/>
            <a:ext cx="3557587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ru-RU" sz="2800" b="1" i="1">
                <a:solidFill>
                  <a:srgbClr val="000090"/>
                </a:solidFill>
                <a:latin typeface="Constantia" pitchFamily="18" charset="0"/>
              </a:rPr>
              <a:t>Колонки</a:t>
            </a:r>
            <a:r>
              <a:rPr lang="ru-RU" sz="2400">
                <a:solidFill>
                  <a:srgbClr val="000090"/>
                </a:solidFill>
                <a:latin typeface="Constantia" pitchFamily="18" charset="0"/>
              </a:rPr>
              <a:t> </a:t>
            </a:r>
            <a:r>
              <a:rPr lang="ru-RU" sz="2000">
                <a:solidFill>
                  <a:srgbClr val="000090"/>
                </a:solidFill>
                <a:latin typeface="Constantia" pitchFamily="18" charset="0"/>
              </a:rPr>
              <a:t>воспроизводят звуки, которые на них </a:t>
            </a:r>
            <a:r>
              <a:rPr lang="ru-RU" sz="2000" i="1">
                <a:solidFill>
                  <a:srgbClr val="000090"/>
                </a:solidFill>
                <a:latin typeface="Constantia" pitchFamily="18" charset="0"/>
              </a:rPr>
              <a:t>выводит</a:t>
            </a:r>
            <a:r>
              <a:rPr lang="ru-RU" sz="2000">
                <a:solidFill>
                  <a:srgbClr val="000090"/>
                </a:solidFill>
                <a:latin typeface="Constantia" pitchFamily="18" charset="0"/>
              </a:rPr>
              <a:t> компьютер</a:t>
            </a:r>
            <a:r>
              <a:rPr lang="en-US" sz="2000">
                <a:solidFill>
                  <a:srgbClr val="000090"/>
                </a:solidFill>
                <a:latin typeface="Constantia" pitchFamily="18" charset="0"/>
              </a:rPr>
              <a:t>.</a:t>
            </a:r>
            <a:endParaRPr lang="ru-RU" sz="2400">
              <a:solidFill>
                <a:srgbClr val="000090"/>
              </a:solidFill>
              <a:latin typeface="Constantia" pitchFamily="18" charset="0"/>
            </a:endParaRPr>
          </a:p>
        </p:txBody>
      </p:sp>
      <p:pic>
        <p:nvPicPr>
          <p:cNvPr id="26627" name="Изображение 1" descr="Колонки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2989263"/>
            <a:ext cx="2833688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Изображение 2" descr="Наушники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3463" y="2771775"/>
            <a:ext cx="336073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4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1"/>
          <p:cNvSpPr>
            <a:spLocks noGrp="1"/>
          </p:cNvSpPr>
          <p:nvPr>
            <p:ph idx="1"/>
          </p:nvPr>
        </p:nvSpPr>
        <p:spPr>
          <a:xfrm>
            <a:off x="6635750" y="2633663"/>
            <a:ext cx="2354263" cy="1346200"/>
          </a:xfrm>
        </p:spPr>
        <p:txBody>
          <a:bodyPr/>
          <a:lstStyle/>
          <a:p>
            <a:pPr eaLnBrk="1" hangingPunct="1"/>
            <a:r>
              <a:rPr lang="ru-RU" i="1" smtClean="0"/>
              <a:t>Матричный принтер.</a:t>
            </a:r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74839" y="-287596"/>
            <a:ext cx="8229600" cy="25724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rgbClr val="000090"/>
                </a:solidFill>
              </a:rPr>
              <a:t>Принтер</a:t>
            </a:r>
            <a:r>
              <a:rPr lang="ru-RU" sz="2400">
                <a:solidFill>
                  <a:srgbClr val="000090"/>
                </a:solidFill>
              </a:rPr>
              <a:t> (от </a:t>
            </a:r>
            <a:r>
              <a:rPr lang="ru-RU" sz="2400">
                <a:solidFill>
                  <a:srgbClr val="000090"/>
                </a:solidFill>
                <a:hlinkClick r:id="rId2" tooltip="Английский язык"/>
              </a:rPr>
              <a:t>англ.</a:t>
            </a:r>
            <a:r>
              <a:rPr lang="ru-RU" sz="2400">
                <a:solidFill>
                  <a:srgbClr val="000090"/>
                </a:solidFill>
              </a:rPr>
              <a:t> </a:t>
            </a:r>
            <a:r>
              <a:rPr lang="ru-RU" sz="2400" i="1" err="1">
                <a:solidFill>
                  <a:srgbClr val="000090"/>
                </a:solidFill>
              </a:rPr>
              <a:t>print</a:t>
            </a:r>
            <a:r>
              <a:rPr lang="ru-RU" sz="2400">
                <a:solidFill>
                  <a:srgbClr val="000090"/>
                </a:solidFill>
              </a:rPr>
              <a:t> — печать) — </a:t>
            </a:r>
            <a:r>
              <a:rPr lang="ru-RU" sz="2400">
                <a:solidFill>
                  <a:srgbClr val="000090"/>
                </a:solidFill>
                <a:hlinkClick r:id="rId3" tooltip="Периферийное устройство"/>
              </a:rPr>
              <a:t>периферийное устройство</a:t>
            </a:r>
            <a:r>
              <a:rPr lang="ru-RU" sz="2400">
                <a:solidFill>
                  <a:srgbClr val="000090"/>
                </a:solidFill>
              </a:rPr>
              <a:t> компьютера, предназначенное для перевода текста или графики на физический носитель из электронного вида малыми тиражами (от единиц до сотен) без создания </a:t>
            </a:r>
            <a:r>
              <a:rPr lang="ru-RU" sz="2400">
                <a:solidFill>
                  <a:srgbClr val="000090"/>
                </a:solidFill>
                <a:hlinkClick r:id="rId4" tooltip="Печатная форма"/>
              </a:rPr>
              <a:t>печатной формы</a:t>
            </a:r>
            <a:r>
              <a:rPr lang="ru-RU" sz="2400">
                <a:solidFill>
                  <a:srgbClr val="000090"/>
                </a:solidFill>
              </a:rPr>
              <a:t>. </a:t>
            </a:r>
          </a:p>
        </p:txBody>
      </p:sp>
      <p:sp>
        <p:nvSpPr>
          <p:cNvPr id="27651" name="Содержимое 1"/>
          <p:cNvSpPr txBox="1">
            <a:spLocks/>
          </p:cNvSpPr>
          <p:nvPr/>
        </p:nvSpPr>
        <p:spPr bwMode="auto">
          <a:xfrm>
            <a:off x="273050" y="2674938"/>
            <a:ext cx="318452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400" i="1">
                <a:solidFill>
                  <a:schemeClr val="tx2"/>
                </a:solidFill>
                <a:latin typeface="Constantia" pitchFamily="18" charset="0"/>
              </a:rPr>
              <a:t>Лазерный принтер.</a:t>
            </a:r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3368675" y="2714625"/>
            <a:ext cx="3105150" cy="7112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Струйный принтер.</a:t>
            </a:r>
            <a:endParaRPr lang="ru-RU" i="1" dirty="0"/>
          </a:p>
        </p:txBody>
      </p:sp>
      <p:pic>
        <p:nvPicPr>
          <p:cNvPr id="27653" name="Изображение 8" descr="Лазерный принтр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6288" y="3678238"/>
            <a:ext cx="2211387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Изображение 5" descr="Матричный принтр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8638" y="3979863"/>
            <a:ext cx="16827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Изображение 9" descr="Струйный принтр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25863" y="3678238"/>
            <a:ext cx="2530475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9"/>
          <p:cNvSpPr>
            <a:spLocks/>
          </p:cNvSpPr>
          <p:nvPr/>
        </p:nvSpPr>
        <p:spPr bwMode="auto">
          <a:xfrm>
            <a:off x="7353300" y="5645150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8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smtClean="0">
                <a:hlinkClick r:id="rId2"/>
              </a:rPr>
              <a:t>http://ru.wikipedia.org/wiki/</a:t>
            </a:r>
            <a:endParaRPr lang="ru-RU" smtClean="0">
              <a:hlinkClick r:id="rId2"/>
            </a:endParaRPr>
          </a:p>
          <a:p>
            <a:pPr eaLnBrk="1" hangingPunct="1"/>
            <a:r>
              <a:rPr lang="fi-FI" smtClean="0">
                <a:hlinkClick r:id="rId2"/>
              </a:rPr>
              <a:t>http://inf.e-alekseev.ru/text/IO.html</a:t>
            </a:r>
            <a:endParaRPr lang="ru-RU" smtClean="0"/>
          </a:p>
          <a:p>
            <a:pPr eaLnBrk="1" hangingPunct="1"/>
            <a:r>
              <a:rPr lang="de-DE" smtClean="0">
                <a:hlinkClick r:id="rId3"/>
              </a:rPr>
              <a:t>http://informatika.sch880.ru/p9aa1.html</a:t>
            </a:r>
            <a:endParaRPr lang="ru-RU" smtClean="0"/>
          </a:p>
          <a:p>
            <a:pPr eaLnBrk="1" hangingPunct="1"/>
            <a:r>
              <a:rPr lang="de-DE" smtClean="0">
                <a:hlinkClick r:id="rId4"/>
              </a:rPr>
              <a:t>http://informatika.sch880.ru/p10aa1.html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Источники информации: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2060575" y="2428875"/>
            <a:ext cx="4289425" cy="1762125"/>
          </a:xfrm>
        </p:spPr>
        <p:txBody>
          <a:bodyPr/>
          <a:lstStyle/>
          <a:p>
            <a:pPr eaLnBrk="1" hangingPunct="1"/>
            <a:r>
              <a:rPr lang="ru-RU" smtClean="0">
                <a:hlinkClick r:id="rId2" action="ppaction://hlinksldjump"/>
              </a:rPr>
              <a:t>Устройства ввода</a:t>
            </a:r>
            <a:endParaRPr lang="ru-RU" smtClean="0"/>
          </a:p>
          <a:p>
            <a:pPr eaLnBrk="1" hangingPunct="1"/>
            <a:r>
              <a:rPr lang="ru-RU" smtClean="0">
                <a:hlinkClick r:id="rId3" action="ppaction://hlinksldjump"/>
              </a:rPr>
              <a:t>Устройства вывода</a:t>
            </a:r>
            <a:endParaRPr lang="ru-RU" smtClean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2298700" y="333375"/>
            <a:ext cx="33528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Содержание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>
          <a:xfrm>
            <a:off x="871538" y="1797050"/>
            <a:ext cx="7408862" cy="4329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b="1" i="1" u="sng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i="1" u="sng" smtClean="0"/>
              <a:t>К устройствам ввода относятся</a:t>
            </a:r>
            <a:r>
              <a:rPr lang="ru-RU" sz="2400" b="1" i="1" smtClean="0"/>
              <a:t>:</a:t>
            </a:r>
            <a:endParaRPr lang="en-US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2" action="ppaction://hlinksldjump"/>
              </a:rPr>
              <a:t>Клавиатура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3" action="ppaction://hlinksldjump"/>
              </a:rPr>
              <a:t>Мышь (трекбол)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4" action="ppaction://hlinksldjump"/>
              </a:rPr>
              <a:t>Сканер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5" action="ppaction://hlinksldjump"/>
              </a:rPr>
              <a:t>Микрофон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/>
              <a:t> </a:t>
            </a:r>
            <a:r>
              <a:rPr lang="ru-RU" sz="2400" b="1" i="1" smtClean="0">
                <a:hlinkClick r:id="rId6" action="ppaction://hlinksldjump"/>
              </a:rPr>
              <a:t>Графический планшет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7" action="ppaction://hlinksldjump"/>
              </a:rPr>
              <a:t>Джойстик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8" action="ppaction://hlinksldjump"/>
              </a:rPr>
              <a:t>Тачпад ( сенсорная панель)</a:t>
            </a:r>
            <a:endParaRPr lang="ru-RU" sz="2400" b="1" i="1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hlinkClick r:id="rId9" action="ppaction://hlinksldjump"/>
              </a:rPr>
              <a:t>Видеокамера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715872"/>
            <a:ext cx="8229600" cy="12527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>
                <a:solidFill>
                  <a:srgbClr val="000090"/>
                </a:solidFill>
              </a:rPr>
              <a:t>Устройства ввода</a:t>
            </a:r>
            <a:r>
              <a:rPr lang="ru-RU" sz="2800">
                <a:solidFill>
                  <a:srgbClr val="000090"/>
                </a:solidFill>
              </a:rPr>
              <a:t> - это устройства, которые переводят информацию с языка человека на машинный язык.</a:t>
            </a:r>
            <a:r>
              <a:rPr lang="ru-RU" sz="2800">
                <a:solidFill>
                  <a:schemeClr val="tx1"/>
                </a:solidFill>
              </a:rPr>
              <a:t/>
            </a:r>
            <a:br>
              <a:rPr lang="ru-RU" sz="2800">
                <a:solidFill>
                  <a:schemeClr val="tx1"/>
                </a:solidFill>
              </a:rPr>
            </a:b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15363" name="Rectangle 4"/>
          <p:cNvSpPr>
            <a:spLocks/>
          </p:cNvSpPr>
          <p:nvPr/>
        </p:nvSpPr>
        <p:spPr bwMode="auto">
          <a:xfrm>
            <a:off x="7056438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10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406972"/>
            <a:ext cx="8229600" cy="192693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>
                <a:solidFill>
                  <a:srgbClr val="000090"/>
                </a:solidFill>
              </a:rPr>
              <a:t>Компьютерная клавиатура</a:t>
            </a:r>
            <a:r>
              <a:rPr lang="ru-RU" sz="2000">
                <a:solidFill>
                  <a:srgbClr val="000090"/>
                </a:solidFill>
              </a:rPr>
              <a:t> — одно из основных устройств ввода информации от пользователя в компьютер. Стандартная компьютерная клавиатура, также называемая </a:t>
            </a:r>
            <a:r>
              <a:rPr lang="ru-RU" sz="2000" i="1">
                <a:solidFill>
                  <a:srgbClr val="000090"/>
                </a:solidFill>
              </a:rPr>
              <a:t>клавиатурой PC/AT</a:t>
            </a:r>
            <a:r>
              <a:rPr lang="ru-RU" sz="2000">
                <a:solidFill>
                  <a:srgbClr val="000090"/>
                </a:solidFill>
              </a:rPr>
              <a:t> или </a:t>
            </a:r>
            <a:r>
              <a:rPr lang="ru-RU" sz="2000" i="1">
                <a:solidFill>
                  <a:srgbClr val="000090"/>
                </a:solidFill>
              </a:rPr>
              <a:t>AT-клавиатурой</a:t>
            </a:r>
            <a:r>
              <a:rPr lang="ru-RU" sz="2000">
                <a:solidFill>
                  <a:srgbClr val="000090"/>
                </a:solidFill>
              </a:rPr>
              <a:t> (поскольку она начала поставляться вместе с компьютерами серии </a:t>
            </a:r>
            <a:r>
              <a:rPr lang="ru-RU" sz="2000">
                <a:solidFill>
                  <a:srgbClr val="000090"/>
                </a:solidFill>
                <a:hlinkClick r:id="rId2" tooltip="IBM PC/AT"/>
              </a:rPr>
              <a:t>IBM PC/AT</a:t>
            </a:r>
            <a:r>
              <a:rPr lang="ru-RU" sz="2000">
                <a:solidFill>
                  <a:srgbClr val="000090"/>
                </a:solidFill>
              </a:rPr>
              <a:t>), имеет 101 или 102 клавиши.</a:t>
            </a:r>
            <a:r>
              <a:rPr lang="ru-RU" sz="2000">
                <a:solidFill>
                  <a:srgbClr val="000000"/>
                </a:solidFill>
              </a:rPr>
              <a:t/>
            </a:r>
            <a:br>
              <a:rPr lang="ru-RU" sz="2000">
                <a:solidFill>
                  <a:srgbClr val="000000"/>
                </a:solidFill>
              </a:rPr>
            </a:br>
            <a:endParaRPr lang="ru-RU" sz="2000">
              <a:solidFill>
                <a:srgbClr val="000000"/>
              </a:solidFill>
            </a:endParaRPr>
          </a:p>
        </p:txBody>
      </p:sp>
      <p:pic>
        <p:nvPicPr>
          <p:cNvPr id="16386" name="Изображение 1" descr="клав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650" y="2490788"/>
            <a:ext cx="6399213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4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715839"/>
            <a:ext cx="8229600" cy="15224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>
                <a:solidFill>
                  <a:srgbClr val="000090"/>
                </a:solidFill>
              </a:rPr>
              <a:t>Мышь</a:t>
            </a:r>
            <a:r>
              <a:rPr lang="ru-RU" sz="3200" b="1">
                <a:solidFill>
                  <a:srgbClr val="000090"/>
                </a:solidFill>
              </a:rPr>
              <a:t> </a:t>
            </a:r>
            <a:r>
              <a:rPr lang="ru-RU" sz="3200" smtClean="0">
                <a:solidFill>
                  <a:srgbClr val="000090"/>
                </a:solidFill>
              </a:rPr>
              <a:t>– </a:t>
            </a:r>
            <a:r>
              <a:rPr lang="ru-RU" sz="3200">
                <a:solidFill>
                  <a:srgbClr val="000090"/>
                </a:solidFill>
              </a:rPr>
              <a:t>механический </a:t>
            </a:r>
            <a:r>
              <a:rPr lang="ru-RU" sz="3200" smtClean="0">
                <a:solidFill>
                  <a:srgbClr val="000090"/>
                </a:solidFill>
              </a:rPr>
              <a:t>манипулятор, </a:t>
            </a:r>
            <a:r>
              <a:rPr lang="ru-RU" sz="3200">
                <a:solidFill>
                  <a:srgbClr val="000090"/>
                </a:solidFill>
              </a:rPr>
              <a:t>преобразующий механические движения в движение курсора на экране.</a:t>
            </a:r>
            <a:br>
              <a:rPr lang="ru-RU" sz="3200">
                <a:solidFill>
                  <a:srgbClr val="000090"/>
                </a:solidFill>
              </a:rPr>
            </a:br>
            <a:endParaRPr lang="ru-RU" sz="3200">
              <a:solidFill>
                <a:srgbClr val="000090"/>
              </a:solidFill>
            </a:endParaRPr>
          </a:p>
        </p:txBody>
      </p:sp>
      <p:pic>
        <p:nvPicPr>
          <p:cNvPr id="17410" name="Изображение 1" descr="Мышь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3138" y="2395538"/>
            <a:ext cx="4167187" cy="32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3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1321436"/>
            <a:ext cx="8229600" cy="12527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rgbClr val="000090"/>
                </a:solidFill>
              </a:rPr>
              <a:t>Сканер</a:t>
            </a:r>
            <a:r>
              <a:rPr lang="ru-RU" sz="2000" b="1">
                <a:solidFill>
                  <a:srgbClr val="000090"/>
                </a:solidFill>
              </a:rPr>
              <a:t> </a:t>
            </a:r>
            <a:r>
              <a:rPr lang="ru-RU" sz="2000">
                <a:solidFill>
                  <a:srgbClr val="000090"/>
                </a:solidFill>
              </a:rPr>
              <a:t>— это устройство, позволяющее получать цифровую копию какого-либо объекта, чаще всего — бумажных документов, фотографий или другой печатной продукции. Оцифровав физический объект в определенный программный формат, пользователь в дальнейшем может сохранять или редактировать данный документ на своем компьютере или ноутбуке.</a:t>
            </a:r>
            <a:br>
              <a:rPr lang="ru-RU" sz="2000">
                <a:solidFill>
                  <a:srgbClr val="000090"/>
                </a:solidFill>
              </a:rPr>
            </a:br>
            <a:endParaRPr lang="ru-RU" sz="2000">
              <a:solidFill>
                <a:srgbClr val="000090"/>
              </a:solidFill>
            </a:endParaRPr>
          </a:p>
        </p:txBody>
      </p:sp>
      <p:pic>
        <p:nvPicPr>
          <p:cNvPr id="18434" name="Изображение 3" descr="Сканер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3488" y="2574925"/>
            <a:ext cx="4132262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3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2337139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rgbClr val="000090"/>
                </a:solidFill>
              </a:rPr>
              <a:t>Микрофон</a:t>
            </a:r>
            <a:r>
              <a:rPr lang="ru-RU" sz="1800">
                <a:solidFill>
                  <a:srgbClr val="000090"/>
                </a:solidFill>
              </a:rPr>
              <a:t> (от </a:t>
            </a:r>
            <a:r>
              <a:rPr lang="ru-RU" sz="1800">
                <a:solidFill>
                  <a:srgbClr val="000090"/>
                </a:solidFill>
                <a:hlinkClick r:id="rId2" tooltip="Греческий язык"/>
              </a:rPr>
              <a:t>греч.</a:t>
            </a:r>
            <a:r>
              <a:rPr lang="ru-RU" sz="1800">
                <a:solidFill>
                  <a:srgbClr val="000090"/>
                </a:solidFill>
              </a:rPr>
              <a:t> </a:t>
            </a:r>
            <a:r>
              <a:rPr lang="el-GR" sz="1800">
                <a:solidFill>
                  <a:srgbClr val="000090"/>
                </a:solidFill>
              </a:rPr>
              <a:t>μικρός</a:t>
            </a:r>
            <a:r>
              <a:rPr lang="ru-RU" sz="1800">
                <a:solidFill>
                  <a:srgbClr val="000090"/>
                </a:solidFill>
              </a:rPr>
              <a:t> — маленький, </a:t>
            </a:r>
            <a:r>
              <a:rPr lang="uz-Cyrl-UZ" sz="1800">
                <a:solidFill>
                  <a:srgbClr val="000090"/>
                </a:solidFill>
              </a:rPr>
              <a:t>φωνη</a:t>
            </a:r>
            <a:r>
              <a:rPr lang="ru-RU" sz="1800">
                <a:solidFill>
                  <a:srgbClr val="000090"/>
                </a:solidFill>
              </a:rPr>
              <a:t> — звук) — электроакустический прибор, преобразовывающий </a:t>
            </a:r>
            <a:r>
              <a:rPr lang="ru-RU" sz="1800">
                <a:solidFill>
                  <a:srgbClr val="000090"/>
                </a:solidFill>
                <a:hlinkClick r:id="rId3" tooltip="Звук"/>
              </a:rPr>
              <a:t>звуковые</a:t>
            </a:r>
            <a:r>
              <a:rPr lang="ru-RU" sz="1800">
                <a:solidFill>
                  <a:srgbClr val="000090"/>
                </a:solidFill>
              </a:rPr>
              <a:t> колебания в </a:t>
            </a:r>
            <a:r>
              <a:rPr lang="ru-RU" sz="1800">
                <a:solidFill>
                  <a:srgbClr val="000090"/>
                </a:solidFill>
                <a:hlinkClick r:id="rId4" tooltip="Электрический сигнал"/>
              </a:rPr>
              <a:t>колебания электрического тока</a:t>
            </a:r>
            <a:r>
              <a:rPr lang="ru-RU" sz="1800">
                <a:solidFill>
                  <a:srgbClr val="000090"/>
                </a:solidFill>
              </a:rPr>
              <a:t>, </a:t>
            </a:r>
            <a:r>
              <a:rPr lang="ru-RU" sz="1800">
                <a:solidFill>
                  <a:srgbClr val="000090"/>
                </a:solidFill>
                <a:hlinkClick r:id="rId5" tooltip="Устройство ввода"/>
              </a:rPr>
              <a:t>устройство ввода</a:t>
            </a:r>
            <a:r>
              <a:rPr lang="ru-RU" sz="1800">
                <a:solidFill>
                  <a:srgbClr val="000090"/>
                </a:solidFill>
              </a:rPr>
              <a:t>. Служит первичным звеном в цепочке звукозаписывающего тракта или звукоусиления. Микрофоны используются во многих устройствах, таких как </a:t>
            </a:r>
            <a:r>
              <a:rPr lang="ru-RU" sz="1800">
                <a:solidFill>
                  <a:srgbClr val="000090"/>
                </a:solidFill>
                <a:hlinkClick r:id="rId6" tooltip="Телефон"/>
              </a:rPr>
              <a:t>телефоны</a:t>
            </a:r>
            <a:r>
              <a:rPr lang="ru-RU" sz="1800">
                <a:solidFill>
                  <a:srgbClr val="000090"/>
                </a:solidFill>
              </a:rPr>
              <a:t> и </a:t>
            </a:r>
            <a:r>
              <a:rPr lang="ru-RU" sz="1800">
                <a:solidFill>
                  <a:srgbClr val="000090"/>
                </a:solidFill>
                <a:hlinkClick r:id="rId7" tooltip="Магнитофон"/>
              </a:rPr>
              <a:t>магнитофоны</a:t>
            </a:r>
            <a:r>
              <a:rPr lang="ru-RU" sz="1800">
                <a:solidFill>
                  <a:srgbClr val="000090"/>
                </a:solidFill>
              </a:rPr>
              <a:t>, </a:t>
            </a:r>
            <a:br>
              <a:rPr lang="ru-RU" sz="1800">
                <a:solidFill>
                  <a:srgbClr val="000090"/>
                </a:solidFill>
              </a:rPr>
            </a:br>
            <a:r>
              <a:rPr lang="ru-RU" sz="1800">
                <a:solidFill>
                  <a:srgbClr val="000090"/>
                </a:solidFill>
              </a:rPr>
              <a:t> </a:t>
            </a:r>
            <a:r>
              <a:rPr lang="ru-RU" sz="1800" smtClean="0">
                <a:solidFill>
                  <a:srgbClr val="000090"/>
                </a:solidFill>
              </a:rPr>
              <a:t>в</a:t>
            </a:r>
            <a:r>
              <a:rPr lang="ru-RU" sz="1800">
                <a:solidFill>
                  <a:srgbClr val="000090"/>
                </a:solidFill>
              </a:rPr>
              <a:t> </a:t>
            </a:r>
            <a:r>
              <a:rPr lang="ru-RU" sz="1800">
                <a:solidFill>
                  <a:srgbClr val="000090"/>
                </a:solidFill>
                <a:hlinkClick r:id="rId8" tooltip="Звукозапись"/>
              </a:rPr>
              <a:t>звукозаписи</a:t>
            </a:r>
            <a:r>
              <a:rPr lang="ru-RU" sz="1800">
                <a:solidFill>
                  <a:srgbClr val="000090"/>
                </a:solidFill>
              </a:rPr>
              <a:t> и </a:t>
            </a:r>
            <a:r>
              <a:rPr lang="ru-RU" sz="1800">
                <a:solidFill>
                  <a:srgbClr val="000090"/>
                </a:solidFill>
                <a:hlinkClick r:id="rId9" tooltip="Видеозапись"/>
              </a:rPr>
              <a:t>видеозаписи</a:t>
            </a:r>
            <a:r>
              <a:rPr lang="ru-RU" sz="1800">
                <a:solidFill>
                  <a:srgbClr val="000090"/>
                </a:solidFill>
              </a:rPr>
              <a:t>, на </a:t>
            </a:r>
            <a:r>
              <a:rPr lang="ru-RU" sz="1800">
                <a:solidFill>
                  <a:srgbClr val="000090"/>
                </a:solidFill>
                <a:hlinkClick r:id="rId10" tooltip="Радио"/>
              </a:rPr>
              <a:t>радио</a:t>
            </a:r>
            <a:r>
              <a:rPr lang="ru-RU" sz="1800">
                <a:solidFill>
                  <a:srgbClr val="000090"/>
                </a:solidFill>
              </a:rPr>
              <a:t> и </a:t>
            </a:r>
            <a:r>
              <a:rPr lang="ru-RU" sz="1800">
                <a:solidFill>
                  <a:srgbClr val="000090"/>
                </a:solidFill>
                <a:hlinkClick r:id="rId11" tooltip="Телевидение"/>
              </a:rPr>
              <a:t>телевидении</a:t>
            </a:r>
            <a:r>
              <a:rPr lang="ru-RU" sz="1800">
                <a:solidFill>
                  <a:srgbClr val="000090"/>
                </a:solidFill>
              </a:rPr>
              <a:t>, для </a:t>
            </a:r>
            <a:r>
              <a:rPr lang="ru-RU" sz="1800">
                <a:solidFill>
                  <a:srgbClr val="000090"/>
                </a:solidFill>
                <a:hlinkClick r:id="rId12" tooltip="Радиосвязь"/>
              </a:rPr>
              <a:t>радиосвязи</a:t>
            </a:r>
            <a:r>
              <a:rPr lang="ru-RU" sz="1800">
                <a:solidFill>
                  <a:srgbClr val="000090"/>
                </a:solidFill>
              </a:rPr>
              <a:t>, а также для ультразвукового контроля и измерения.</a:t>
            </a:r>
            <a:br>
              <a:rPr lang="ru-RU" sz="1800">
                <a:solidFill>
                  <a:srgbClr val="000090"/>
                </a:solidFill>
              </a:rPr>
            </a:br>
            <a:endParaRPr lang="ru-RU" sz="1800">
              <a:solidFill>
                <a:srgbClr val="000090"/>
              </a:solidFill>
            </a:endParaRPr>
          </a:p>
        </p:txBody>
      </p:sp>
      <p:pic>
        <p:nvPicPr>
          <p:cNvPr id="19458" name="Изображение 3" descr="МИКРОФ1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14613" y="2840038"/>
            <a:ext cx="4068762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14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823969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rgbClr val="000090"/>
                </a:solidFill>
              </a:rPr>
              <a:t>Графический планшет </a:t>
            </a:r>
            <a:r>
              <a:rPr lang="ru-RU" sz="2000">
                <a:solidFill>
                  <a:srgbClr val="000090"/>
                </a:solidFill>
              </a:rPr>
              <a:t>(от </a:t>
            </a:r>
            <a:r>
              <a:rPr lang="ru-RU" sz="2000">
                <a:solidFill>
                  <a:srgbClr val="000090"/>
                </a:solidFill>
                <a:hlinkClick r:id="rId2" tooltip="Английский язык"/>
              </a:rPr>
              <a:t>англ.</a:t>
            </a:r>
            <a:r>
              <a:rPr lang="ru-RU" sz="2000">
                <a:solidFill>
                  <a:srgbClr val="000090"/>
                </a:solidFill>
              </a:rPr>
              <a:t> </a:t>
            </a:r>
            <a:r>
              <a:rPr lang="ru-RU" sz="2000" i="1" err="1">
                <a:solidFill>
                  <a:srgbClr val="000090"/>
                </a:solidFill>
              </a:rPr>
              <a:t>graphics</a:t>
            </a:r>
            <a:r>
              <a:rPr lang="ru-RU" sz="2000" i="1">
                <a:solidFill>
                  <a:srgbClr val="000090"/>
                </a:solidFill>
              </a:rPr>
              <a:t> </a:t>
            </a:r>
            <a:r>
              <a:rPr lang="ru-RU" sz="2000" i="1" err="1">
                <a:solidFill>
                  <a:srgbClr val="000090"/>
                </a:solidFill>
              </a:rPr>
              <a:t>tablet</a:t>
            </a:r>
            <a:r>
              <a:rPr lang="ru-RU" sz="2000" i="1">
                <a:solidFill>
                  <a:srgbClr val="000090"/>
                </a:solidFill>
              </a:rPr>
              <a:t> или </a:t>
            </a:r>
            <a:r>
              <a:rPr lang="ru-RU" sz="2000" i="1" err="1">
                <a:solidFill>
                  <a:srgbClr val="000090"/>
                </a:solidFill>
              </a:rPr>
              <a:t>graphics</a:t>
            </a:r>
            <a:r>
              <a:rPr lang="ru-RU" sz="2000" i="1">
                <a:solidFill>
                  <a:srgbClr val="000090"/>
                </a:solidFill>
              </a:rPr>
              <a:t> </a:t>
            </a:r>
            <a:r>
              <a:rPr lang="ru-RU" sz="2000" i="1" err="1">
                <a:solidFill>
                  <a:srgbClr val="000090"/>
                </a:solidFill>
              </a:rPr>
              <a:t>pad</a:t>
            </a:r>
            <a:r>
              <a:rPr lang="ru-RU" sz="2000" i="1">
                <a:solidFill>
                  <a:srgbClr val="000090"/>
                </a:solidFill>
              </a:rPr>
              <a:t>, </a:t>
            </a:r>
            <a:r>
              <a:rPr lang="ru-RU" sz="2000" i="1" err="1">
                <a:solidFill>
                  <a:srgbClr val="000090"/>
                </a:solidFill>
              </a:rPr>
              <a:t>drawing</a:t>
            </a:r>
            <a:r>
              <a:rPr lang="ru-RU" sz="2000" i="1">
                <a:solidFill>
                  <a:srgbClr val="000090"/>
                </a:solidFill>
              </a:rPr>
              <a:t> </a:t>
            </a:r>
            <a:r>
              <a:rPr lang="ru-RU" sz="2000" i="1" err="1">
                <a:solidFill>
                  <a:srgbClr val="000090"/>
                </a:solidFill>
              </a:rPr>
              <a:t>tablet</a:t>
            </a:r>
            <a:r>
              <a:rPr lang="ru-RU" sz="2000" i="1">
                <a:solidFill>
                  <a:srgbClr val="000090"/>
                </a:solidFill>
              </a:rPr>
              <a:t>, </a:t>
            </a:r>
            <a:r>
              <a:rPr lang="ru-RU" sz="2000" i="1" err="1">
                <a:solidFill>
                  <a:srgbClr val="000090"/>
                </a:solidFill>
              </a:rPr>
              <a:t>digitizing</a:t>
            </a:r>
            <a:r>
              <a:rPr lang="ru-RU" sz="2000" i="1">
                <a:solidFill>
                  <a:srgbClr val="000090"/>
                </a:solidFill>
              </a:rPr>
              <a:t> </a:t>
            </a:r>
            <a:r>
              <a:rPr lang="ru-RU" sz="2000" i="1" err="1">
                <a:solidFill>
                  <a:srgbClr val="000090"/>
                </a:solidFill>
              </a:rPr>
              <a:t>tablet</a:t>
            </a:r>
            <a:r>
              <a:rPr lang="ru-RU" sz="2000" i="1">
                <a:solidFill>
                  <a:srgbClr val="000090"/>
                </a:solidFill>
              </a:rPr>
              <a:t>, </a:t>
            </a:r>
            <a:r>
              <a:rPr lang="ru-RU" sz="2000" i="1" err="1">
                <a:solidFill>
                  <a:srgbClr val="000090"/>
                </a:solidFill>
              </a:rPr>
              <a:t>digitizer</a:t>
            </a:r>
            <a:r>
              <a:rPr lang="ru-RU" sz="2000" i="1">
                <a:solidFill>
                  <a:srgbClr val="000090"/>
                </a:solidFill>
              </a:rPr>
              <a:t> - дигитайзер, диджитайзер) — это </a:t>
            </a:r>
            <a:r>
              <a:rPr lang="ru-RU" sz="2000" i="1">
                <a:solidFill>
                  <a:srgbClr val="000090"/>
                </a:solidFill>
                <a:hlinkClick r:id="rId3" tooltip="Устройство ввода"/>
              </a:rPr>
              <a:t>устройство для ввода</a:t>
            </a:r>
            <a:r>
              <a:rPr lang="ru-RU" sz="2000" i="1">
                <a:solidFill>
                  <a:srgbClr val="000090"/>
                </a:solidFill>
              </a:rPr>
              <a:t> рисунков от руки непосредственно в компьютер. Состоит из пера и плоского планшета, чувствительного к нажатию или близости пера. Также может прилагаться специальная </a:t>
            </a:r>
            <a:r>
              <a:rPr lang="ru-RU" sz="2000" i="1">
                <a:solidFill>
                  <a:srgbClr val="000090"/>
                </a:solidFill>
                <a:hlinkClick r:id="rId4" tooltip="Компьютерная мышь"/>
              </a:rPr>
              <a:t>мышь</a:t>
            </a:r>
            <a:r>
              <a:rPr lang="ru-RU" sz="2000" i="1">
                <a:solidFill>
                  <a:srgbClr val="000090"/>
                </a:solidFill>
              </a:rPr>
              <a:t>. </a:t>
            </a:r>
            <a:endParaRPr lang="ru-RU" sz="2000">
              <a:solidFill>
                <a:srgbClr val="000090"/>
              </a:solidFill>
            </a:endParaRPr>
          </a:p>
        </p:txBody>
      </p:sp>
      <p:pic>
        <p:nvPicPr>
          <p:cNvPr id="20482" name="Изображение 1" descr="Планшет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0" y="2605088"/>
            <a:ext cx="4894263" cy="3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6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266365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>
                <a:solidFill>
                  <a:srgbClr val="000090"/>
                </a:solidFill>
              </a:rPr>
              <a:t>Джойстик</a:t>
            </a:r>
            <a:r>
              <a:rPr lang="ru-RU" sz="1600">
                <a:solidFill>
                  <a:srgbClr val="000090"/>
                </a:solidFill>
              </a:rPr>
              <a:t> (</a:t>
            </a:r>
            <a:r>
              <a:rPr lang="ru-RU" sz="1600">
                <a:solidFill>
                  <a:srgbClr val="000090"/>
                </a:solidFill>
                <a:hlinkClick r:id="rId2" tooltip="Английский язык"/>
              </a:rPr>
              <a:t>англ.</a:t>
            </a:r>
            <a:r>
              <a:rPr lang="ru-RU" sz="1600">
                <a:solidFill>
                  <a:srgbClr val="000090"/>
                </a:solidFill>
              </a:rPr>
              <a:t> </a:t>
            </a:r>
            <a:r>
              <a:rPr lang="ru-RU" sz="1600" i="1" err="1">
                <a:solidFill>
                  <a:srgbClr val="000090"/>
                </a:solidFill>
              </a:rPr>
              <a:t>joystick</a:t>
            </a:r>
            <a:r>
              <a:rPr lang="ru-RU" sz="1600">
                <a:solidFill>
                  <a:srgbClr val="000090"/>
                </a:solidFill>
              </a:rPr>
              <a:t> — «</a:t>
            </a:r>
            <a:r>
              <a:rPr lang="ru-RU" sz="1600">
                <a:solidFill>
                  <a:srgbClr val="000090"/>
                </a:solidFill>
                <a:hlinkClick r:id="rId3" tooltip="Ручка управления самолётом"/>
              </a:rPr>
              <a:t>ручка управления самолётом</a:t>
            </a:r>
            <a:r>
              <a:rPr lang="ru-RU" sz="1600">
                <a:solidFill>
                  <a:srgbClr val="000090"/>
                </a:solidFill>
              </a:rPr>
              <a:t>») — </a:t>
            </a:r>
            <a:r>
              <a:rPr lang="ru-RU" sz="1600">
                <a:solidFill>
                  <a:srgbClr val="000090"/>
                </a:solidFill>
                <a:hlinkClick r:id="rId4" tooltip="Устройство ввода"/>
              </a:rPr>
              <a:t>устройство ввода</a:t>
            </a:r>
            <a:r>
              <a:rPr lang="ru-RU" sz="1600">
                <a:solidFill>
                  <a:srgbClr val="000090"/>
                </a:solidFill>
              </a:rPr>
              <a:t> информации, которое представляет собой качающуюся в двух плоскостях ручку. Наклоняя ручку вперёд, назад, влево и вправо, пользователь может передвигать что-либо по экрану. На ручке, а также в платформе, на которой она крепится, обычно располагаются кнопки и переключатели различного назначения. Помимо координатных осей </a:t>
            </a:r>
            <a:r>
              <a:rPr lang="ru-RU" sz="1600" err="1">
                <a:solidFill>
                  <a:srgbClr val="000090"/>
                </a:solidFill>
              </a:rPr>
              <a:t>X</a:t>
            </a:r>
            <a:r>
              <a:rPr lang="ru-RU" sz="1600">
                <a:solidFill>
                  <a:srgbClr val="000090"/>
                </a:solidFill>
              </a:rPr>
              <a:t> и </a:t>
            </a:r>
            <a:r>
              <a:rPr lang="ru-RU" sz="1600" err="1">
                <a:solidFill>
                  <a:srgbClr val="000090"/>
                </a:solidFill>
              </a:rPr>
              <a:t>Y</a:t>
            </a:r>
            <a:r>
              <a:rPr lang="ru-RU" sz="1600">
                <a:solidFill>
                  <a:srgbClr val="000090"/>
                </a:solidFill>
              </a:rPr>
              <a:t>, возможно также изменение координаты </a:t>
            </a:r>
            <a:r>
              <a:rPr lang="ru-RU" sz="1600" err="1">
                <a:solidFill>
                  <a:srgbClr val="000090"/>
                </a:solidFill>
              </a:rPr>
              <a:t>Z</a:t>
            </a:r>
            <a:r>
              <a:rPr lang="ru-RU" sz="1600">
                <a:solidFill>
                  <a:srgbClr val="000090"/>
                </a:solidFill>
              </a:rPr>
              <a:t>, за счет вращения рукояти вокруг оси, наличия второй ручки, дополнительного колёсика и т. п.</a:t>
            </a:r>
            <a:r>
              <a:rPr lang="ru-RU" sz="1600">
                <a:solidFill>
                  <a:srgbClr val="000000"/>
                </a:solidFill>
              </a:rPr>
              <a:t/>
            </a:r>
            <a:br>
              <a:rPr lang="ru-RU" sz="1600">
                <a:solidFill>
                  <a:srgbClr val="000000"/>
                </a:solidFill>
              </a:rPr>
            </a:br>
            <a:r>
              <a:rPr lang="ru-RU" sz="1600">
                <a:solidFill>
                  <a:srgbClr val="000000"/>
                </a:solidFill>
              </a:rPr>
              <a:t> </a:t>
            </a:r>
            <a:r>
              <a:rPr lang="ru-RU" sz="2000">
                <a:solidFill>
                  <a:srgbClr val="000000"/>
                </a:solidFill>
              </a:rPr>
              <a:t/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/>
            </a:r>
            <a:br>
              <a:rPr lang="ru-RU" sz="2000">
                <a:solidFill>
                  <a:srgbClr val="000000"/>
                </a:solidFill>
              </a:rPr>
            </a:br>
            <a:endParaRPr lang="ru-RU" sz="2000">
              <a:solidFill>
                <a:srgbClr val="000000"/>
              </a:solidFill>
            </a:endParaRPr>
          </a:p>
        </p:txBody>
      </p:sp>
      <p:pic>
        <p:nvPicPr>
          <p:cNvPr id="21506" name="Изображение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7963" y="2551113"/>
            <a:ext cx="2830512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Изображение 1" descr="дЖОЙСТИК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79525" y="2551113"/>
            <a:ext cx="24876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5"/>
          <p:cNvSpPr>
            <a:spLocks/>
          </p:cNvSpPr>
          <p:nvPr/>
        </p:nvSpPr>
        <p:spPr bwMode="auto">
          <a:xfrm>
            <a:off x="7535863" y="5792788"/>
            <a:ext cx="1498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sz="2600">
                <a:hlinkClick r:id="rId7" action="ppaction://hlinksldjump"/>
              </a:rPr>
              <a:t>Назад</a:t>
            </a: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Форма волны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умажная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Бумажная.thmx</Template>
  <TotalTime>206</TotalTime>
  <Words>104</Words>
  <Application>Microsoft Macintosh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Constantia</vt:lpstr>
      <vt:lpstr>Wingdings 2</vt:lpstr>
      <vt:lpstr>Calibri</vt:lpstr>
      <vt:lpstr>Symbol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apple</dc:creator>
  <cp:lastModifiedBy>www.PHILka.RU</cp:lastModifiedBy>
  <cp:revision>38</cp:revision>
  <dcterms:created xsi:type="dcterms:W3CDTF">2012-10-22T18:05:44Z</dcterms:created>
  <dcterms:modified xsi:type="dcterms:W3CDTF">2002-12-31T22:52:39Z</dcterms:modified>
</cp:coreProperties>
</file>