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4" r:id="rId6"/>
    <p:sldId id="263" r:id="rId7"/>
    <p:sldId id="260" r:id="rId8"/>
    <p:sldId id="261" r:id="rId9"/>
    <p:sldId id="262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accent2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565" autoAdjust="0"/>
    <p:restoredTop sz="94660"/>
  </p:normalViewPr>
  <p:slideViewPr>
    <p:cSldViewPr>
      <p:cViewPr>
        <p:scale>
          <a:sx n="35" d="100"/>
          <a:sy n="35" d="100"/>
        </p:scale>
        <p:origin x="-89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3250FF0-F0A9-46F5-928F-322AC3DA7A24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4EFC42E-2759-473D-BF95-4FC152ED6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0FF0-F0A9-46F5-928F-322AC3DA7A24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C42E-2759-473D-BF95-4FC152ED6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0FF0-F0A9-46F5-928F-322AC3DA7A24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C42E-2759-473D-BF95-4FC152ED6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3250FF0-F0A9-46F5-928F-322AC3DA7A24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C42E-2759-473D-BF95-4FC152ED6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3250FF0-F0A9-46F5-928F-322AC3DA7A24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4EFC42E-2759-473D-BF95-4FC152ED615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3250FF0-F0A9-46F5-928F-322AC3DA7A24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4EFC42E-2759-473D-BF95-4FC152ED6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3250FF0-F0A9-46F5-928F-322AC3DA7A24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4EFC42E-2759-473D-BF95-4FC152ED615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0FF0-F0A9-46F5-928F-322AC3DA7A24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FC42E-2759-473D-BF95-4FC152ED6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3250FF0-F0A9-46F5-928F-322AC3DA7A24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4EFC42E-2759-473D-BF95-4FC152ED6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3250FF0-F0A9-46F5-928F-322AC3DA7A24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4EFC42E-2759-473D-BF95-4FC152ED615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3250FF0-F0A9-46F5-928F-322AC3DA7A24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4EFC42E-2759-473D-BF95-4FC152ED615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3250FF0-F0A9-46F5-928F-322AC3DA7A24}" type="datetimeFigureOut">
              <a:rPr lang="ru-RU" smtClean="0"/>
              <a:t>19.10.2011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4EFC42E-2759-473D-BF95-4FC152ED615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carfib.htm" TargetMode="External"/><Relationship Id="rId7" Type="http://schemas.openxmlformats.org/officeDocument/2006/relationships/image" Target="../media/image8.gif"/><Relationship Id="rId2" Type="http://schemas.openxmlformats.org/officeDocument/2006/relationships/hyperlink" Target="pan.htm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pmma.htm" TargetMode="External"/><Relationship Id="rId5" Type="http://schemas.openxmlformats.org/officeDocument/2006/relationships/hyperlink" Target="fiber.htm" TargetMode="External"/><Relationship Id="rId4" Type="http://schemas.openxmlformats.org/officeDocument/2006/relationships/hyperlink" Target="copoly.ht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fiber.htm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composit.htm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cell.htm" TargetMode="External"/><Relationship Id="rId3" Type="http://schemas.openxmlformats.org/officeDocument/2006/relationships/hyperlink" Target="pp.htm" TargetMode="External"/><Relationship Id="rId7" Type="http://schemas.openxmlformats.org/officeDocument/2006/relationships/hyperlink" Target="pan.htm" TargetMode="External"/><Relationship Id="rId2" Type="http://schemas.openxmlformats.org/officeDocument/2006/relationships/hyperlink" Target="pe.htm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aramid.htm" TargetMode="External"/><Relationship Id="rId5" Type="http://schemas.openxmlformats.org/officeDocument/2006/relationships/hyperlink" Target="pet.htm" TargetMode="External"/><Relationship Id="rId4" Type="http://schemas.openxmlformats.org/officeDocument/2006/relationships/hyperlink" Target="nylon.htm" TargetMode="External"/><Relationship Id="rId9" Type="http://schemas.openxmlformats.org/officeDocument/2006/relationships/hyperlink" Target="urethane.htm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pc.htm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ber.htm" TargetMode="External"/><Relationship Id="rId2" Type="http://schemas.openxmlformats.org/officeDocument/2006/relationships/hyperlink" Target="plastic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fiber.htm" TargetMode="External"/><Relationship Id="rId2" Type="http://schemas.openxmlformats.org/officeDocument/2006/relationships/hyperlink" Target="pe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anchor="t" anchorCtr="0">
            <a:noAutofit/>
            <a:scene3d>
              <a:camera prst="isometricOffAxis2Left"/>
              <a:lightRig rig="soft" dir="t">
                <a:rot lat="0" lon="0" rev="17220000"/>
              </a:lightRig>
            </a:scene3d>
            <a:sp3d z="-6350" extrusionH="57150" contourW="12700" prstMaterial="plastic">
              <a:bevelT h="25400" prst="softRound"/>
              <a:bevelB w="38100" h="38100" prst="convex"/>
              <a:extrusionClr>
                <a:schemeClr val="accent2">
                  <a:lumMod val="60000"/>
                  <a:lumOff val="40000"/>
                </a:schemeClr>
              </a:extrusionClr>
              <a:contourClr>
                <a:schemeClr val="bg2">
                  <a:lumMod val="60000"/>
                  <a:lumOff val="40000"/>
                </a:schemeClr>
              </a:contourClr>
            </a:sp3d>
          </a:bodyPr>
          <a:lstStyle/>
          <a:p>
            <a:r>
              <a:rPr lang="ru-RU" sz="6600" dirty="0" smtClean="0">
                <a:solidFill>
                  <a:schemeClr val="accent1">
                    <a:alpha val="88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64000"/>
                    </a:srgbClr>
                  </a:outerShdw>
                </a:effectLst>
              </a:rPr>
              <a:t>Презентация на тему «Волокна» по  химии</a:t>
            </a:r>
            <a:endParaRPr lang="ru-RU" sz="6600" dirty="0">
              <a:solidFill>
                <a:schemeClr val="accent1">
                  <a:alpha val="88000"/>
                </a:schemeClr>
              </a:solidFill>
              <a:effectLst>
                <a:outerShdw blurRad="127000" dist="200000" dir="2700000" algn="tl" rotWithShape="0">
                  <a:srgbClr val="000000">
                    <a:alpha val="64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1088" y="4643446"/>
            <a:ext cx="8062912" cy="1752600"/>
          </a:xfrm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path path="rect">
              <a:fillToRect l="100000" t="100000"/>
            </a:path>
          </a:gradFill>
        </p:spPr>
        <p:txBody>
          <a:bodyPr anchor="b" anchorCtr="0"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5100" dirty="0" smtClean="0">
                <a:solidFill>
                  <a:srgbClr val="FF0000"/>
                </a:solidFill>
              </a:rPr>
              <a:t>          </a:t>
            </a:r>
          </a:p>
          <a:p>
            <a:endParaRPr lang="ru-RU" sz="5100" dirty="0" smtClean="0">
              <a:solidFill>
                <a:srgbClr val="FF0000"/>
              </a:solidFill>
            </a:endParaRPr>
          </a:p>
          <a:p>
            <a:endParaRPr lang="ru-RU" sz="5100" dirty="0" smtClean="0">
              <a:solidFill>
                <a:srgbClr val="FF0000"/>
              </a:solidFill>
            </a:endParaRPr>
          </a:p>
          <a:p>
            <a:endParaRPr lang="ru-RU" sz="5100" dirty="0" smtClean="0">
              <a:solidFill>
                <a:srgbClr val="FF0000"/>
              </a:solidFill>
            </a:endParaRPr>
          </a:p>
          <a:p>
            <a:r>
              <a:rPr lang="ru-RU" sz="14400" dirty="0" smtClean="0">
                <a:solidFill>
                  <a:srgbClr val="FF0000"/>
                </a:solidFill>
              </a:rPr>
              <a:t>Кравцовой Марии 11 класс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u="sng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Полиакрилонитрил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400" dirty="0" smtClean="0"/>
              <a:t>Полиакрилонитрил используется для </a:t>
            </a:r>
            <a:r>
              <a:rPr lang="ru-RU" sz="3400" dirty="0" smtClean="0"/>
              <a:t>получения </a:t>
            </a:r>
            <a:r>
              <a:rPr lang="ru-RU" sz="3400" dirty="0" smtClean="0"/>
              <a:t>из него другого полимера, </a:t>
            </a:r>
            <a:r>
              <a:rPr lang="ru-RU" sz="3400" u="sng" dirty="0" smtClean="0">
                <a:hlinkClick r:id="rId3"/>
              </a:rPr>
              <a:t>углеродного волокна. Но </a:t>
            </a:r>
            <a:r>
              <a:rPr lang="ru-RU" sz="3400" u="sng" dirty="0" smtClean="0">
                <a:hlinkClick r:id="rId4"/>
              </a:rPr>
              <a:t>сополимеры, содержащие в основном полиакрилонитрил, используются в качестве </a:t>
            </a:r>
            <a:r>
              <a:rPr lang="ru-RU" sz="3400" u="sng" dirty="0" smtClean="0">
                <a:hlinkClick r:id="rId5"/>
              </a:rPr>
              <a:t>волокон для изготовления трикотажной одежды, такой как свитера, носки, а также изделия из текстильных материалов для использования на открытом воздухе, как палатки, навесы и такого рода вещи. Если на этикетке такого товара написано "акриловое волокно", то он сделан из какого-нибудь сополимера полиакрилонитрила. Обычно это бывают сополимеры акрилонитрила и </a:t>
            </a:r>
            <a:r>
              <a:rPr lang="ru-RU" sz="3400" u="sng" dirty="0" err="1" smtClean="0">
                <a:hlinkClick r:id="rId5"/>
              </a:rPr>
              <a:t>метилакрилата</a:t>
            </a:r>
            <a:r>
              <a:rPr lang="ru-RU" sz="3400" u="sng" dirty="0" smtClean="0">
                <a:hlinkClick r:id="rId5"/>
              </a:rPr>
              <a:t> или акрилонитрила и </a:t>
            </a:r>
            <a:r>
              <a:rPr lang="ru-RU" sz="3400" u="sng" dirty="0" smtClean="0">
                <a:hlinkClick r:id="rId6"/>
              </a:rPr>
              <a:t>метилметакрилата: </a:t>
            </a:r>
          </a:p>
          <a:p>
            <a:endParaRPr lang="ru-RU" dirty="0"/>
          </a:p>
        </p:txBody>
      </p:sp>
      <p:pic>
        <p:nvPicPr>
          <p:cNvPr id="8194" name="Picture 2" descr="C:\Users\Public\Documents\Полиакри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28662" y="4876796"/>
            <a:ext cx="3252790" cy="19812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Целлюлоза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Целлюлоза - один из многих полимеров, встречающихся в природе. Дерево, бумага и хлопок - все они содержат целлюлозу. Целлюлоза - замечательное </a:t>
            </a:r>
            <a:r>
              <a:rPr lang="ru-RU" u="sng" dirty="0" smtClean="0">
                <a:hlinkClick r:id="rId2"/>
              </a:rPr>
              <a:t>волокно. Дерево, хлопок и пеньковая веревка сделаны из волокнистой целлюлозы. Целлюлоза состоит из повторяющихся элементов - мономера глюкозы. Это та самая глюкоза, которую усваивает ваше тело, чтобы жить, но вы не можете переваривать ее в виде целлюлозы. Поскольку целлюлоза построена из сахарного мономера, она называется полисахаридом. </a:t>
            </a:r>
          </a:p>
          <a:p>
            <a:endParaRPr lang="ru-RU" dirty="0"/>
          </a:p>
        </p:txBody>
      </p:sp>
      <p:pic>
        <p:nvPicPr>
          <p:cNvPr id="9218" name="Picture 2" descr="C:\Users\Public\Documents\Целюлоза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22000">
            <a:off x="-793238" y="1041999"/>
            <a:ext cx="6834879" cy="421154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Полиуретаны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Полиуретаны являются одним из наиболее известных семейств полимеров, используемых для изготовления вспененных материалов. Если вы сейчас сидите на мягком стуле, то его набивка весьма вероятно сделана из </a:t>
            </a:r>
            <a:r>
              <a:rPr lang="ru-RU" dirty="0" err="1" smtClean="0"/>
              <a:t>пенополиуретана</a:t>
            </a:r>
            <a:r>
              <a:rPr lang="ru-RU" dirty="0" smtClean="0"/>
              <a:t>. Но полиуретаны - это не только вспененные материалы. </a:t>
            </a:r>
          </a:p>
          <a:p>
            <a:endParaRPr lang="ru-RU" dirty="0"/>
          </a:p>
        </p:txBody>
      </p:sp>
      <p:pic>
        <p:nvPicPr>
          <p:cNvPr id="10242" name="Picture 2" descr="C:\Users\Public\Documents\Полуретаны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107903">
            <a:off x="-620319" y="2164289"/>
            <a:ext cx="6242710" cy="1923507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Волокна часто используются для укрепления термореактивных пластиков. Волокно помогает компенсировать непрочность термореактивного пластика, но и сам термореактивный пластик также способствует выравниванию свойств волокна. Когда термореактивный пластик или любой другой полимер таким образом усилен волокном, то такой материал называют </a:t>
            </a:r>
            <a:r>
              <a:rPr lang="ru-RU" sz="2400" u="sng" dirty="0" smtClean="0">
                <a:hlinkClick r:id="rId2"/>
              </a:rPr>
              <a:t>композиционным. </a:t>
            </a:r>
            <a:endParaRPr lang="ru-RU" sz="2400" dirty="0"/>
          </a:p>
        </p:txBody>
      </p:sp>
      <p:pic>
        <p:nvPicPr>
          <p:cNvPr id="11266" name="Picture 2" descr="C:\Users\Public\Documents\fiber0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1000139" y="1000136"/>
            <a:ext cx="6215083" cy="421481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</a:t>
            </a:r>
            <a:r>
              <a:rPr lang="ru-RU" sz="3100" dirty="0" smtClean="0"/>
              <a:t>Полимерное     волокно</a:t>
            </a:r>
            <a:r>
              <a:rPr lang="ru-RU" sz="2700" dirty="0" smtClean="0"/>
              <a:t> 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это полимер, макромолекулы которого вытянуты в прямую линию (или почти прямую) и выстроены параллельно друг другу, все вдоль одной оси,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Public\Documents\comp13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86116" y="0"/>
            <a:ext cx="5857884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0"/>
            <a:ext cx="8229600" cy="4572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Из полимеров выстроенных таким образом можно прясть нити и использовать их для изготовления тканей. Одежда, которую вы носите, сделана из полимерных волокон. А также и ковер. А еще веревка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6858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Вот небольшой список тех полимеров, из которых можно сделать волокна: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Полиэтилен 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Полипропилен 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u="sng" dirty="0" err="1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Найлон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 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Полиэфир 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u="sng" dirty="0" err="1" smtClean="0">
                <a:solidFill>
                  <a:schemeClr val="accent1">
                    <a:lumMod val="75000"/>
                  </a:schemeClr>
                </a:solidFill>
                <a:hlinkClick r:id="rId6"/>
              </a:rPr>
              <a:t>Кевлар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hlinkClick r:id="rId6"/>
              </a:rPr>
              <a:t> и </a:t>
            </a:r>
            <a:r>
              <a:rPr lang="ru-RU" u="sng" dirty="0" err="1" smtClean="0">
                <a:solidFill>
                  <a:schemeClr val="accent1">
                    <a:lumMod val="75000"/>
                  </a:schemeClr>
                </a:solidFill>
                <a:hlinkClick r:id="rId6"/>
              </a:rPr>
              <a:t>Номекс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hlinkClick r:id="rId6"/>
              </a:rPr>
              <a:t> 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hlinkClick r:id="rId7"/>
              </a:rPr>
              <a:t>Полиакрилонитрил 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hlinkClick r:id="rId8"/>
              </a:rPr>
              <a:t>Целлюлоза 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hlinkClick r:id="rId9"/>
              </a:rPr>
              <a:t>Полиуретаны </a:t>
            </a:r>
            <a:r>
              <a:rPr lang="ru-RU" u="sng" dirty="0" smtClean="0"/>
              <a:t/>
            </a:r>
            <a:br>
              <a:rPr lang="ru-RU" u="sng" dirty="0" smtClean="0"/>
            </a:b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err="1" smtClean="0"/>
              <a:t>Кевлар</a:t>
            </a:r>
            <a:endParaRPr lang="ru-RU" sz="7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400" dirty="0" err="1" smtClean="0"/>
              <a:t>Кевлар</a:t>
            </a:r>
            <a:r>
              <a:rPr lang="ru-RU" sz="4400" baseline="30000" dirty="0" smtClean="0"/>
              <a:t>®</a:t>
            </a:r>
            <a:r>
              <a:rPr lang="ru-RU" sz="4400" dirty="0" smtClean="0"/>
              <a:t> используется для создания таких вещей, как пуленепробиваемые жилеты и </a:t>
            </a:r>
            <a:r>
              <a:rPr lang="ru-RU" sz="4400" dirty="0" err="1" smtClean="0"/>
              <a:t>непрокалываемые</a:t>
            </a:r>
            <a:r>
              <a:rPr lang="ru-RU" sz="4400" dirty="0" smtClean="0"/>
              <a:t> велосипедные шины</a:t>
            </a:r>
            <a:r>
              <a:rPr lang="ru-RU" dirty="0" smtClean="0"/>
              <a:t>. 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7170" name="Picture 2" descr="C:\Users\Public\Documents\Кевлар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57694"/>
            <a:ext cx="3786214" cy="218599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Полиэфир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200" dirty="0" smtClean="0"/>
              <a:t>Особым семейством полиэфиров являются </a:t>
            </a:r>
            <a:r>
              <a:rPr lang="ru-RU" sz="3200" u="sng" dirty="0" smtClean="0">
                <a:hlinkClick r:id="rId2"/>
              </a:rPr>
              <a:t>поликарбонаты. </a:t>
            </a:r>
          </a:p>
          <a:p>
            <a:r>
              <a:rPr lang="ru-RU" sz="3200" dirty="0" smtClean="0"/>
              <a:t>Углеводородные основные цепи молекул полиэфиров содержат эфирные связи, отсюда и происходит название полиэфиры. </a:t>
            </a:r>
          </a:p>
          <a:p>
            <a:endParaRPr lang="ru-RU" dirty="0"/>
          </a:p>
        </p:txBody>
      </p:sp>
      <p:pic>
        <p:nvPicPr>
          <p:cNvPr id="6146" name="Picture 2" descr="C:\Users\Public\Documents\Полиэфиры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786322"/>
            <a:ext cx="6143668" cy="207167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Полипропилен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867912" y="0"/>
            <a:ext cx="5276088" cy="6858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Полипропилен является одним из тех полимеров, которые находят весьма разнообразное применение. Он несет двойную службу, в качестве </a:t>
            </a:r>
            <a:r>
              <a:rPr lang="ru-RU" sz="2400" b="1" u="sng" dirty="0" smtClean="0">
                <a:hlinkClick r:id="rId2"/>
              </a:rPr>
              <a:t>пластмассы, и в качестве </a:t>
            </a:r>
            <a:r>
              <a:rPr lang="ru-RU" sz="2400" b="1" u="sng" dirty="0" smtClean="0">
                <a:hlinkClick r:id="rId3"/>
              </a:rPr>
              <a:t>волокна. В качестве пластмассы он используется для изготовления таких предметов, как емкости для продуктов, которые можно мыть в посудомоечной машине. Это возможно, поскольку полипропилен не плавится при температурах ниже 160 </a:t>
            </a:r>
            <a:r>
              <a:rPr lang="ru-RU" sz="2400" b="1" u="sng" baseline="30000" dirty="0" err="1" smtClean="0">
                <a:hlinkClick r:id="rId3"/>
              </a:rPr>
              <a:t>o</a:t>
            </a:r>
            <a:r>
              <a:rPr lang="ru-RU" sz="2400" b="1" u="sng" dirty="0" err="1" smtClean="0">
                <a:hlinkClick r:id="rId3"/>
              </a:rPr>
              <a:t>C</a:t>
            </a:r>
            <a:r>
              <a:rPr lang="ru-RU" sz="2400" b="1" u="sng" dirty="0" smtClean="0">
                <a:hlinkClick r:id="rId3"/>
              </a:rPr>
              <a:t>, или 320 </a:t>
            </a:r>
            <a:r>
              <a:rPr lang="ru-RU" sz="2400" b="1" u="sng" baseline="30000" dirty="0" err="1" smtClean="0">
                <a:hlinkClick r:id="rId3"/>
              </a:rPr>
              <a:t>o</a:t>
            </a:r>
            <a:r>
              <a:rPr lang="ru-RU" sz="2400" b="1" u="sng" dirty="0" err="1" smtClean="0">
                <a:hlinkClick r:id="rId3"/>
              </a:rPr>
              <a:t>F</a:t>
            </a:r>
            <a:r>
              <a:rPr lang="ru-RU" sz="2400" b="1" u="sng" dirty="0" smtClean="0">
                <a:hlinkClick r:id="rId3"/>
              </a:rPr>
              <a:t>.</a:t>
            </a:r>
            <a:endParaRPr lang="ru-RU" sz="2400" dirty="0"/>
          </a:p>
        </p:txBody>
      </p:sp>
      <p:pic>
        <p:nvPicPr>
          <p:cNvPr id="3074" name="Picture 2" descr="C:\Users\Public\Documents\Полипропилен(его получение)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1500174"/>
            <a:ext cx="3429024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err="1" smtClean="0"/>
              <a:t>ПОЛИэтилен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2400" b="1" u="sng" dirty="0" smtClean="0">
                <a:hlinkClick r:id="rId2"/>
              </a:rPr>
              <a:t>Полиэтилен, более распространенный пластик, расплавится где-то при 100 </a:t>
            </a:r>
            <a:r>
              <a:rPr lang="ru-RU" sz="2400" b="1" u="sng" baseline="30000" dirty="0" err="1" smtClean="0">
                <a:hlinkClick r:id="rId2"/>
              </a:rPr>
              <a:t>o</a:t>
            </a:r>
            <a:r>
              <a:rPr lang="ru-RU" sz="2400" b="1" u="sng" dirty="0" err="1" smtClean="0">
                <a:hlinkClick r:id="rId2"/>
              </a:rPr>
              <a:t>C</a:t>
            </a:r>
            <a:r>
              <a:rPr lang="ru-RU" sz="2400" b="1" u="sng" dirty="0" smtClean="0">
                <a:hlinkClick r:id="rId2"/>
              </a:rPr>
              <a:t>, а это значит, что полиэтиленовые тарелки испортятся в посудомоечной машине. В виде </a:t>
            </a:r>
            <a:r>
              <a:rPr lang="ru-RU" sz="2400" b="1" u="sng" dirty="0" smtClean="0">
                <a:hlinkClick r:id="rId3"/>
              </a:rPr>
              <a:t>волокна полипропилен используется для изготовления ковровых покрытий для использования как в помещениях, так и на открытом воздухе, вроде тех, что вы видите вокруг плавательных бассейнов и на миниатюрных площадках для гольфа</a:t>
            </a:r>
            <a:endParaRPr lang="ru-RU" sz="2400" dirty="0"/>
          </a:p>
        </p:txBody>
      </p:sp>
      <p:pic>
        <p:nvPicPr>
          <p:cNvPr id="4098" name="Picture 2" descr="C:\Users\Public\Documents\Полиэтилен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928802"/>
            <a:ext cx="3643338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err="1" smtClean="0"/>
              <a:t>НЕйлон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600" dirty="0" err="1" smtClean="0"/>
              <a:t>Найлон</a:t>
            </a:r>
            <a:r>
              <a:rPr lang="ru-RU" sz="3600" dirty="0" smtClean="0"/>
              <a:t>, </a:t>
            </a:r>
            <a:r>
              <a:rPr lang="ru-RU" sz="3600" dirty="0" smtClean="0"/>
              <a:t>поскольку </a:t>
            </a:r>
            <a:r>
              <a:rPr lang="ru-RU" sz="3600" dirty="0" smtClean="0"/>
              <a:t>каждое его повторяющееся звено цепи полимера содержат два участка из атомов углерода, каждый из которых содержит по шесть углеродных атомов. Другие </a:t>
            </a:r>
            <a:r>
              <a:rPr lang="ru-RU" sz="3600" dirty="0" err="1" smtClean="0"/>
              <a:t>найлоны</a:t>
            </a:r>
            <a:r>
              <a:rPr lang="ru-RU" sz="3600" dirty="0" smtClean="0"/>
              <a:t> обладают различным количеством атомов углерода в этих участках. </a:t>
            </a:r>
          </a:p>
          <a:p>
            <a:r>
              <a:rPr lang="ru-RU" sz="3600" dirty="0" err="1" smtClean="0"/>
              <a:t>Найлоны</a:t>
            </a:r>
            <a:r>
              <a:rPr lang="ru-RU" sz="3600" dirty="0" smtClean="0"/>
              <a:t> можно получить на основе </a:t>
            </a:r>
            <a:r>
              <a:rPr lang="ru-RU" sz="3600" dirty="0" err="1" smtClean="0"/>
              <a:t>двуосновной</a:t>
            </a:r>
            <a:r>
              <a:rPr lang="ru-RU" sz="3600" dirty="0" smtClean="0"/>
              <a:t> кислоты и диаминов. </a:t>
            </a:r>
            <a:r>
              <a:rPr lang="ru-RU" sz="3600" dirty="0" err="1" smtClean="0"/>
              <a:t>Найлон</a:t>
            </a:r>
            <a:r>
              <a:rPr lang="ru-RU" sz="3600" dirty="0" smtClean="0"/>
              <a:t> </a:t>
            </a:r>
            <a:r>
              <a:rPr lang="ru-RU" sz="3600" dirty="0" smtClean="0"/>
              <a:t>получают </a:t>
            </a:r>
            <a:r>
              <a:rPr lang="ru-RU" sz="3600" dirty="0" smtClean="0"/>
              <a:t>из мономеров </a:t>
            </a:r>
            <a:r>
              <a:rPr lang="ru-RU" sz="3600" dirty="0" err="1" smtClean="0"/>
              <a:t>гексаметилендиамина</a:t>
            </a:r>
            <a:r>
              <a:rPr lang="ru-RU" sz="3600" dirty="0" smtClean="0"/>
              <a:t> и </a:t>
            </a:r>
            <a:r>
              <a:rPr lang="ru-RU" sz="3600" dirty="0" err="1" smtClean="0"/>
              <a:t>хлоридангидрида</a:t>
            </a:r>
            <a:r>
              <a:rPr lang="ru-RU" sz="3600" dirty="0" smtClean="0"/>
              <a:t> адипиновой кислоты.. </a:t>
            </a:r>
          </a:p>
          <a:p>
            <a:endParaRPr lang="ru-RU" dirty="0"/>
          </a:p>
        </p:txBody>
      </p:sp>
      <p:pic>
        <p:nvPicPr>
          <p:cNvPr id="5122" name="Picture 2" descr="C:\Users\Public\Documents\nylon 6 и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29066"/>
            <a:ext cx="4286248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85</TotalTime>
  <Words>566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Презентация на тему «Волокна» по  химии</vt:lpstr>
      <vt:lpstr>   Полимерное     волокно     </vt:lpstr>
      <vt:lpstr>Слайд 3</vt:lpstr>
      <vt:lpstr>Вот небольшой список тех полимеров, из которых можно сделать волокна:  Полиэтилен  Полипропилен  Найлон  Полиэфир  Кевлар и Номекс  Полиакрилонитрил  Целлюлоза  Полиуретаны  </vt:lpstr>
      <vt:lpstr>Кевлар</vt:lpstr>
      <vt:lpstr>Полиэфир</vt:lpstr>
      <vt:lpstr>Полипропилен</vt:lpstr>
      <vt:lpstr>ПОЛИэтилен</vt:lpstr>
      <vt:lpstr>НЕйлон</vt:lpstr>
      <vt:lpstr>Полиакрилонитрил</vt:lpstr>
      <vt:lpstr>Целлюлоза</vt:lpstr>
      <vt:lpstr>Полиуретаны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«Волокна» по  химии</dc:title>
  <dc:creator>СеСтРёНы)</dc:creator>
  <cp:lastModifiedBy>СеСтРёНы)</cp:lastModifiedBy>
  <cp:revision>9</cp:revision>
  <dcterms:created xsi:type="dcterms:W3CDTF">2011-10-19T08:48:18Z</dcterms:created>
  <dcterms:modified xsi:type="dcterms:W3CDTF">2011-10-19T10:13:28Z</dcterms:modified>
</cp:coreProperties>
</file>