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34" autoAdjust="0"/>
    <p:restoredTop sz="94660" autoAdjust="0"/>
  </p:normalViewPr>
  <p:slideViewPr>
    <p:cSldViewPr>
      <p:cViewPr varScale="1">
        <p:scale>
          <a:sx n="74" d="100"/>
          <a:sy n="74" d="100"/>
        </p:scale>
        <p:origin x="-55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0ED67D3D-A171-4175-B136-F8446FECF238}" type="datetimeFigureOut">
              <a:rPr lang="ru-RU"/>
              <a:pPr>
                <a:defRPr/>
              </a:pPr>
              <a:t>29.11.2012</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DF93053B-B685-4516-880B-E14D62D72DB6}"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C72EBD87-8982-428B-A847-034E268BE099}" type="datetimeFigureOut">
              <a:rPr lang="ru-RU"/>
              <a:pPr>
                <a:defRPr/>
              </a:pPr>
              <a:t>29.11.2012</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B215FD0F-C459-4F08-B253-3517D2051D2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ED0EF16C-0442-40D8-8657-C284C18B232C}" type="datetimeFigureOut">
              <a:rPr lang="ru-RU"/>
              <a:pPr>
                <a:defRPr/>
              </a:pPr>
              <a:t>29.11.2012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B2B3CD2-B1AB-452C-A152-107341CF942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09FBCEF8-0E09-4274-948B-BDD51E5C5EAE}" type="datetimeFigureOut">
              <a:rPr lang="ru-RU"/>
              <a:pPr>
                <a:defRPr/>
              </a:pPr>
              <a:t>29.11.2012</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D34D9A6B-B27E-4742-951F-5E3A1D57105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33340399-EDEF-4645-9E4D-57A0F0F84256}" type="datetimeFigureOut">
              <a:rPr lang="ru-RU"/>
              <a:pPr>
                <a:defRPr/>
              </a:pPr>
              <a:t>29.11.2012</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EB8B7EB4-AA1E-47B9-B6B1-B22E5247E3C6}"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A30A3732-08EF-4C6D-9318-38075183948E}" type="datetimeFigureOut">
              <a:rPr lang="ru-RU"/>
              <a:pPr>
                <a:defRPr/>
              </a:pPr>
              <a:t>29.11.2012</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D1025055-76B2-447A-8A26-20DCABC4EEB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36723E81-F114-4010-A2CB-F02DCDA065F9}" type="datetimeFigureOut">
              <a:rPr lang="ru-RU"/>
              <a:pPr>
                <a:defRPr/>
              </a:pPr>
              <a:t>29.11.2012</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CAA51B22-1FE2-4CE2-BF95-53C8267E964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ADB9D276-7BA6-4FFA-B156-311D14821C5B}" type="datetimeFigureOut">
              <a:rPr lang="ru-RU"/>
              <a:pPr>
                <a:defRPr/>
              </a:pPr>
              <a:t>29.11.2012</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E7D81D59-4D1A-4EA6-BF06-EC07AFB0832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94A08483-768D-40F9-AA31-145DC4D1E968}" type="datetimeFigureOut">
              <a:rPr lang="ru-RU"/>
              <a:pPr>
                <a:defRPr/>
              </a:pPr>
              <a:t>29.11.2012</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21189052-7ECA-4B19-B894-57225C2FDBC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AC157638-BBD5-43C3-BFF8-36433CDB4D66}" type="datetimeFigureOut">
              <a:rPr lang="ru-RU"/>
              <a:pPr>
                <a:defRPr/>
              </a:pPr>
              <a:t>29.11.2012</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85B3CC16-7D4C-446E-A0ED-50CE1DDD732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BEF13C4F-A87B-4882-99FA-8BDC9F05311A}" type="datetimeFigureOut">
              <a:rPr lang="ru-RU"/>
              <a:pPr>
                <a:defRPr/>
              </a:pPr>
              <a:t>29.11.2012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90899D32-B23E-4DC0-B9E6-69F3849F87A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9"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F0D2D25D-427E-4569-955B-2E197A819B00}" type="datetimeFigureOut">
              <a:rPr lang="ru-RU"/>
              <a:pPr>
                <a:defRPr/>
              </a:pPr>
              <a:t>29.11.2012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DA3D26C4-B711-407B-9DCB-DD436DF5E1EC}"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0" r:id="rId4"/>
    <p:sldLayoutId id="2147483686" r:id="rId5"/>
    <p:sldLayoutId id="2147483681" r:id="rId6"/>
    <p:sldLayoutId id="2147483687" r:id="rId7"/>
    <p:sldLayoutId id="2147483688" r:id="rId8"/>
    <p:sldLayoutId id="2147483689" r:id="rId9"/>
    <p:sldLayoutId id="2147483682" r:id="rId10"/>
    <p:sldLayoutId id="2147483690"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ольник 1"/>
          <p:cNvSpPr>
            <a:spLocks noChangeArrowheads="1"/>
          </p:cNvSpPr>
          <p:nvPr/>
        </p:nvSpPr>
        <p:spPr bwMode="auto">
          <a:xfrm>
            <a:off x="2627313" y="836613"/>
            <a:ext cx="5470525" cy="646112"/>
          </a:xfrm>
          <a:prstGeom prst="rect">
            <a:avLst/>
          </a:prstGeom>
          <a:noFill/>
          <a:ln w="9525">
            <a:noFill/>
            <a:miter lim="800000"/>
            <a:headEnd/>
            <a:tailEnd/>
          </a:ln>
        </p:spPr>
        <p:txBody>
          <a:bodyPr wrap="none">
            <a:spAutoFit/>
          </a:bodyPr>
          <a:lstStyle/>
          <a:p>
            <a:pPr algn="ctr"/>
            <a:r>
              <a:rPr lang="ru-RU" sz="3600">
                <a:latin typeface="Franklin Gothic Book" pitchFamily="34" charset="0"/>
              </a:rPr>
              <a:t>Урок по теме: « Баскетбол»</a:t>
            </a:r>
          </a:p>
        </p:txBody>
      </p:sp>
      <p:sp>
        <p:nvSpPr>
          <p:cNvPr id="10243" name="Прямоугольник 2"/>
          <p:cNvSpPr>
            <a:spLocks noChangeArrowheads="1"/>
          </p:cNvSpPr>
          <p:nvPr/>
        </p:nvSpPr>
        <p:spPr bwMode="auto">
          <a:xfrm>
            <a:off x="3779838" y="4941888"/>
            <a:ext cx="5238750" cy="1200150"/>
          </a:xfrm>
          <a:prstGeom prst="rect">
            <a:avLst/>
          </a:prstGeom>
          <a:noFill/>
          <a:ln w="9525">
            <a:noFill/>
            <a:miter lim="800000"/>
            <a:headEnd/>
            <a:tailEnd/>
          </a:ln>
        </p:spPr>
        <p:txBody>
          <a:bodyPr>
            <a:spAutoFit/>
          </a:bodyPr>
          <a:lstStyle/>
          <a:p>
            <a:pPr algn="r"/>
            <a:r>
              <a:rPr lang="ru-RU" sz="2400">
                <a:latin typeface="Franklin Gothic Book" pitchFamily="34" charset="0"/>
              </a:rPr>
              <a:t>Подготовил учитель физической культуры МБОУ «СОШ №21»</a:t>
            </a:r>
          </a:p>
          <a:p>
            <a:pPr algn="r"/>
            <a:r>
              <a:rPr lang="ru-RU" sz="2400">
                <a:latin typeface="Franklin Gothic Book" pitchFamily="34" charset="0"/>
              </a:rPr>
              <a:t>Савич А.Ф.</a:t>
            </a:r>
          </a:p>
        </p:txBody>
      </p:sp>
      <p:pic>
        <p:nvPicPr>
          <p:cNvPr id="10244" name="Picture 2"/>
          <p:cNvPicPr>
            <a:picLocks noChangeAspect="1" noChangeArrowheads="1"/>
          </p:cNvPicPr>
          <p:nvPr/>
        </p:nvPicPr>
        <p:blipFill>
          <a:blip r:embed="rId2" cstate="print"/>
          <a:srcRect/>
          <a:stretch>
            <a:fillRect/>
          </a:stretch>
        </p:blipFill>
        <p:spPr bwMode="auto">
          <a:xfrm>
            <a:off x="2484438" y="1773238"/>
            <a:ext cx="4464050" cy="295116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srcRect/>
          <a:stretch>
            <a:fillRect/>
          </a:stretch>
        </p:blipFill>
        <p:spPr bwMode="auto">
          <a:xfrm>
            <a:off x="900113" y="404813"/>
            <a:ext cx="6840537" cy="2952750"/>
          </a:xfrm>
          <a:prstGeom prst="rect">
            <a:avLst/>
          </a:prstGeom>
          <a:noFill/>
          <a:ln w="9525">
            <a:noFill/>
            <a:miter lim="800000"/>
            <a:headEnd/>
            <a:tailEnd/>
          </a:ln>
        </p:spPr>
      </p:pic>
      <p:sp>
        <p:nvSpPr>
          <p:cNvPr id="19459" name="Прямоугольник 2"/>
          <p:cNvSpPr>
            <a:spLocks noChangeArrowheads="1"/>
          </p:cNvSpPr>
          <p:nvPr/>
        </p:nvSpPr>
        <p:spPr bwMode="auto">
          <a:xfrm>
            <a:off x="971550" y="3500438"/>
            <a:ext cx="7345363" cy="2555875"/>
          </a:xfrm>
          <a:prstGeom prst="rect">
            <a:avLst/>
          </a:prstGeom>
          <a:noFill/>
          <a:ln w="9525">
            <a:noFill/>
            <a:miter lim="800000"/>
            <a:headEnd/>
            <a:tailEnd/>
          </a:ln>
        </p:spPr>
        <p:txBody>
          <a:bodyPr>
            <a:spAutoFit/>
          </a:bodyPr>
          <a:lstStyle/>
          <a:p>
            <a:r>
              <a:rPr lang="ru-RU" sz="2000">
                <a:latin typeface="Franklin Gothic Book" pitchFamily="34" charset="0"/>
              </a:rPr>
              <a:t>Основная фаза: мяч, на правой руке, которую сразу выпрямляют и одновременно выполняют движение кистью и поворот туловищем.</a:t>
            </a:r>
          </a:p>
          <a:p>
            <a:endParaRPr lang="ru-RU" sz="2000">
              <a:latin typeface="Franklin Gothic Book" pitchFamily="34" charset="0"/>
            </a:endParaRPr>
          </a:p>
          <a:p>
            <a:r>
              <a:rPr lang="ru-RU" sz="2000">
                <a:latin typeface="Franklin Gothic Book" pitchFamily="34" charset="0"/>
              </a:rPr>
              <a:t>Завершающая фаза: после вылета мяча правая рука на короткое мгновение как бы сопровождает его, а потом опускается вниз; игрок возвращается в положение равновесия на слегка согнутых ногах.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Прямоугольник 1"/>
          <p:cNvSpPr>
            <a:spLocks noChangeArrowheads="1"/>
          </p:cNvSpPr>
          <p:nvPr/>
        </p:nvSpPr>
        <p:spPr bwMode="auto">
          <a:xfrm>
            <a:off x="827088" y="260350"/>
            <a:ext cx="7489825" cy="2862263"/>
          </a:xfrm>
          <a:prstGeom prst="rect">
            <a:avLst/>
          </a:prstGeom>
          <a:noFill/>
          <a:ln w="9525">
            <a:noFill/>
            <a:miter lim="800000"/>
            <a:headEnd/>
            <a:tailEnd/>
          </a:ln>
        </p:spPr>
        <p:txBody>
          <a:bodyPr>
            <a:spAutoFit/>
          </a:bodyPr>
          <a:lstStyle/>
          <a:p>
            <a:r>
              <a:rPr lang="ru-RU" sz="2000">
                <a:latin typeface="Franklin Gothic Book" pitchFamily="34" charset="0"/>
              </a:rPr>
              <a:t>Передача одной рукой «крюком» применяется, когда необходимо послать мяч на средние и особенно дальние расстояния через поднятые руки плотно опекающего соперника.</a:t>
            </a:r>
          </a:p>
          <a:p>
            <a:endParaRPr lang="ru-RU" sz="2000">
              <a:latin typeface="Franklin Gothic Book" pitchFamily="34" charset="0"/>
            </a:endParaRPr>
          </a:p>
          <a:p>
            <a:r>
              <a:rPr lang="ru-RU" sz="2000">
                <a:latin typeface="Franklin Gothic Book" pitchFamily="34" charset="0"/>
              </a:rPr>
              <a:t>Подготовительная фаза: игрок поворачивается боком к направлению передачи, руки с мячом отводит назад в сторону, мяч лежит на ладони и удерживается пальцами. Другой рукой, выставленной несколько вперед, игрок как бы отделяется от опекающего соперника.</a:t>
            </a:r>
          </a:p>
        </p:txBody>
      </p:sp>
      <p:pic>
        <p:nvPicPr>
          <p:cNvPr id="20483" name="Picture 2"/>
          <p:cNvPicPr>
            <a:picLocks noChangeAspect="1" noChangeArrowheads="1"/>
          </p:cNvPicPr>
          <p:nvPr/>
        </p:nvPicPr>
        <p:blipFill>
          <a:blip r:embed="rId2" cstate="print"/>
          <a:srcRect/>
          <a:stretch>
            <a:fillRect/>
          </a:stretch>
        </p:blipFill>
        <p:spPr bwMode="auto">
          <a:xfrm>
            <a:off x="1116013" y="3141663"/>
            <a:ext cx="6769100" cy="25908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Прямоугольник 1"/>
          <p:cNvSpPr>
            <a:spLocks noChangeArrowheads="1"/>
          </p:cNvSpPr>
          <p:nvPr/>
        </p:nvSpPr>
        <p:spPr bwMode="auto">
          <a:xfrm>
            <a:off x="971550" y="333375"/>
            <a:ext cx="6913563" cy="2554288"/>
          </a:xfrm>
          <a:prstGeom prst="rect">
            <a:avLst/>
          </a:prstGeom>
          <a:noFill/>
          <a:ln w="9525">
            <a:noFill/>
            <a:miter lim="800000"/>
            <a:headEnd/>
            <a:tailEnd/>
          </a:ln>
        </p:spPr>
        <p:txBody>
          <a:bodyPr>
            <a:spAutoFit/>
          </a:bodyPr>
          <a:lstStyle/>
          <a:p>
            <a:r>
              <a:rPr lang="ru-RU" sz="2000">
                <a:latin typeface="Franklin Gothic Book" pitchFamily="34" charset="0"/>
              </a:rPr>
              <a:t>Передача одной рукой снизу выполняется на близкое и среднее расстояние в тех ситуациях, когда соперник усиленно старается перехватить передачу поверху. Мяч направляют партнеру под рукой соперника.</a:t>
            </a:r>
          </a:p>
          <a:p>
            <a:endParaRPr lang="ru-RU" sz="2000">
              <a:latin typeface="Franklin Gothic Book" pitchFamily="34" charset="0"/>
            </a:endParaRPr>
          </a:p>
          <a:p>
            <a:r>
              <a:rPr lang="ru-RU" sz="2000">
                <a:latin typeface="Franklin Gothic Book" pitchFamily="34" charset="0"/>
              </a:rPr>
              <a:t>Подготовительная фаза: прямую или слегка согнутую руку с мячом махом отводят назад, мяч лежит на ладони, удерживаемый пальцами и центробежной силой.</a:t>
            </a:r>
          </a:p>
        </p:txBody>
      </p:sp>
      <p:pic>
        <p:nvPicPr>
          <p:cNvPr id="21507" name="Picture 2"/>
          <p:cNvPicPr>
            <a:picLocks noChangeAspect="1" noChangeArrowheads="1"/>
          </p:cNvPicPr>
          <p:nvPr/>
        </p:nvPicPr>
        <p:blipFill>
          <a:blip r:embed="rId2" cstate="print"/>
          <a:srcRect/>
          <a:stretch>
            <a:fillRect/>
          </a:stretch>
        </p:blipFill>
        <p:spPr bwMode="auto">
          <a:xfrm>
            <a:off x="1187450" y="2997200"/>
            <a:ext cx="6408738" cy="1727200"/>
          </a:xfrm>
          <a:prstGeom prst="rect">
            <a:avLst/>
          </a:prstGeom>
          <a:noFill/>
          <a:ln w="9525">
            <a:noFill/>
            <a:miter lim="800000"/>
            <a:headEnd/>
            <a:tailEnd/>
          </a:ln>
        </p:spPr>
      </p:pic>
      <p:sp>
        <p:nvSpPr>
          <p:cNvPr id="21508" name="Прямоугольник 3"/>
          <p:cNvSpPr>
            <a:spLocks noChangeArrowheads="1"/>
          </p:cNvSpPr>
          <p:nvPr/>
        </p:nvSpPr>
        <p:spPr bwMode="auto">
          <a:xfrm>
            <a:off x="971550" y="4797425"/>
            <a:ext cx="7056438" cy="1938338"/>
          </a:xfrm>
          <a:prstGeom prst="rect">
            <a:avLst/>
          </a:prstGeom>
          <a:noFill/>
          <a:ln w="9525">
            <a:noFill/>
            <a:miter lim="800000"/>
            <a:headEnd/>
            <a:tailEnd/>
          </a:ln>
        </p:spPr>
        <p:txBody>
          <a:bodyPr>
            <a:spAutoFit/>
          </a:bodyPr>
          <a:lstStyle/>
          <a:p>
            <a:r>
              <a:rPr lang="ru-RU" sz="2000">
                <a:latin typeface="Franklin Gothic Book" pitchFamily="34" charset="0"/>
              </a:rPr>
              <a:t>Основная фаза: руку с мячом вдоль бедра выносят вперед-вверх. Для вылета мяча кисть раскрывается, и пальцы выталкивают его. Высота траектории полета зависит от своевременности раскрывающего движения кисти и пальцев. Часто эту передачу выполняют с шагом вперед левой ногой.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Прямоугольник 1"/>
          <p:cNvSpPr>
            <a:spLocks noChangeArrowheads="1"/>
          </p:cNvSpPr>
          <p:nvPr/>
        </p:nvSpPr>
        <p:spPr bwMode="auto">
          <a:xfrm>
            <a:off x="755650" y="404813"/>
            <a:ext cx="6769100" cy="2554287"/>
          </a:xfrm>
          <a:prstGeom prst="rect">
            <a:avLst/>
          </a:prstGeom>
          <a:noFill/>
          <a:ln w="9525">
            <a:noFill/>
            <a:miter lim="800000"/>
            <a:headEnd/>
            <a:tailEnd/>
          </a:ln>
        </p:spPr>
        <p:txBody>
          <a:bodyPr>
            <a:spAutoFit/>
          </a:bodyPr>
          <a:lstStyle/>
          <a:p>
            <a:r>
              <a:rPr lang="ru-RU" sz="2000">
                <a:latin typeface="Franklin Gothic Book" pitchFamily="34" charset="0"/>
              </a:rPr>
              <a:t>Передача одной рукой сбоку сходна с передачей одной рукой снизу. Она позволяет направить мяч партнеру на близкое расстояние, минуя соперника с правой или левой стороны.</a:t>
            </a:r>
          </a:p>
          <a:p>
            <a:endParaRPr lang="ru-RU" sz="2000">
              <a:latin typeface="Franklin Gothic Book" pitchFamily="34" charset="0"/>
            </a:endParaRPr>
          </a:p>
          <a:p>
            <a:r>
              <a:rPr lang="ru-RU" sz="2000">
                <a:latin typeface="Franklin Gothic Book" pitchFamily="34" charset="0"/>
              </a:rPr>
              <a:t>Подготовительная фаза: замах осуществляется отведением руки с мячом в сторону назад и соответствующим поворотом туловища.</a:t>
            </a:r>
          </a:p>
        </p:txBody>
      </p:sp>
      <p:pic>
        <p:nvPicPr>
          <p:cNvPr id="22531" name="Picture 2"/>
          <p:cNvPicPr>
            <a:picLocks noChangeAspect="1" noChangeArrowheads="1"/>
          </p:cNvPicPr>
          <p:nvPr/>
        </p:nvPicPr>
        <p:blipFill>
          <a:blip r:embed="rId2" cstate="print"/>
          <a:srcRect/>
          <a:stretch>
            <a:fillRect/>
          </a:stretch>
        </p:blipFill>
        <p:spPr bwMode="auto">
          <a:xfrm>
            <a:off x="1116013" y="2997200"/>
            <a:ext cx="6122987" cy="2019300"/>
          </a:xfrm>
          <a:prstGeom prst="rect">
            <a:avLst/>
          </a:prstGeom>
          <a:noFill/>
          <a:ln w="9525">
            <a:noFill/>
            <a:miter lim="800000"/>
            <a:headEnd/>
            <a:tailEnd/>
          </a:ln>
        </p:spPr>
      </p:pic>
      <p:sp>
        <p:nvSpPr>
          <p:cNvPr id="22532" name="Прямоугольник 3"/>
          <p:cNvSpPr>
            <a:spLocks noChangeArrowheads="1"/>
          </p:cNvSpPr>
          <p:nvPr/>
        </p:nvSpPr>
        <p:spPr bwMode="auto">
          <a:xfrm>
            <a:off x="684213" y="5157788"/>
            <a:ext cx="7416800" cy="1014412"/>
          </a:xfrm>
          <a:prstGeom prst="rect">
            <a:avLst/>
          </a:prstGeom>
          <a:noFill/>
          <a:ln w="9525">
            <a:noFill/>
            <a:miter lim="800000"/>
            <a:headEnd/>
            <a:tailEnd/>
          </a:ln>
        </p:spPr>
        <p:txBody>
          <a:bodyPr>
            <a:spAutoFit/>
          </a:bodyPr>
          <a:lstStyle/>
          <a:p>
            <a:r>
              <a:rPr lang="ru-RU" sz="2000">
                <a:latin typeface="Franklin Gothic Book" pitchFamily="34" charset="0"/>
              </a:rPr>
              <a:t>Основная фаза: рукой с мячом делают маховое движение вперед в плоскости, параллельной площадке. Направление полета мяча также зависит от движения раскрывающей кисти.</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Прямоугольник 1"/>
          <p:cNvSpPr>
            <a:spLocks noChangeArrowheads="1"/>
          </p:cNvSpPr>
          <p:nvPr/>
        </p:nvSpPr>
        <p:spPr bwMode="auto">
          <a:xfrm>
            <a:off x="468313" y="404813"/>
            <a:ext cx="7848600" cy="2554287"/>
          </a:xfrm>
          <a:prstGeom prst="rect">
            <a:avLst/>
          </a:prstGeom>
          <a:noFill/>
          <a:ln w="9525">
            <a:noFill/>
            <a:miter lim="800000"/>
            <a:headEnd/>
            <a:tailEnd/>
          </a:ln>
        </p:spPr>
        <p:txBody>
          <a:bodyPr>
            <a:spAutoFit/>
          </a:bodyPr>
          <a:lstStyle/>
          <a:p>
            <a:r>
              <a:rPr lang="ru-RU" sz="2000">
                <a:latin typeface="Franklin Gothic Book" pitchFamily="34" charset="0"/>
              </a:rPr>
              <a:t>Скрытая передача мяча за спиной. Помимо описанных способов передачи мяча в трудных условиях активного противодействия соперника баскетболисты используют так называемые скрытые передачи, которые позволяют замаскировать истинное ее направление. Скрытыми эти передачи называют потому, что основные движения, связанные с выпуском мяча в нужном направлении, частично скрыты от глаз опекающего соперника и являются для него до некоторой степени неожиданными.</a:t>
            </a:r>
          </a:p>
        </p:txBody>
      </p:sp>
      <p:sp>
        <p:nvSpPr>
          <p:cNvPr id="23555" name="Прямоугольник 2"/>
          <p:cNvSpPr>
            <a:spLocks noChangeArrowheads="1"/>
          </p:cNvSpPr>
          <p:nvPr/>
        </p:nvSpPr>
        <p:spPr bwMode="auto">
          <a:xfrm>
            <a:off x="468313" y="2924175"/>
            <a:ext cx="7920037" cy="3930650"/>
          </a:xfrm>
          <a:prstGeom prst="rect">
            <a:avLst/>
          </a:prstGeom>
          <a:noFill/>
          <a:ln w="9525">
            <a:noFill/>
            <a:miter lim="800000"/>
            <a:headEnd/>
            <a:tailEnd/>
          </a:ln>
        </p:spPr>
        <p:txBody>
          <a:bodyPr>
            <a:spAutoFit/>
          </a:bodyPr>
          <a:lstStyle/>
          <a:p>
            <a:r>
              <a:rPr lang="ru-RU" sz="2000">
                <a:latin typeface="Franklin Gothic Book" pitchFamily="34" charset="0"/>
              </a:rPr>
              <a:t>Все это затрудняет сопернику перехват мяча. Чаще всего применяют три разновидности скрытых передач: передачи под рукой, передачи за спиной и передачи из-за плеча. Скрытые передачи отличает сравнительно короткий замах и мощное завершающее движение кисти и пальцев. При выполнении передачи под рукой рука с мячом движется скрестно под свободной рукой в сторону партнера, получающего мяч. Основные движения при передаче за спиной - это мах слегка согнутой рукой назад - за спину с последующим захлестывающим (с поворотом туловища) движением кистью. При передаче, выполняемой из-за плеча, игрок резким сгибанием предплечья и кисти над одноименным или противоположным плечом посылает мяч выходящему партнеру.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Прямоугольник 1"/>
          <p:cNvSpPr>
            <a:spLocks noChangeArrowheads="1"/>
          </p:cNvSpPr>
          <p:nvPr/>
        </p:nvSpPr>
        <p:spPr bwMode="auto">
          <a:xfrm>
            <a:off x="2700338" y="404813"/>
            <a:ext cx="3924300" cy="646112"/>
          </a:xfrm>
          <a:prstGeom prst="rect">
            <a:avLst/>
          </a:prstGeom>
          <a:noFill/>
          <a:ln w="9525">
            <a:noFill/>
            <a:miter lim="800000"/>
            <a:headEnd/>
            <a:tailEnd/>
          </a:ln>
        </p:spPr>
        <p:txBody>
          <a:bodyPr wrap="none">
            <a:spAutoFit/>
          </a:bodyPr>
          <a:lstStyle/>
          <a:p>
            <a:r>
              <a:rPr lang="ru-RU" sz="3600">
                <a:latin typeface="Franklin Gothic Book" pitchFamily="34" charset="0"/>
              </a:rPr>
              <a:t>Интернет ресурсы:</a:t>
            </a:r>
          </a:p>
        </p:txBody>
      </p:sp>
      <p:sp>
        <p:nvSpPr>
          <p:cNvPr id="25603" name="Прямоугольник 2"/>
          <p:cNvSpPr>
            <a:spLocks noChangeArrowheads="1"/>
          </p:cNvSpPr>
          <p:nvPr/>
        </p:nvSpPr>
        <p:spPr bwMode="auto">
          <a:xfrm>
            <a:off x="755650" y="1268413"/>
            <a:ext cx="2838450" cy="400050"/>
          </a:xfrm>
          <a:prstGeom prst="rect">
            <a:avLst/>
          </a:prstGeom>
          <a:noFill/>
          <a:ln w="9525">
            <a:noFill/>
            <a:miter lim="800000"/>
            <a:headEnd/>
            <a:tailEnd/>
          </a:ln>
        </p:spPr>
        <p:txBody>
          <a:bodyPr wrap="none">
            <a:spAutoFit/>
          </a:bodyPr>
          <a:lstStyle/>
          <a:p>
            <a:r>
              <a:rPr lang="en-US" sz="2000">
                <a:latin typeface="Franklin Gothic Book" pitchFamily="34" charset="0"/>
              </a:rPr>
              <a:t>http://www.fizkult-ura.ru</a:t>
            </a:r>
            <a:endParaRPr lang="ru-RU" sz="2000">
              <a:latin typeface="Franklin Gothic Book" pitchFamily="34" charset="0"/>
            </a:endParaRPr>
          </a:p>
        </p:txBody>
      </p:sp>
      <p:sp>
        <p:nvSpPr>
          <p:cNvPr id="25604" name="Прямоугольник 3"/>
          <p:cNvSpPr>
            <a:spLocks noChangeArrowheads="1"/>
          </p:cNvSpPr>
          <p:nvPr/>
        </p:nvSpPr>
        <p:spPr bwMode="auto">
          <a:xfrm>
            <a:off x="755650" y="1773238"/>
            <a:ext cx="4313238" cy="400050"/>
          </a:xfrm>
          <a:prstGeom prst="rect">
            <a:avLst/>
          </a:prstGeom>
          <a:noFill/>
          <a:ln w="9525">
            <a:noFill/>
            <a:miter lim="800000"/>
            <a:headEnd/>
            <a:tailEnd/>
          </a:ln>
        </p:spPr>
        <p:txBody>
          <a:bodyPr>
            <a:spAutoFit/>
          </a:bodyPr>
          <a:lstStyle/>
          <a:p>
            <a:r>
              <a:rPr lang="en-US" sz="2000">
                <a:latin typeface="Franklin Gothic Book" pitchFamily="34" charset="0"/>
              </a:rPr>
              <a:t>http://www.google.ru/search</a:t>
            </a:r>
            <a:endParaRPr lang="ru-RU" sz="2000">
              <a:latin typeface="Franklin Gothic Book" pitchFamily="34" charset="0"/>
            </a:endParaRPr>
          </a:p>
        </p:txBody>
      </p:sp>
      <p:sp>
        <p:nvSpPr>
          <p:cNvPr id="25605" name="Прямоугольник 4"/>
          <p:cNvSpPr>
            <a:spLocks noChangeArrowheads="1"/>
          </p:cNvSpPr>
          <p:nvPr/>
        </p:nvSpPr>
        <p:spPr bwMode="auto">
          <a:xfrm>
            <a:off x="755650" y="2492375"/>
            <a:ext cx="3770313" cy="400050"/>
          </a:xfrm>
          <a:prstGeom prst="rect">
            <a:avLst/>
          </a:prstGeom>
          <a:noFill/>
          <a:ln w="9525">
            <a:noFill/>
            <a:miter lim="800000"/>
            <a:headEnd/>
            <a:tailEnd/>
          </a:ln>
        </p:spPr>
        <p:txBody>
          <a:bodyPr>
            <a:spAutoFit/>
          </a:bodyPr>
          <a:lstStyle/>
          <a:p>
            <a:r>
              <a:rPr lang="en-US" sz="2000">
                <a:latin typeface="Franklin Gothic Book" pitchFamily="34" charset="0"/>
              </a:rPr>
              <a:t>pro-basketball.ru/</a:t>
            </a:r>
            <a:endParaRPr lang="ru-RU" sz="2000">
              <a:latin typeface="Franklin Gothic Book" pitchFamily="34" charset="0"/>
            </a:endParaRPr>
          </a:p>
        </p:txBody>
      </p:sp>
      <p:pic>
        <p:nvPicPr>
          <p:cNvPr id="25606" name="Picture 2"/>
          <p:cNvPicPr>
            <a:picLocks noChangeAspect="1" noChangeArrowheads="1"/>
          </p:cNvPicPr>
          <p:nvPr/>
        </p:nvPicPr>
        <p:blipFill>
          <a:blip r:embed="rId2" cstate="print"/>
          <a:srcRect/>
          <a:stretch>
            <a:fillRect/>
          </a:stretch>
        </p:blipFill>
        <p:spPr bwMode="auto">
          <a:xfrm>
            <a:off x="4932363" y="1412875"/>
            <a:ext cx="2286000" cy="1419225"/>
          </a:xfrm>
          <a:prstGeom prst="rect">
            <a:avLst/>
          </a:prstGeom>
          <a:noFill/>
          <a:ln w="9525">
            <a:noFill/>
            <a:miter lim="800000"/>
            <a:headEnd/>
            <a:tailEnd/>
          </a:ln>
        </p:spPr>
      </p:pic>
      <p:pic>
        <p:nvPicPr>
          <p:cNvPr id="25607" name="Picture 3"/>
          <p:cNvPicPr>
            <a:picLocks noChangeAspect="1" noChangeArrowheads="1"/>
          </p:cNvPicPr>
          <p:nvPr/>
        </p:nvPicPr>
        <p:blipFill>
          <a:blip r:embed="rId3" cstate="print"/>
          <a:srcRect/>
          <a:stretch>
            <a:fillRect/>
          </a:stretch>
        </p:blipFill>
        <p:spPr bwMode="auto">
          <a:xfrm>
            <a:off x="827088" y="3284538"/>
            <a:ext cx="2543175" cy="17907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Прямоугольник 1"/>
          <p:cNvSpPr>
            <a:spLocks noChangeArrowheads="1"/>
          </p:cNvSpPr>
          <p:nvPr/>
        </p:nvSpPr>
        <p:spPr bwMode="auto">
          <a:xfrm>
            <a:off x="827088" y="612775"/>
            <a:ext cx="7777162" cy="4094163"/>
          </a:xfrm>
          <a:prstGeom prst="rect">
            <a:avLst/>
          </a:prstGeom>
          <a:noFill/>
          <a:ln w="9525">
            <a:noFill/>
            <a:miter lim="800000"/>
            <a:headEnd/>
            <a:tailEnd/>
          </a:ln>
        </p:spPr>
        <p:txBody>
          <a:bodyPr>
            <a:spAutoFit/>
          </a:bodyPr>
          <a:lstStyle/>
          <a:p>
            <a:r>
              <a:rPr lang="ru-RU" sz="2000">
                <a:latin typeface="Franklin Gothic Book" pitchFamily="34" charset="0"/>
              </a:rPr>
              <a:t>Передача мяча в баскетболе - прием, с помощью которого игрок направляет мяч партнеру для продолжения атаки. Умение правильно и точно передать мяч - основа четкого, целенаправленного взаимодействия баскетболистов в игре. Существует много различных способов передач мяча. Применяют их в зависимости от той или иной игровой ситуации, расстояния, на которое нужно послать мяч, расположения или направления движения партнера, характера и способов противодействия соперников.</a:t>
            </a:r>
          </a:p>
          <a:p>
            <a:endParaRPr lang="ru-RU" sz="2000">
              <a:latin typeface="Franklin Gothic Book" pitchFamily="34" charset="0"/>
            </a:endParaRPr>
          </a:p>
          <a:p>
            <a:r>
              <a:rPr lang="ru-RU" sz="2000">
                <a:latin typeface="Franklin Gothic Book" pitchFamily="34" charset="0"/>
              </a:rPr>
              <a:t>Периферическое зрение, быстрота движения рук, точный расчет и тактическое мышление - вот те качества, которые характеризуют баскетболистов, умеющих безошибочно передавать мяч.</a:t>
            </a:r>
          </a:p>
        </p:txBody>
      </p:sp>
      <p:pic>
        <p:nvPicPr>
          <p:cNvPr id="11267" name="Picture 2"/>
          <p:cNvPicPr>
            <a:picLocks noChangeAspect="1" noChangeArrowheads="1"/>
          </p:cNvPicPr>
          <p:nvPr/>
        </p:nvPicPr>
        <p:blipFill>
          <a:blip r:embed="rId2" cstate="print"/>
          <a:srcRect/>
          <a:stretch>
            <a:fillRect/>
          </a:stretch>
        </p:blipFill>
        <p:spPr bwMode="auto">
          <a:xfrm>
            <a:off x="1116013" y="4652963"/>
            <a:ext cx="3455987" cy="208756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Прямоугольник 1"/>
          <p:cNvSpPr>
            <a:spLocks noChangeArrowheads="1"/>
          </p:cNvSpPr>
          <p:nvPr/>
        </p:nvSpPr>
        <p:spPr bwMode="auto">
          <a:xfrm>
            <a:off x="827088" y="620713"/>
            <a:ext cx="7632700" cy="3170237"/>
          </a:xfrm>
          <a:prstGeom prst="rect">
            <a:avLst/>
          </a:prstGeom>
          <a:noFill/>
          <a:ln w="9525">
            <a:noFill/>
            <a:miter lim="800000"/>
            <a:headEnd/>
            <a:tailEnd/>
          </a:ln>
        </p:spPr>
        <p:txBody>
          <a:bodyPr>
            <a:spAutoFit/>
          </a:bodyPr>
          <a:lstStyle/>
          <a:p>
            <a:r>
              <a:rPr lang="ru-RU" sz="2000">
                <a:latin typeface="Franklin Gothic Book" pitchFamily="34" charset="0"/>
              </a:rPr>
              <a:t>Быстрота и точность выполнения всех способов передач в значительной мере зависят от энергичной работы кистей и пальцев в основной фазе приема. При передаче мяча нужно в основном с отскоком действовать кистями и пальцами, тогда сопернику трудно определить направление передачи. Партнера, принимающего мяч, надо видеть, но не смотреть прямо на него. При передаче важно сохранять положение равновесия, ибо направление предполагаемой передачи может быть перекрыто соперником, а игрок волей-неволей сделает «пробежку» или мяч перехватят.</a:t>
            </a:r>
          </a:p>
        </p:txBody>
      </p:sp>
      <p:pic>
        <p:nvPicPr>
          <p:cNvPr id="12291" name="Picture 2"/>
          <p:cNvPicPr>
            <a:picLocks noChangeAspect="1" noChangeArrowheads="1"/>
          </p:cNvPicPr>
          <p:nvPr/>
        </p:nvPicPr>
        <p:blipFill>
          <a:blip r:embed="rId2" cstate="print"/>
          <a:srcRect/>
          <a:stretch>
            <a:fillRect/>
          </a:stretch>
        </p:blipFill>
        <p:spPr bwMode="auto">
          <a:xfrm>
            <a:off x="5724525" y="3933825"/>
            <a:ext cx="2857500" cy="2143125"/>
          </a:xfrm>
          <a:prstGeom prst="rect">
            <a:avLst/>
          </a:prstGeom>
          <a:noFill/>
          <a:ln w="9525">
            <a:noFill/>
            <a:miter lim="800000"/>
            <a:headEnd/>
            <a:tailEnd/>
          </a:ln>
        </p:spPr>
      </p:pic>
      <p:pic>
        <p:nvPicPr>
          <p:cNvPr id="12292" name="Picture 4"/>
          <p:cNvPicPr>
            <a:picLocks noChangeAspect="1" noChangeArrowheads="1"/>
          </p:cNvPicPr>
          <p:nvPr/>
        </p:nvPicPr>
        <p:blipFill>
          <a:blip r:embed="rId3" cstate="print"/>
          <a:srcRect/>
          <a:stretch>
            <a:fillRect/>
          </a:stretch>
        </p:blipFill>
        <p:spPr bwMode="auto">
          <a:xfrm>
            <a:off x="755650" y="3789363"/>
            <a:ext cx="3384550" cy="259238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Прямоугольник 1"/>
          <p:cNvSpPr>
            <a:spLocks noChangeArrowheads="1"/>
          </p:cNvSpPr>
          <p:nvPr/>
        </p:nvSpPr>
        <p:spPr bwMode="auto">
          <a:xfrm>
            <a:off x="684213" y="476250"/>
            <a:ext cx="7416800" cy="4094163"/>
          </a:xfrm>
          <a:prstGeom prst="rect">
            <a:avLst/>
          </a:prstGeom>
          <a:noFill/>
          <a:ln w="9525">
            <a:noFill/>
            <a:miter lim="800000"/>
            <a:headEnd/>
            <a:tailEnd/>
          </a:ln>
        </p:spPr>
        <p:txBody>
          <a:bodyPr>
            <a:spAutoFit/>
          </a:bodyPr>
          <a:lstStyle/>
          <a:p>
            <a:r>
              <a:rPr lang="ru-RU" sz="2000">
                <a:latin typeface="Franklin Gothic Book" pitchFamily="34" charset="0"/>
              </a:rPr>
              <a:t>Передача мяча двумя руками от груди - основной способ, позволяющий быстро и точно направить мяч партнеру на близкое или среднее расстояние в сравнительно простой игровой обстановке, без плотной опеки соперника.</a:t>
            </a:r>
          </a:p>
          <a:p>
            <a:endParaRPr lang="ru-RU" sz="2000">
              <a:latin typeface="Franklin Gothic Book" pitchFamily="34" charset="0"/>
            </a:endParaRPr>
          </a:p>
          <a:p>
            <a:r>
              <a:rPr lang="ru-RU" sz="2000">
                <a:latin typeface="Franklin Gothic Book" pitchFamily="34" charset="0"/>
              </a:rPr>
              <a:t>Подготовительная фаза: кисти с расставленными пальцами свободно охватывают мяч, удерживаемый на уровне пояса, локти опущены. Кругообразным движением рук мяч подтягивают к груди.</a:t>
            </a:r>
          </a:p>
          <a:p>
            <a:endParaRPr lang="ru-RU" sz="2000">
              <a:latin typeface="Franklin Gothic Book" pitchFamily="34" charset="0"/>
            </a:endParaRPr>
          </a:p>
          <a:p>
            <a:r>
              <a:rPr lang="ru-RU" sz="2000">
                <a:latin typeface="Franklin Gothic Book" pitchFamily="34" charset="0"/>
              </a:rPr>
              <a:t>Основная фаза: мяч посылают вперед резким выпрямлением рук почти до отказа, дополняя его движением кистей, придающим мячу обратное вращение.</a:t>
            </a:r>
          </a:p>
        </p:txBody>
      </p:sp>
      <p:pic>
        <p:nvPicPr>
          <p:cNvPr id="13315" name="Picture 2"/>
          <p:cNvPicPr>
            <a:picLocks noChangeAspect="1" noChangeArrowheads="1"/>
          </p:cNvPicPr>
          <p:nvPr/>
        </p:nvPicPr>
        <p:blipFill>
          <a:blip r:embed="rId2" cstate="print"/>
          <a:srcRect/>
          <a:stretch>
            <a:fillRect/>
          </a:stretch>
        </p:blipFill>
        <p:spPr bwMode="auto">
          <a:xfrm>
            <a:off x="6516688" y="4149725"/>
            <a:ext cx="2032000" cy="25050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Прямоугольник 1"/>
          <p:cNvSpPr>
            <a:spLocks noChangeArrowheads="1"/>
          </p:cNvSpPr>
          <p:nvPr/>
        </p:nvSpPr>
        <p:spPr bwMode="auto">
          <a:xfrm>
            <a:off x="684213" y="620713"/>
            <a:ext cx="7056437" cy="3478212"/>
          </a:xfrm>
          <a:prstGeom prst="rect">
            <a:avLst/>
          </a:prstGeom>
          <a:noFill/>
          <a:ln w="9525">
            <a:noFill/>
            <a:miter lim="800000"/>
            <a:headEnd/>
            <a:tailEnd/>
          </a:ln>
        </p:spPr>
        <p:txBody>
          <a:bodyPr>
            <a:spAutoFit/>
          </a:bodyPr>
          <a:lstStyle/>
          <a:p>
            <a:r>
              <a:rPr lang="ru-RU" sz="2000">
                <a:latin typeface="Franklin Gothic Book" pitchFamily="34" charset="0"/>
              </a:rPr>
              <a:t>Завершающая фаза: после передачи руки расслабленно опускают, игрок выпрямляется, а затем занимает положение на слегка согнутых ногах (такая завершающая фаза типична и для остальных способов передачи).</a:t>
            </a:r>
          </a:p>
          <a:p>
            <a:endParaRPr lang="ru-RU" sz="2000">
              <a:latin typeface="Franklin Gothic Book" pitchFamily="34" charset="0"/>
            </a:endParaRPr>
          </a:p>
          <a:p>
            <a:r>
              <a:rPr lang="ru-RU" sz="2000">
                <a:latin typeface="Franklin Gothic Book" pitchFamily="34" charset="0"/>
              </a:rPr>
              <a:t>Если соперник активно мешает передаче на уровне груди, то мяч можно послать так, чтобы он, ударившись о площадку вблизи партнера, отскочил прямо к нему. Чтобы мяч отскочил быстро, иногда придают ему поступательное вращение. Ноги при такой передаче нужно сгибать больше, а руки с мячом направлять вперед-вниз.</a:t>
            </a:r>
          </a:p>
        </p:txBody>
      </p:sp>
      <p:pic>
        <p:nvPicPr>
          <p:cNvPr id="14339" name="Picture 2"/>
          <p:cNvPicPr>
            <a:picLocks noChangeAspect="1" noChangeArrowheads="1"/>
          </p:cNvPicPr>
          <p:nvPr/>
        </p:nvPicPr>
        <p:blipFill>
          <a:blip r:embed="rId2" cstate="print"/>
          <a:srcRect/>
          <a:stretch>
            <a:fillRect/>
          </a:stretch>
        </p:blipFill>
        <p:spPr bwMode="auto">
          <a:xfrm>
            <a:off x="1547813" y="4005263"/>
            <a:ext cx="5976937" cy="27368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Прямоугольник 1"/>
          <p:cNvSpPr>
            <a:spLocks noChangeArrowheads="1"/>
          </p:cNvSpPr>
          <p:nvPr/>
        </p:nvSpPr>
        <p:spPr bwMode="auto">
          <a:xfrm>
            <a:off x="684213" y="476250"/>
            <a:ext cx="6551612" cy="2554288"/>
          </a:xfrm>
          <a:prstGeom prst="rect">
            <a:avLst/>
          </a:prstGeom>
          <a:noFill/>
          <a:ln w="9525">
            <a:noFill/>
            <a:miter lim="800000"/>
            <a:headEnd/>
            <a:tailEnd/>
          </a:ln>
        </p:spPr>
        <p:txBody>
          <a:bodyPr>
            <a:spAutoFit/>
          </a:bodyPr>
          <a:lstStyle/>
          <a:p>
            <a:r>
              <a:rPr lang="ru-RU" sz="2000">
                <a:latin typeface="Franklin Gothic Book" pitchFamily="34" charset="0"/>
              </a:rPr>
              <a:t>Передачи мяча двумя руками сверху чаще всего используют на средние расстояния при плотной опеке соперника. Положение мяча над головой дает возможность точно перебросить его сопернику через руки защитника.</a:t>
            </a:r>
          </a:p>
          <a:p>
            <a:endParaRPr lang="ru-RU" sz="2000">
              <a:latin typeface="Franklin Gothic Book" pitchFamily="34" charset="0"/>
            </a:endParaRPr>
          </a:p>
          <a:p>
            <a:r>
              <a:rPr lang="ru-RU" sz="2000">
                <a:latin typeface="Franklin Gothic Book" pitchFamily="34" charset="0"/>
              </a:rPr>
              <a:t>Подготовительная фаза: игрок поднимает мяч слегка согнутыми руками над головой и заносит его за голову.</a:t>
            </a:r>
          </a:p>
        </p:txBody>
      </p:sp>
      <p:pic>
        <p:nvPicPr>
          <p:cNvPr id="15363" name="Picture 2"/>
          <p:cNvPicPr>
            <a:picLocks noChangeAspect="1" noChangeArrowheads="1"/>
          </p:cNvPicPr>
          <p:nvPr/>
        </p:nvPicPr>
        <p:blipFill>
          <a:blip r:embed="rId2" cstate="print"/>
          <a:srcRect/>
          <a:stretch>
            <a:fillRect/>
          </a:stretch>
        </p:blipFill>
        <p:spPr bwMode="auto">
          <a:xfrm>
            <a:off x="6011863" y="3068638"/>
            <a:ext cx="2881312" cy="3675062"/>
          </a:xfrm>
          <a:prstGeom prst="rect">
            <a:avLst/>
          </a:prstGeom>
          <a:noFill/>
          <a:ln w="9525">
            <a:noFill/>
            <a:miter lim="800000"/>
            <a:headEnd/>
            <a:tailEnd/>
          </a:ln>
        </p:spPr>
      </p:pic>
      <p:sp>
        <p:nvSpPr>
          <p:cNvPr id="15364" name="Прямоугольник 3"/>
          <p:cNvSpPr>
            <a:spLocks noChangeArrowheads="1"/>
          </p:cNvSpPr>
          <p:nvPr/>
        </p:nvSpPr>
        <p:spPr bwMode="auto">
          <a:xfrm>
            <a:off x="323850" y="3573463"/>
            <a:ext cx="4572000" cy="1630362"/>
          </a:xfrm>
          <a:prstGeom prst="rect">
            <a:avLst/>
          </a:prstGeom>
          <a:noFill/>
          <a:ln w="9525">
            <a:noFill/>
            <a:miter lim="800000"/>
            <a:headEnd/>
            <a:tailEnd/>
          </a:ln>
        </p:spPr>
        <p:txBody>
          <a:bodyPr>
            <a:spAutoFit/>
          </a:bodyPr>
          <a:lstStyle/>
          <a:p>
            <a:r>
              <a:rPr lang="ru-RU" sz="2000">
                <a:latin typeface="Franklin Gothic Book" pitchFamily="34" charset="0"/>
              </a:rPr>
              <a:t>Основная фаза: игрок, резким движением руками разгибая их в локтевых суставах и делая захлестывающее движение кистями, направляет мяч партнеру.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Прямоугольник 1"/>
          <p:cNvSpPr>
            <a:spLocks noChangeArrowheads="1"/>
          </p:cNvSpPr>
          <p:nvPr/>
        </p:nvSpPr>
        <p:spPr bwMode="auto">
          <a:xfrm>
            <a:off x="971550" y="474663"/>
            <a:ext cx="7561263" cy="4400550"/>
          </a:xfrm>
          <a:prstGeom prst="rect">
            <a:avLst/>
          </a:prstGeom>
          <a:noFill/>
          <a:ln w="9525">
            <a:noFill/>
            <a:miter lim="800000"/>
            <a:headEnd/>
            <a:tailEnd/>
          </a:ln>
        </p:spPr>
        <p:txBody>
          <a:bodyPr>
            <a:spAutoFit/>
          </a:bodyPr>
          <a:lstStyle/>
          <a:p>
            <a:r>
              <a:rPr lang="ru-RU" sz="2000">
                <a:latin typeface="Franklin Gothic Book" pitchFamily="34" charset="0"/>
              </a:rPr>
              <a:t>Передача мяча двумя руками снизу применяется с расстояния 4-6 м, когда мяч пойман на уровне ниже коленей или поднят с площадки и нет времени переменить позицию.</a:t>
            </a:r>
          </a:p>
          <a:p>
            <a:endParaRPr lang="ru-RU" sz="2000">
              <a:latin typeface="Franklin Gothic Book" pitchFamily="34" charset="0"/>
            </a:endParaRPr>
          </a:p>
          <a:p>
            <a:r>
              <a:rPr lang="ru-RU" sz="2000">
                <a:latin typeface="Franklin Gothic Book" pitchFamily="34" charset="0"/>
              </a:rPr>
              <a:t>Подготовительная фаза: мяч в опущенных и слегка согнутых руках, пальцы свободно расставлены на мяче. Мяч отводят к бедру стоящей сзади ноги и немного поднимают.</a:t>
            </a:r>
          </a:p>
          <a:p>
            <a:endParaRPr lang="ru-RU" sz="2000">
              <a:latin typeface="Franklin Gothic Book" pitchFamily="34" charset="0"/>
            </a:endParaRPr>
          </a:p>
          <a:p>
            <a:r>
              <a:rPr lang="ru-RU" sz="2000">
                <a:latin typeface="Franklin Gothic Book" pitchFamily="34" charset="0"/>
              </a:rPr>
              <a:t>Основная фаза: маховым движением руками вперед и одновременно выпрямлением их мяч посылают в нужном направлении. Когда руки достигают уровня пояса, кисти активным движением выталкивают мяч и придают ему обратное вращение. Высота полета мяча определяется раскрывающим движением кистей. Передачу чаще всего выполняют с шагом вперед.</a:t>
            </a:r>
          </a:p>
        </p:txBody>
      </p:sp>
      <p:pic>
        <p:nvPicPr>
          <p:cNvPr id="16387" name="Picture 2"/>
          <p:cNvPicPr>
            <a:picLocks noChangeAspect="1" noChangeArrowheads="1"/>
          </p:cNvPicPr>
          <p:nvPr/>
        </p:nvPicPr>
        <p:blipFill>
          <a:blip r:embed="rId2" cstate="print"/>
          <a:srcRect/>
          <a:stretch>
            <a:fillRect/>
          </a:stretch>
        </p:blipFill>
        <p:spPr bwMode="auto">
          <a:xfrm>
            <a:off x="1619250" y="4868863"/>
            <a:ext cx="2381250" cy="1804987"/>
          </a:xfrm>
          <a:prstGeom prst="rect">
            <a:avLst/>
          </a:prstGeom>
          <a:noFill/>
          <a:ln w="9525">
            <a:noFill/>
            <a:miter lim="800000"/>
            <a:headEnd/>
            <a:tailEnd/>
          </a:ln>
        </p:spPr>
      </p:pic>
      <p:pic>
        <p:nvPicPr>
          <p:cNvPr id="16388" name="Picture 3"/>
          <p:cNvPicPr>
            <a:picLocks noChangeAspect="1" noChangeArrowheads="1"/>
          </p:cNvPicPr>
          <p:nvPr/>
        </p:nvPicPr>
        <p:blipFill>
          <a:blip r:embed="rId3" cstate="print"/>
          <a:srcRect/>
          <a:stretch>
            <a:fillRect/>
          </a:stretch>
        </p:blipFill>
        <p:spPr bwMode="auto">
          <a:xfrm>
            <a:off x="4787900" y="4797425"/>
            <a:ext cx="4048125" cy="190658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Прямоугольник 1"/>
          <p:cNvSpPr>
            <a:spLocks noChangeArrowheads="1"/>
          </p:cNvSpPr>
          <p:nvPr/>
        </p:nvSpPr>
        <p:spPr bwMode="auto">
          <a:xfrm>
            <a:off x="755650" y="404813"/>
            <a:ext cx="7920038" cy="2246312"/>
          </a:xfrm>
          <a:prstGeom prst="rect">
            <a:avLst/>
          </a:prstGeom>
          <a:noFill/>
          <a:ln w="9525">
            <a:noFill/>
            <a:miter lim="800000"/>
            <a:headEnd/>
            <a:tailEnd/>
          </a:ln>
        </p:spPr>
        <p:txBody>
          <a:bodyPr>
            <a:spAutoFit/>
          </a:bodyPr>
          <a:lstStyle/>
          <a:p>
            <a:r>
              <a:rPr lang="ru-RU" sz="2000">
                <a:latin typeface="Franklin Gothic Book" pitchFamily="34" charset="0"/>
              </a:rPr>
              <a:t>Передача одной рукой от головы или сверху позволяет направить мяч через все поле контратакующему партнеру на расстояние 20-25 м.</a:t>
            </a:r>
          </a:p>
          <a:p>
            <a:endParaRPr lang="ru-RU" sz="2000">
              <a:latin typeface="Franklin Gothic Book" pitchFamily="34" charset="0"/>
            </a:endParaRPr>
          </a:p>
          <a:p>
            <a:r>
              <a:rPr lang="ru-RU" sz="2000">
                <a:latin typeface="Franklin Gothic Book" pitchFamily="34" charset="0"/>
              </a:rPr>
              <a:t>Подготовительная фаза: правую руку с мячом (при поддержке левой рукой) поднимают и слегка отводят за голову. Одновременно поворачивают туловище. Таким образом достигается амплитуда замаха.</a:t>
            </a:r>
          </a:p>
        </p:txBody>
      </p:sp>
      <p:pic>
        <p:nvPicPr>
          <p:cNvPr id="17411" name="Picture 2"/>
          <p:cNvPicPr>
            <a:picLocks noChangeAspect="1" noChangeArrowheads="1"/>
          </p:cNvPicPr>
          <p:nvPr/>
        </p:nvPicPr>
        <p:blipFill>
          <a:blip r:embed="rId2" cstate="print"/>
          <a:srcRect/>
          <a:stretch>
            <a:fillRect/>
          </a:stretch>
        </p:blipFill>
        <p:spPr bwMode="auto">
          <a:xfrm>
            <a:off x="1476375" y="2781300"/>
            <a:ext cx="5619750" cy="2114550"/>
          </a:xfrm>
          <a:prstGeom prst="rect">
            <a:avLst/>
          </a:prstGeom>
          <a:noFill/>
          <a:ln w="9525">
            <a:noFill/>
            <a:miter lim="800000"/>
            <a:headEnd/>
            <a:tailEnd/>
          </a:ln>
        </p:spPr>
      </p:pic>
      <p:sp>
        <p:nvSpPr>
          <p:cNvPr id="17412" name="Прямоугольник 3"/>
          <p:cNvSpPr>
            <a:spLocks noChangeArrowheads="1"/>
          </p:cNvSpPr>
          <p:nvPr/>
        </p:nvSpPr>
        <p:spPr bwMode="auto">
          <a:xfrm>
            <a:off x="684213" y="5084763"/>
            <a:ext cx="7632700" cy="1016000"/>
          </a:xfrm>
          <a:prstGeom prst="rect">
            <a:avLst/>
          </a:prstGeom>
          <a:noFill/>
          <a:ln w="9525">
            <a:noFill/>
            <a:miter lim="800000"/>
            <a:headEnd/>
            <a:tailEnd/>
          </a:ln>
        </p:spPr>
        <p:txBody>
          <a:bodyPr>
            <a:spAutoFit/>
          </a:bodyPr>
          <a:lstStyle/>
          <a:p>
            <a:r>
              <a:rPr lang="ru-RU" sz="2000">
                <a:latin typeface="Franklin Gothic Book" pitchFamily="34" charset="0"/>
              </a:rPr>
              <a:t>Основная фаза: мяч на правой руке, которую сразу же с большой силой и быстро выпрямляют и одновременно выполняют захлестывающее движение кистью и мощный поворот туловищем.</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Прямоугольник 1"/>
          <p:cNvSpPr>
            <a:spLocks noChangeArrowheads="1"/>
          </p:cNvSpPr>
          <p:nvPr/>
        </p:nvSpPr>
        <p:spPr bwMode="auto">
          <a:xfrm>
            <a:off x="971550" y="476250"/>
            <a:ext cx="7416800" cy="3478213"/>
          </a:xfrm>
          <a:prstGeom prst="rect">
            <a:avLst/>
          </a:prstGeom>
          <a:noFill/>
          <a:ln w="9525">
            <a:noFill/>
            <a:miter lim="800000"/>
            <a:headEnd/>
            <a:tailEnd/>
          </a:ln>
        </p:spPr>
        <p:txBody>
          <a:bodyPr>
            <a:spAutoFit/>
          </a:bodyPr>
          <a:lstStyle/>
          <a:p>
            <a:r>
              <a:rPr lang="ru-RU" sz="2000">
                <a:latin typeface="Franklin Gothic Book" pitchFamily="34" charset="0"/>
              </a:rPr>
              <a:t>Передача мяча одной рукой от плеча - наиболее распространенный способ передачи мяча на близкое расстояние. Здесь минимальное время замаха и хороший контроль за мячом. Дополнительное движение кисти в момент вылета мяча позволяет игроку изменять направление и траекторию полета мяча в большом диапазоне.</a:t>
            </a:r>
          </a:p>
          <a:p>
            <a:endParaRPr lang="ru-RU" sz="2000">
              <a:latin typeface="Franklin Gothic Book" pitchFamily="34" charset="0"/>
            </a:endParaRPr>
          </a:p>
          <a:p>
            <a:r>
              <a:rPr lang="ru-RU" sz="2000">
                <a:latin typeface="Franklin Gothic Book" pitchFamily="34" charset="0"/>
              </a:rPr>
              <a:t>Подготовительная фаза: руки с мячом отводят к правому плечу (при передачах правой рукой мяч лежит на кисти правой руки и поддерживается левой рукой) так, чтобы локти не поднимались, одновременно игрок поворачивается в сторону замаха.</a:t>
            </a:r>
          </a:p>
        </p:txBody>
      </p:sp>
      <p:pic>
        <p:nvPicPr>
          <p:cNvPr id="18435" name="Picture 2"/>
          <p:cNvPicPr>
            <a:picLocks noChangeAspect="1" noChangeArrowheads="1"/>
          </p:cNvPicPr>
          <p:nvPr/>
        </p:nvPicPr>
        <p:blipFill>
          <a:blip r:embed="rId2" cstate="print"/>
          <a:srcRect/>
          <a:stretch>
            <a:fillRect/>
          </a:stretch>
        </p:blipFill>
        <p:spPr bwMode="auto">
          <a:xfrm>
            <a:off x="2051050" y="4076700"/>
            <a:ext cx="4392613" cy="2592388"/>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38</TotalTime>
  <Words>1183</Words>
  <Application>Microsoft Office PowerPoint</Application>
  <PresentationFormat>Экран (4:3)</PresentationFormat>
  <Paragraphs>51</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Franklin Gothic Book</vt:lpstr>
      <vt:lpstr>Arial</vt:lpstr>
      <vt:lpstr>Franklin Gothic Medium</vt:lpstr>
      <vt:lpstr>Wingdings 2</vt:lpstr>
      <vt:lpstr>Calibri</vt: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Ирина Михайловна</dc:creator>
  <cp:lastModifiedBy>Ирина Михайловна</cp:lastModifiedBy>
  <cp:revision>4</cp:revision>
  <dcterms:created xsi:type="dcterms:W3CDTF">2012-11-24T11:02:21Z</dcterms:created>
  <dcterms:modified xsi:type="dcterms:W3CDTF">2012-11-29T05:06:19Z</dcterms:modified>
</cp:coreProperties>
</file>