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80" r:id="rId3"/>
    <p:sldId id="257" r:id="rId4"/>
    <p:sldId id="258" r:id="rId5"/>
    <p:sldId id="276" r:id="rId6"/>
    <p:sldId id="259" r:id="rId7"/>
    <p:sldId id="279" r:id="rId8"/>
    <p:sldId id="260" r:id="rId9"/>
    <p:sldId id="261" r:id="rId10"/>
    <p:sldId id="262" r:id="rId11"/>
    <p:sldId id="263" r:id="rId12"/>
    <p:sldId id="264" r:id="rId13"/>
    <p:sldId id="265" r:id="rId14"/>
    <p:sldId id="278" r:id="rId15"/>
    <p:sldId id="277" r:id="rId16"/>
    <p:sldId id="266" r:id="rId17"/>
    <p:sldId id="267" r:id="rId18"/>
    <p:sldId id="268" r:id="rId19"/>
    <p:sldId id="269" r:id="rId20"/>
    <p:sldId id="274" r:id="rId21"/>
    <p:sldId id="275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1103" autoAdjust="0"/>
    <p:restoredTop sz="90929"/>
  </p:normalViewPr>
  <p:slideViewPr>
    <p:cSldViewPr>
      <p:cViewPr varScale="1">
        <p:scale>
          <a:sx n="66" d="100"/>
          <a:sy n="66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8B8AC-BACE-4107-B55C-E0607E4F4B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E9D96-939D-4614-967A-F1E94F05DD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62750" y="838200"/>
            <a:ext cx="192405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90600" y="838200"/>
            <a:ext cx="561975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4C37DB-F18B-4148-A745-DCEC171293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85573-CA6F-41CF-A324-B6CE327365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75965D-71EC-45ED-B79B-DC3DC6C7CE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2209800"/>
            <a:ext cx="37719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2209800"/>
            <a:ext cx="37719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6B692-3D29-479E-9922-9D192A6BC9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A01378-B848-4B92-8DBD-62075109D0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84B42-C6E8-4D1D-9D93-649735A863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4599B-8BAB-432E-AA17-E20022F924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34CCA-BFB3-474D-8D80-2B7F3615B1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D719F6-EDBF-4A4E-8DD7-1882461137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Now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0" y="838200"/>
            <a:ext cx="6400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209800"/>
            <a:ext cx="7696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BAD77C8-7C68-48F1-B41A-220ACDC6388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708920"/>
            <a:ext cx="7772400" cy="2016224"/>
          </a:xfrm>
        </p:spPr>
        <p:txBody>
          <a:bodyPr/>
          <a:lstStyle/>
          <a:p>
            <a:r>
              <a:rPr lang="ru-RU" smtClean="0"/>
              <a:t>Психологические особенности </a:t>
            </a:r>
            <a:r>
              <a:rPr lang="ru-RU" dirty="0" smtClean="0"/>
              <a:t>татарского этноса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0"/>
            <a:ext cx="7560840" cy="2564904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РОССИЙСКОЙ ФЕДЕРАЦИИ</a:t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БИРСКИЙ ФИЛИАЛ</a:t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ФЕДЕРАЛЬНОЕ ГОСУДАРСТВЕННОЕ БЮДЖЕТНОЕ ОБРАЗОВАТЕЛЬНОЕ УЧРЕЖДЕНИЕ</a:t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ВЫСШЕГО ПРОФЕССИОНАЛЬНОГО ОБРАЗОВАНИЯ</a:t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«БАШКИРСКИЙ ГОСУДАРСТВЕННЫЙ  УНИВЕРСИТЕТ»</a:t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Социально-гуманитарный факультет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Кафедра психологии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899592" y="4509120"/>
            <a:ext cx="7560840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Выполнила: студентка 4</a:t>
            </a:r>
            <a:r>
              <a:rPr kumimoji="0" lang="ru-RU" sz="20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курса 1 группы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Хасанова Л.А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0" cap="none" spc="0" normalizeH="0" baseline="0" noProof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Бирск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2012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692696"/>
            <a:ext cx="64008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Рудольф Нуриев </a:t>
            </a:r>
            <a:br>
              <a:rPr lang="ru-RU" dirty="0" smtClean="0">
                <a:solidFill>
                  <a:schemeClr val="accent2"/>
                </a:solidFill>
              </a:rPr>
            </a:b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00808"/>
            <a:ext cx="8604448" cy="453650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 «</a:t>
            </a:r>
            <a:r>
              <a:rPr lang="ru-RU" sz="2400" dirty="0" smtClean="0">
                <a:solidFill>
                  <a:schemeClr val="tx1"/>
                </a:solidFill>
              </a:rPr>
              <a:t>Я </a:t>
            </a:r>
            <a:r>
              <a:rPr lang="ru-RU" sz="2400" dirty="0">
                <a:solidFill>
                  <a:schemeClr val="tx1"/>
                </a:solidFill>
              </a:rPr>
              <a:t>не могу точно определить, что значит для меня быть татарином, а не русским, но я ощущаю эту разницу.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   </a:t>
            </a:r>
            <a:r>
              <a:rPr lang="ru-RU" sz="2400" dirty="0">
                <a:solidFill>
                  <a:schemeClr val="tx1"/>
                </a:solidFill>
              </a:rPr>
              <a:t>Наша татарская кровь течет как-то быстрее и готова вскипеть всегда... Мы — странная смесь нежности и грубости, сочетание, которое редко встречается у русских, вероятно именно потому я обнаружил такую близость со многими героями Достоевского...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   </a:t>
            </a:r>
            <a:r>
              <a:rPr lang="ru-RU" sz="2400" dirty="0">
                <a:solidFill>
                  <a:schemeClr val="tx1"/>
                </a:solidFill>
              </a:rPr>
              <a:t>Татарин — хороший комплекс звериных черт, и это то, что есть </a:t>
            </a:r>
            <a:r>
              <a:rPr lang="ru-RU" sz="2400" dirty="0" smtClean="0">
                <a:solidFill>
                  <a:schemeClr val="tx1"/>
                </a:solidFill>
              </a:rPr>
              <a:t>я». 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000" dirty="0"/>
          </a:p>
        </p:txBody>
      </p:sp>
      <p:pic>
        <p:nvPicPr>
          <p:cNvPr id="4" name="Picture 2" descr="D:\Моя учёба\ПСИХОЛОГИЯ\Этнопсихология\Творческие задания\ТАТАРЫ\resurs_yandex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5465102"/>
            <a:ext cx="1547664" cy="1392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99792" cy="1844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507288" cy="6336704"/>
          </a:xfrm>
        </p:spPr>
        <p:txBody>
          <a:bodyPr/>
          <a:lstStyle/>
          <a:p>
            <a:pPr algn="r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         </a:t>
            </a:r>
            <a:r>
              <a:rPr lang="ru-RU" dirty="0" smtClean="0">
                <a:solidFill>
                  <a:schemeClr val="accent2"/>
                </a:solidFill>
              </a:rPr>
              <a:t>Представители        татарской </a:t>
            </a:r>
            <a:r>
              <a:rPr lang="ru-RU" dirty="0">
                <a:solidFill>
                  <a:schemeClr val="accent2"/>
                </a:solidFill>
              </a:rPr>
              <a:t>национальности </a:t>
            </a:r>
            <a:endParaRPr lang="ru-RU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2"/>
                </a:solidFill>
              </a:rPr>
              <a:t>  </a:t>
            </a:r>
            <a:r>
              <a:rPr lang="ru-RU" sz="2800" dirty="0" smtClean="0">
                <a:solidFill>
                  <a:schemeClr val="tx1"/>
                </a:solidFill>
              </a:rPr>
              <a:t>- склонны </a:t>
            </a:r>
            <a:r>
              <a:rPr lang="ru-RU" sz="2800" dirty="0">
                <a:solidFill>
                  <a:schemeClr val="tx1"/>
                </a:solidFill>
              </a:rPr>
              <a:t>образовывать в многонациональных коллективах </a:t>
            </a:r>
            <a:r>
              <a:rPr lang="ru-RU" sz="2800" dirty="0" err="1">
                <a:solidFill>
                  <a:schemeClr val="tx1"/>
                </a:solidFill>
              </a:rPr>
              <a:t>микрогруппы</a:t>
            </a:r>
            <a:r>
              <a:rPr lang="ru-RU" sz="2800" dirty="0">
                <a:solidFill>
                  <a:schemeClr val="tx1"/>
                </a:solidFill>
              </a:rPr>
              <a:t> по национальному </a:t>
            </a:r>
            <a:r>
              <a:rPr lang="ru-RU" sz="2800" dirty="0" smtClean="0">
                <a:solidFill>
                  <a:schemeClr val="tx1"/>
                </a:solidFill>
              </a:rPr>
              <a:t>признаку;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- бывают </a:t>
            </a:r>
            <a:r>
              <a:rPr lang="ru-RU" sz="2800" dirty="0">
                <a:solidFill>
                  <a:schemeClr val="tx1"/>
                </a:solidFill>
              </a:rPr>
              <a:t>резкими, категоричными в своих </a:t>
            </a:r>
            <a:r>
              <a:rPr lang="ru-RU" sz="2800" dirty="0" smtClean="0">
                <a:solidFill>
                  <a:schemeClr val="tx1"/>
                </a:solidFill>
              </a:rPr>
              <a:t>суждениях;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- во </a:t>
            </a:r>
            <a:r>
              <a:rPr lang="ru-RU" sz="2800" dirty="0">
                <a:solidFill>
                  <a:schemeClr val="tx1"/>
                </a:solidFill>
              </a:rPr>
              <a:t>взаимоотношениях с представителями других народов могут проявлять вспыльчивость и обидчивость, однако впоследствии быстро улаживают возникшие конфликты.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D:\Моя учёба\ПСИХОЛОГИЯ\Этнопсихология\Творческие задания\ТАТАРЫ\resurs_yandex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5529909"/>
            <a:ext cx="1475656" cy="1328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6832" y="260648"/>
            <a:ext cx="7427168" cy="1143000"/>
          </a:xfrm>
        </p:spPr>
        <p:txBody>
          <a:bodyPr/>
          <a:lstStyle/>
          <a:p>
            <a:r>
              <a:rPr lang="ru-RU" sz="40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0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rPr>
            </a:br>
            <a:r>
              <a:rPr lang="ru-RU" sz="4000" dirty="0" smtClean="0">
                <a:solidFill>
                  <a:schemeClr val="accent2"/>
                </a:solidFill>
              </a:rPr>
              <a:t/>
            </a:r>
            <a:br>
              <a:rPr lang="ru-RU" sz="4000" dirty="0" smtClean="0">
                <a:solidFill>
                  <a:schemeClr val="accent2"/>
                </a:solidFill>
              </a:rPr>
            </a:br>
            <a:r>
              <a:rPr lang="ru-RU" sz="40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Волго-уральские</a:t>
            </a:r>
            <a:r>
              <a:rPr lang="ru-RU" sz="4000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, сибирские и казанские </a:t>
            </a:r>
            <a:r>
              <a:rPr lang="ru-RU" sz="40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татары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209800"/>
            <a:ext cx="8712968" cy="3886200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- большой опыт </a:t>
            </a:r>
            <a:r>
              <a:rPr lang="ru-RU" sz="2800" dirty="0">
                <a:solidFill>
                  <a:schemeClr val="tx1"/>
                </a:solidFill>
              </a:rPr>
              <a:t>межнационального общения и </a:t>
            </a:r>
            <a:r>
              <a:rPr lang="ru-RU" sz="2800" dirty="0" smtClean="0">
                <a:solidFill>
                  <a:schemeClr val="tx1"/>
                </a:solidFill>
              </a:rPr>
              <a:t>взаимодействия;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- легко </a:t>
            </a:r>
            <a:r>
              <a:rPr lang="ru-RU" sz="2800" dirty="0">
                <a:solidFill>
                  <a:schemeClr val="tx1"/>
                </a:solidFill>
              </a:rPr>
              <a:t>сходятся с представителями любых других этнических общностей на основе активного и продуктивного сотрудничества с ними в трудовой и общественной </a:t>
            </a:r>
            <a:r>
              <a:rPr lang="ru-RU" sz="2800" dirty="0" smtClean="0">
                <a:solidFill>
                  <a:schemeClr val="tx1"/>
                </a:solidFill>
              </a:rPr>
              <a:t>деятельности;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-в </a:t>
            </a:r>
            <a:r>
              <a:rPr lang="ru-RU" sz="2800" dirty="0">
                <a:solidFill>
                  <a:schemeClr val="tx1"/>
                </a:solidFill>
              </a:rPr>
              <a:t>больших городах они образуют свои землячества.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D:\Моя учёба\ПСИХОЛОГИЯ\Этнопсихология\Творческие задания\ТАТАРЫ\resurs_yandex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6" y="5877272"/>
            <a:ext cx="1187624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Крымским татарам присущи 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tx1"/>
                </a:solidFill>
              </a:rPr>
              <a:t>примерно </a:t>
            </a:r>
            <a:r>
              <a:rPr lang="ru-RU" dirty="0">
                <a:solidFill>
                  <a:schemeClr val="tx1"/>
                </a:solidFill>
              </a:rPr>
              <a:t>такие же </a:t>
            </a:r>
            <a:r>
              <a:rPr lang="ru-RU" dirty="0" smtClean="0">
                <a:solidFill>
                  <a:schemeClr val="tx1"/>
                </a:solidFill>
              </a:rPr>
              <a:t>национально -</a:t>
            </a:r>
            <a:r>
              <a:rPr lang="ru-RU" dirty="0">
                <a:solidFill>
                  <a:schemeClr val="tx1"/>
                </a:solidFill>
              </a:rPr>
              <a:t>психологические особенности, как и их волжским соплеменникам. </a:t>
            </a:r>
          </a:p>
        </p:txBody>
      </p:sp>
      <p:pic>
        <p:nvPicPr>
          <p:cNvPr id="4" name="Picture 2" descr="D:\Моя учёба\ПСИХОЛОГИЯ\Этнопсихология\Творческие задания\ТАТАРЫ\resurs_yandex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752223"/>
            <a:ext cx="2339752" cy="210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04664"/>
            <a:ext cx="64008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У татар-мишарей выделялись 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00808"/>
            <a:ext cx="8435280" cy="4752528"/>
          </a:xfrm>
        </p:spPr>
        <p:txBody>
          <a:bodyPr/>
          <a:lstStyle/>
          <a:p>
            <a:pPr>
              <a:buNone/>
            </a:pPr>
            <a:r>
              <a:rPr lang="ru-RU" sz="2400" i="1" dirty="0" smtClean="0">
                <a:solidFill>
                  <a:schemeClr val="tx1"/>
                </a:solidFill>
              </a:rPr>
              <a:t>      </a:t>
            </a:r>
            <a:r>
              <a:rPr lang="ru-RU" sz="2400" dirty="0" smtClean="0">
                <a:solidFill>
                  <a:schemeClr val="tx1"/>
                </a:solidFill>
              </a:rPr>
              <a:t>- смелость;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     -предприимчивость.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 Татары относятся терпимо к другим народам - в жизнь чужих не вмешиваются, но и в свою жизнь посторонних не впускают.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Татары не предают огласке свои внутренние проблемы, сор из избы не выносят, уповая только на помощь Аллаха и собственные силы в решении жизненно важных проблем. </a:t>
            </a:r>
            <a:endParaRPr lang="ru-RU" sz="36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4" name="Picture 2" descr="D:\Моя учёба\ПСИХОЛОГИЯ\Этнопсихология\Творческие задания\ТАТАРЫ\resurs_yandex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6" y="1340768"/>
            <a:ext cx="1187624" cy="10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0"/>
            <a:ext cx="8280920" cy="6525344"/>
          </a:xfrm>
        </p:spPr>
        <p:txBody>
          <a:bodyPr/>
          <a:lstStyle/>
          <a:p>
            <a:pPr algn="ctr">
              <a:buNone/>
            </a:pPr>
            <a:r>
              <a:rPr lang="ru-RU" sz="4400" dirty="0"/>
              <a:t>С исторических времен </a:t>
            </a:r>
            <a:r>
              <a:rPr lang="ru-RU" sz="4400" dirty="0" smtClean="0"/>
              <a:t>у татар выделяли  такие положительные черты:</a:t>
            </a:r>
          </a:p>
          <a:p>
            <a:pPr>
              <a:buNone/>
            </a:pPr>
            <a:r>
              <a:rPr lang="ru-RU" i="1" dirty="0" smtClean="0">
                <a:solidFill>
                  <a:schemeClr val="tx1"/>
                </a:solidFill>
              </a:rPr>
              <a:t>- </a:t>
            </a:r>
            <a:r>
              <a:rPr lang="ru-RU" dirty="0" smtClean="0">
                <a:solidFill>
                  <a:schemeClr val="tx1"/>
                </a:solidFill>
              </a:rPr>
              <a:t>чистоплотность;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-  </a:t>
            </a:r>
            <a:r>
              <a:rPr lang="ru-RU" dirty="0" err="1" smtClean="0">
                <a:solidFill>
                  <a:schemeClr val="tx1"/>
                </a:solidFill>
              </a:rPr>
              <a:t>трудолюбивость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- готовность </a:t>
            </a:r>
            <a:r>
              <a:rPr lang="ru-RU" dirty="0">
                <a:solidFill>
                  <a:schemeClr val="tx1"/>
                </a:solidFill>
              </a:rPr>
              <a:t>всегда прийти на </a:t>
            </a:r>
            <a:r>
              <a:rPr lang="ru-RU" dirty="0" smtClean="0">
                <a:solidFill>
                  <a:schemeClr val="tx1"/>
                </a:solidFill>
              </a:rPr>
              <a:t>выручку;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- стремление </a:t>
            </a:r>
            <a:r>
              <a:rPr lang="ru-RU" dirty="0">
                <a:solidFill>
                  <a:schemeClr val="tx1"/>
                </a:solidFill>
              </a:rPr>
              <a:t>к </a:t>
            </a:r>
            <a:r>
              <a:rPr lang="ru-RU" dirty="0" smtClean="0">
                <a:solidFill>
                  <a:schemeClr val="tx1"/>
                </a:solidFill>
              </a:rPr>
              <a:t>знаниям;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- честность;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- щедрость</a:t>
            </a:r>
            <a:r>
              <a:rPr lang="ru-RU" dirty="0">
                <a:solidFill>
                  <a:schemeClr val="tx1"/>
                </a:solidFill>
              </a:rPr>
              <a:t>. 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Picture 1" descr="D:\Моя учёба\ПСИХОЛОГИЯ\Этнопсихология\Творческие задания\ТАТАРЫ\it_15152_671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4797" y="4509120"/>
            <a:ext cx="2749203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оя учёба\ПСИХОЛОГИЯ\Этнопсихология\Творческие задания\ТАТАРЫ\resurs_yandex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752223"/>
            <a:ext cx="2339752" cy="210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3" name="Picture 1" descr="D:\Моя учёба\ПСИХОЛОГИЯ\Этнопсихология\Творческие задания\ТАТАРЫ\0ec15a9f609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41636"/>
            <a:ext cx="2771800" cy="271636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1052736"/>
            <a:ext cx="85324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У татар в основном отмечается темная пигментация волос, особенно у татар </a:t>
            </a:r>
            <a:r>
              <a:rPr lang="ru-RU" b="1" dirty="0" err="1" smtClean="0"/>
              <a:t>Заказанья</a:t>
            </a:r>
            <a:r>
              <a:rPr lang="ru-RU" b="1" dirty="0" smtClean="0"/>
              <a:t> и </a:t>
            </a:r>
            <a:r>
              <a:rPr lang="ru-RU" b="1" dirty="0" err="1" smtClean="0"/>
              <a:t>наровчатовских</a:t>
            </a:r>
            <a:r>
              <a:rPr lang="ru-RU" b="1" dirty="0" smtClean="0"/>
              <a:t> мишарей. Наряду с этим до 5-10% встречаются и более светлые оттенки волос, особенно у </a:t>
            </a:r>
            <a:r>
              <a:rPr lang="ru-RU" b="1" dirty="0" err="1" smtClean="0"/>
              <a:t>чистопольских</a:t>
            </a:r>
            <a:r>
              <a:rPr lang="ru-RU" b="1" dirty="0" smtClean="0"/>
              <a:t> и </a:t>
            </a:r>
            <a:r>
              <a:rPr lang="ru-RU" b="1" dirty="0" err="1" smtClean="0"/>
              <a:t>касимовских</a:t>
            </a:r>
            <a:r>
              <a:rPr lang="ru-RU" b="1" dirty="0" smtClean="0"/>
              <a:t> татар и почти всех групп мишарей. В этом отношении татары Поволжья тяготеют к местным народам Поволжья - мари, мордве, чувашам, а также к карачаевцам и северо-восточным болгарам </a:t>
            </a:r>
            <a:r>
              <a:rPr lang="ru-RU" b="1" dirty="0" err="1" smtClean="0"/>
              <a:t>Подунавья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838200"/>
            <a:ext cx="7128792" cy="1143000"/>
          </a:xfrm>
        </p:spPr>
        <p:txBody>
          <a:bodyPr/>
          <a:lstStyle/>
          <a:p>
            <a:r>
              <a:rPr lang="ru-RU" dirty="0" smtClean="0"/>
              <a:t>Антропологические типы татар: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п</a:t>
            </a:r>
            <a:r>
              <a:rPr lang="ru-RU" sz="4000" dirty="0" smtClean="0"/>
              <a:t>онтийский; </a:t>
            </a:r>
          </a:p>
          <a:p>
            <a:r>
              <a:rPr lang="ru-RU" sz="4000" dirty="0" smtClean="0"/>
              <a:t>светлый европеоидный; </a:t>
            </a:r>
          </a:p>
          <a:p>
            <a:r>
              <a:rPr lang="ru-RU" sz="4000" dirty="0" err="1"/>
              <a:t>с</a:t>
            </a:r>
            <a:r>
              <a:rPr lang="ru-RU" sz="4000" dirty="0" err="1" smtClean="0"/>
              <a:t>ублапаноидный</a:t>
            </a:r>
            <a:r>
              <a:rPr lang="ru-RU" sz="4000" dirty="0" smtClean="0"/>
              <a:t>; </a:t>
            </a:r>
          </a:p>
          <a:p>
            <a:r>
              <a:rPr lang="ru-RU" sz="4000" dirty="0"/>
              <a:t>м</a:t>
            </a:r>
            <a:r>
              <a:rPr lang="ru-RU" sz="4000" dirty="0" smtClean="0"/>
              <a:t>онголоидный.</a:t>
            </a:r>
            <a:endParaRPr lang="ru-RU" sz="4000" dirty="0"/>
          </a:p>
        </p:txBody>
      </p:sp>
      <p:pic>
        <p:nvPicPr>
          <p:cNvPr id="4" name="Picture 2" descr="D:\Моя учёба\ПСИХОЛОГИЯ\Этнопсихология\Творческие задания\ТАТАРЫ\resurs_yandex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752223"/>
            <a:ext cx="2339752" cy="210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990600" y="1052736"/>
          <a:ext cx="7613848" cy="5472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6924"/>
                <a:gridCol w="3806924"/>
              </a:tblGrid>
              <a:tr h="540596">
                <a:tc>
                  <a:txBody>
                    <a:bodyPr/>
                    <a:lstStyle/>
                    <a:p>
                      <a:r>
                        <a:rPr lang="ru-RU" dirty="0" smtClean="0"/>
                        <a:t>Понтийский тип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Светлый европеоидный тип</a:t>
                      </a:r>
                      <a:endParaRPr lang="ru-RU" dirty="0"/>
                    </a:p>
                  </a:txBody>
                  <a:tcPr/>
                </a:tc>
              </a:tr>
              <a:tr h="4932012">
                <a:tc>
                  <a:txBody>
                    <a:bodyPr/>
                    <a:lstStyle/>
                    <a:p>
                      <a:r>
                        <a:rPr lang="ru-RU" dirty="0" smtClean="0"/>
                        <a:t>характеризуется относительной длинноголовостью, темной или смешанной пигментацией волос и глаз, высоким переносьем, выпуклой спинкой носа с опущенным кончиком и основанием носа, значительным ростом бороды. Рост средний с тенденцией к повышению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 овальной формой головы, со светлой пигментацией волос и глаз, со средним или высоким переносьем, с прямой спинкой носа, среднеразвитой бородой. Рост средний.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D:\Моя учёба\ПСИХОЛОГИЯ\Этнопсихология\Творческие задания\ТАТАРЫ\resurs_yandex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752223"/>
            <a:ext cx="2339752" cy="210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39552" y="692696"/>
          <a:ext cx="8272264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6132"/>
                <a:gridCol w="413613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Сублапаноидный</a:t>
                      </a:r>
                      <a:r>
                        <a:rPr lang="ru-RU" dirty="0" smtClean="0"/>
                        <a:t> (уральский или волго-камский) тип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Монголоидный тип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Овальная форма головы и имеет смешанную пигментацию волос и глаз, широкий нос с невысоким переносьем, слабо развитую бороду и невысокое, среднеширокое лицо. Некоторыми особенностями (значительно развитая складка век, изредка встречающийся </a:t>
                      </a:r>
                      <a:r>
                        <a:rPr lang="ru-RU" dirty="0" err="1" smtClean="0"/>
                        <a:t>эпикантус</a:t>
                      </a:r>
                      <a:r>
                        <a:rPr lang="ru-RU" dirty="0" smtClean="0"/>
                        <a:t>, слабый рост бороды, некоторая уплощенность лица) этот тип с </a:t>
                      </a:r>
                      <a:r>
                        <a:rPr lang="ru-RU" dirty="0" err="1" smtClean="0"/>
                        <a:t>ближается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с</a:t>
                      </a:r>
                      <a:r>
                        <a:rPr lang="ru-RU" dirty="0" smtClean="0"/>
                        <a:t> монголоидным, но имеет сильно сглаженные признаки последнего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характерный для татар Золотой Орды и сохранившийся у их потомков - ногайцев, астраханских </a:t>
                      </a:r>
                      <a:r>
                        <a:rPr lang="ru-RU" dirty="0" err="1" smtClean="0"/>
                        <a:t>карагашей</a:t>
                      </a:r>
                      <a:r>
                        <a:rPr lang="ru-RU" dirty="0" smtClean="0"/>
                        <a:t>, а также у восточных башкир, частично казахов, киргизов и др., у татар Среднего Поволжья и </a:t>
                      </a:r>
                      <a:r>
                        <a:rPr lang="ru-RU" dirty="0" err="1" smtClean="0"/>
                        <a:t>Приуралья</a:t>
                      </a:r>
                      <a:r>
                        <a:rPr lang="ru-RU" dirty="0" smtClean="0"/>
                        <a:t> в чистом виде не встречается. В смешанном с европеоидными компонентами (понтийским типом)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D:\Моя учёба\ПСИХОЛОГИЯ\Этнопсихология\Творческие задания\ТАТАРЫ\resurs_yandex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752223"/>
            <a:ext cx="2339752" cy="210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60648"/>
            <a:ext cx="6400800" cy="1143000"/>
          </a:xfrm>
        </p:spPr>
        <p:txBody>
          <a:bodyPr/>
          <a:lstStyle/>
          <a:p>
            <a:r>
              <a:rPr lang="ru-RU" sz="5400" dirty="0" smtClean="0"/>
              <a:t>Содержание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8352928" cy="46805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sz="3600" dirty="0" smtClean="0"/>
              <a:t>. Краткая история возникновения культуры народа, ее традиции.</a:t>
            </a:r>
          </a:p>
          <a:p>
            <a:pPr>
              <a:buNone/>
            </a:pPr>
            <a:r>
              <a:rPr lang="ru-RU" sz="3600" dirty="0" smtClean="0"/>
              <a:t>2. Особенности национального характера, чувств и настроений этноса.</a:t>
            </a:r>
          </a:p>
          <a:p>
            <a:pPr>
              <a:buNone/>
            </a:pPr>
            <a:r>
              <a:rPr lang="ru-RU" sz="3600" dirty="0" smtClean="0"/>
              <a:t>3. Стереотипные представлениях о татарах.</a:t>
            </a:r>
            <a:endParaRPr lang="ru-RU" sz="3600" dirty="0"/>
          </a:p>
        </p:txBody>
      </p:sp>
      <p:pic>
        <p:nvPicPr>
          <p:cNvPr id="4" name="Picture 2" descr="D:\Моя учёба\ПСИХОЛОГИЯ\Этнопсихология\Творческие задания\ТАТАРЫ\resurs_yandex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1124744"/>
            <a:ext cx="1259632" cy="1091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48680"/>
            <a:ext cx="6400800" cy="1143000"/>
          </a:xfrm>
        </p:spPr>
        <p:txBody>
          <a:bodyPr/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700808"/>
            <a:ext cx="7696200" cy="48245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Актуальные </a:t>
            </a:r>
            <a:r>
              <a:rPr lang="ru-RU" dirty="0"/>
              <a:t>проблемы этнической психологии / Под ред. А. Ф. </a:t>
            </a:r>
            <a:r>
              <a:rPr lang="ru-RU" dirty="0" err="1"/>
              <a:t>Шикуна</a:t>
            </a:r>
            <a:r>
              <a:rPr lang="ru-RU" dirty="0"/>
              <a:t>, Ю. П. Платонова. Тверь, </a:t>
            </a:r>
            <a:r>
              <a:rPr lang="ru-RU" dirty="0" smtClean="0"/>
              <a:t>2002</a:t>
            </a:r>
            <a:r>
              <a:rPr lang="ru-RU" dirty="0"/>
              <a:t>.</a:t>
            </a:r>
          </a:p>
          <a:p>
            <a:pPr>
              <a:buNone/>
            </a:pPr>
            <a:r>
              <a:rPr lang="ru-RU" dirty="0" smtClean="0"/>
              <a:t>2. Крысько </a:t>
            </a:r>
            <a:r>
              <a:rPr lang="ru-RU" dirty="0"/>
              <a:t>В. Этническая </a:t>
            </a:r>
            <a:r>
              <a:rPr lang="ru-RU" dirty="0" smtClean="0"/>
              <a:t>психология,2002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D:\Моя учёба\ПСИХОЛОГИЯ\Этнопсихология\Творческие задания\ТАТАРЫ\resurs_yandex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3804" y="404665"/>
            <a:ext cx="176019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  <p:pic>
        <p:nvPicPr>
          <p:cNvPr id="4" name="Picture 2" descr="D:\Моя учёба\ПСИХОЛОГИЯ\Этнопсихология\Творческие задания\ТАТАРЫ\resurs_yandex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752223"/>
            <a:ext cx="2339752" cy="210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476672"/>
            <a:ext cx="6400800" cy="1143000"/>
          </a:xfrm>
        </p:spPr>
        <p:txBody>
          <a:bodyPr/>
          <a:lstStyle/>
          <a:p>
            <a:r>
              <a:rPr lang="ru-RU" sz="7200" dirty="0" smtClean="0">
                <a:solidFill>
                  <a:schemeClr val="accent2"/>
                </a:solidFill>
              </a:rPr>
              <a:t>Татары</a:t>
            </a:r>
            <a:endParaRPr lang="ru-RU" sz="7200" dirty="0">
              <a:solidFill>
                <a:schemeClr val="accent2"/>
              </a:solidFill>
            </a:endParaRPr>
          </a:p>
        </p:txBody>
      </p:sp>
      <p:pic>
        <p:nvPicPr>
          <p:cNvPr id="10242" name="Picture 2" descr="D:\Моя учёба\ПСИХОЛОГИЯ\Этнопсихология\Творческие задания\ТАТАРЫ\l1003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44824"/>
            <a:ext cx="2952328" cy="44644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95936" y="2060848"/>
            <a:ext cx="471703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</a:t>
            </a:r>
            <a:r>
              <a:rPr lang="ru-RU" sz="2800" dirty="0" err="1" smtClean="0"/>
              <a:t>Тата́ры</a:t>
            </a:r>
            <a:r>
              <a:rPr lang="ru-RU" sz="2800" dirty="0" smtClean="0"/>
              <a:t> (самоназвание — тат. татар, </a:t>
            </a:r>
            <a:r>
              <a:rPr lang="ru-RU" sz="2800" dirty="0" err="1" smtClean="0"/>
              <a:t>tatar</a:t>
            </a:r>
            <a:r>
              <a:rPr lang="ru-RU" sz="2800" dirty="0" smtClean="0"/>
              <a:t>, мн. ч. </a:t>
            </a:r>
            <a:r>
              <a:rPr lang="ru-RU" sz="2800" dirty="0" err="1" smtClean="0"/>
              <a:t>татарлар</a:t>
            </a:r>
            <a:r>
              <a:rPr lang="ru-RU" sz="2800" dirty="0" smtClean="0"/>
              <a:t>, </a:t>
            </a:r>
            <a:r>
              <a:rPr lang="ru-RU" sz="2800" dirty="0" err="1" smtClean="0"/>
              <a:t>tatarlar</a:t>
            </a:r>
            <a:r>
              <a:rPr lang="ru-RU" sz="2800" dirty="0" smtClean="0"/>
              <a:t>) — тюркский народ, живущий в центральных областях европейской части России, в Поволжье, </a:t>
            </a:r>
            <a:r>
              <a:rPr lang="ru-RU" sz="2800" dirty="0" err="1" smtClean="0"/>
              <a:t>Приуралье</a:t>
            </a:r>
            <a:r>
              <a:rPr lang="ru-RU" sz="2800" dirty="0" smtClean="0"/>
              <a:t>, в Сибири, Казахстане, Средней Азии, Синьцзяне и на Дальнем Востоке.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8496944" cy="604867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 Численность в России составляет 5310,6 тыс. человек -3,72 % населения России. Являются вторым по численности народом в Российской Федерации после русских. Делятся на три основные </a:t>
            </a:r>
            <a:r>
              <a:rPr lang="ru-RU" dirty="0" err="1" smtClean="0">
                <a:solidFill>
                  <a:schemeClr val="tx1"/>
                </a:solidFill>
              </a:rPr>
              <a:t>этнотерриториальные</a:t>
            </a:r>
            <a:r>
              <a:rPr lang="ru-RU" dirty="0" smtClean="0">
                <a:solidFill>
                  <a:schemeClr val="tx1"/>
                </a:solidFill>
              </a:rPr>
              <a:t> группы: татары волго-уральские, сибирские и астраханские (иногда выделяют польско-литовских татар). 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оя учёба\ПСИХОЛОГИЯ\Этнопсихология\Творческие задания\ТАТАРЫ\resurs_yandex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817030"/>
            <a:ext cx="2267743" cy="2040969"/>
          </a:xfrm>
          <a:prstGeom prst="rect">
            <a:avLst/>
          </a:prstGeom>
          <a:noFill/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67544" y="1484784"/>
            <a:ext cx="806489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гордость, обладают высокоразвитым и ярко выраженным чувством национального самосознания и собственного достоинства;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самоуверенность, самолюбование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47256" y="548680"/>
            <a:ext cx="66967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2"/>
                </a:solidFill>
              </a:rPr>
              <a:t>Национальный характер</a:t>
            </a:r>
            <a:endParaRPr lang="ru-RU" sz="4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3160" y="1052736"/>
            <a:ext cx="7560840" cy="1438672"/>
          </a:xfrm>
        </p:spPr>
        <p:txBody>
          <a:bodyPr/>
          <a:lstStyle/>
          <a:p>
            <a:r>
              <a:rPr lang="ru-RU" sz="5400" dirty="0" smtClean="0">
                <a:solidFill>
                  <a:schemeClr val="accent2"/>
                </a:solidFill>
              </a:rPr>
              <a:t>Отличительная особенность татарского народа</a:t>
            </a:r>
            <a:endParaRPr lang="ru-RU" sz="5400" dirty="0">
              <a:solidFill>
                <a:schemeClr val="accent2"/>
              </a:solidFill>
            </a:endParaRPr>
          </a:p>
        </p:txBody>
      </p:sp>
      <p:pic>
        <p:nvPicPr>
          <p:cNvPr id="11266" name="Picture 2" descr="D:\Моя учёба\ПСИХОЛОГИЯ\Этнопсихология\Творческие задания\ТАТАРЫ\resurs_yandex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4169" y="4797152"/>
            <a:ext cx="2289831" cy="206084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15616" y="2924944"/>
            <a:ext cx="58326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сильная приверженность к национальной культуре, традициям, быту;</a:t>
            </a:r>
          </a:p>
          <a:p>
            <a:pPr>
              <a:buFontTx/>
              <a:buChar char="-"/>
            </a:pPr>
            <a:r>
              <a:rPr lang="ru-RU" sz="3200" dirty="0" smtClean="0"/>
              <a:t> хозяйская доброта;</a:t>
            </a:r>
          </a:p>
          <a:p>
            <a:r>
              <a:rPr lang="ru-RU" sz="3200" dirty="0" smtClean="0"/>
              <a:t>- великодушие;</a:t>
            </a:r>
          </a:p>
          <a:p>
            <a:r>
              <a:rPr lang="ru-RU" sz="3200" dirty="0" smtClean="0"/>
              <a:t>- терпимость </a:t>
            </a:r>
            <a:r>
              <a:rPr lang="ru-RU" sz="3200" dirty="0"/>
              <a:t>к другим </a:t>
            </a:r>
            <a:r>
              <a:rPr lang="ru-RU" sz="3200" dirty="0" smtClean="0"/>
              <a:t>народам.</a:t>
            </a:r>
            <a:endParaRPr lang="ru-RU" sz="32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Терпимое отношение к  другим народам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2456795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национальной культуре, национальному языку, традициям, обычаям;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национальному характеру.</a:t>
            </a:r>
            <a:endParaRPr lang="ru-RU" sz="40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Моя учёба\ПСИХОЛОГИЯ\Этнопсихология\Творческие задания\ТАТАРЫ\resurs_yandex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752223"/>
            <a:ext cx="2339752" cy="210577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836712"/>
            <a:ext cx="78843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    Татарский </a:t>
            </a:r>
            <a:r>
              <a:rPr lang="ru-RU" sz="4000" dirty="0"/>
              <a:t>народ очень чувствителен к несправедливости, он быстро улавливает фальшь и лицемерие. </a:t>
            </a:r>
          </a:p>
        </p:txBody>
      </p:sp>
      <p:pic>
        <p:nvPicPr>
          <p:cNvPr id="12290" name="Picture 2" descr="D:\Моя учёба\ПСИХОЛОГИЯ\Этнопсихология\Творческие задания\ТАТАРЫ\x_cc5d25a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82079"/>
            <a:ext cx="5222528" cy="347592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838200"/>
            <a:ext cx="7884368" cy="1143000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профессиональной деятельности татары: </a:t>
            </a:r>
            <a:endParaRPr lang="ru-RU" sz="4800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276872"/>
            <a:ext cx="7696200" cy="3886200"/>
          </a:xfrm>
        </p:spPr>
        <p:txBody>
          <a:bodyPr/>
          <a:lstStyle/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настойчивы;</a:t>
            </a:r>
          </a:p>
          <a:p>
            <a:pPr>
              <a:buFontTx/>
              <a:buChar char="-"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сметливы;</a:t>
            </a:r>
          </a:p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проявляют </a:t>
            </a:r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завидную старательность.</a:t>
            </a:r>
            <a:endParaRPr lang="ru-RU" sz="4800" dirty="0"/>
          </a:p>
        </p:txBody>
      </p:sp>
      <p:pic>
        <p:nvPicPr>
          <p:cNvPr id="4" name="Picture 2" descr="D:\Моя учёба\ПСИХОЛОГИЯ\Этнопсихология\Творческие задания\ТАТАРЫ\resurs_yandex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752223"/>
            <a:ext cx="2339752" cy="210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сихология татар_ХасановаЛ.А.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Психология татар_ХасановаЛ.А.</Template>
  <TotalTime>297</TotalTime>
  <Words>842</Words>
  <Application>Microsoft Office PowerPoint</Application>
  <PresentationFormat>Экран (4:3)</PresentationFormat>
  <Paragraphs>75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Психология татар_ХасановаЛ.А.</vt:lpstr>
      <vt:lpstr>Психологические особенности татарского этноса</vt:lpstr>
      <vt:lpstr>Содержание</vt:lpstr>
      <vt:lpstr>Татары</vt:lpstr>
      <vt:lpstr>Слайд 4</vt:lpstr>
      <vt:lpstr>Слайд 5</vt:lpstr>
      <vt:lpstr>Отличительная особенность татарского народа</vt:lpstr>
      <vt:lpstr>Терпимое отношение к  другим народам</vt:lpstr>
      <vt:lpstr>Слайд 8</vt:lpstr>
      <vt:lpstr>В профессиональной деятельности татары: </vt:lpstr>
      <vt:lpstr>Рудольф Нуриев  </vt:lpstr>
      <vt:lpstr>Слайд 11</vt:lpstr>
      <vt:lpstr>  Волго-уральские, сибирские и казанские татары</vt:lpstr>
      <vt:lpstr>Крымским татарам присущи </vt:lpstr>
      <vt:lpstr>У татар-мишарей выделялись </vt:lpstr>
      <vt:lpstr>Слайд 15</vt:lpstr>
      <vt:lpstr>Слайд 16</vt:lpstr>
      <vt:lpstr>Антропологические типы татар: </vt:lpstr>
      <vt:lpstr>Слайд 18</vt:lpstr>
      <vt:lpstr>Слайд 19</vt:lpstr>
      <vt:lpstr>Литература: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Психология татарского народа</dc:title>
  <dc:creator>Ляйсан</dc:creator>
  <cp:keywords>exciting online presentation communicate impactful exchange information broadcast collaborate on-screen projector white</cp:keywords>
  <dc:description>This template is ideal for your finance related presentations.</dc:description>
  <cp:lastModifiedBy>Ляйсан</cp:lastModifiedBy>
  <cp:revision>37</cp:revision>
  <dcterms:created xsi:type="dcterms:W3CDTF">2012-10-29T15:28:11Z</dcterms:created>
  <dcterms:modified xsi:type="dcterms:W3CDTF">2012-11-29T09:33:17Z</dcterms:modified>
  <cp:category>Finance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Coins And Clouds</vt:lpwstr>
  </property>
  <property fmtid="{D5CDD505-2E9C-101B-9397-08002B2CF9AE}" pid="3" name="Style">
    <vt:lpwstr>P</vt:lpwstr>
  </property>
  <property fmtid="{D5CDD505-2E9C-101B-9397-08002B2CF9AE}" pid="4" name="Folder">
    <vt:lpwstr>Finance</vt:lpwstr>
  </property>
  <property fmtid="{D5CDD505-2E9C-101B-9397-08002B2CF9AE}" pid="5" name="Attribution">
    <vt:lpwstr>Copyright © 2003 KMT Software, Inc.</vt:lpwstr>
  </property>
</Properties>
</file>