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76" r:id="rId4"/>
    <p:sldId id="257" r:id="rId5"/>
    <p:sldId id="278" r:id="rId6"/>
    <p:sldId id="259" r:id="rId7"/>
    <p:sldId id="269" r:id="rId8"/>
    <p:sldId id="280" r:id="rId9"/>
    <p:sldId id="263" r:id="rId10"/>
    <p:sldId id="268" r:id="rId11"/>
    <p:sldId id="281" r:id="rId12"/>
    <p:sldId id="275" r:id="rId13"/>
    <p:sldId id="273" r:id="rId14"/>
    <p:sldId id="274" r:id="rId15"/>
    <p:sldId id="282" r:id="rId16"/>
    <p:sldId id="265" r:id="rId17"/>
    <p:sldId id="283" r:id="rId18"/>
    <p:sldId id="258" r:id="rId19"/>
    <p:sldId id="285" r:id="rId20"/>
    <p:sldId id="267" r:id="rId21"/>
    <p:sldId id="284" r:id="rId22"/>
    <p:sldId id="270" r:id="rId23"/>
    <p:sldId id="286" r:id="rId24"/>
    <p:sldId id="271" r:id="rId25"/>
    <p:sldId id="272" r:id="rId26"/>
    <p:sldId id="28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703E3-4A30-4F87-A9F6-6E5875B2CE9C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2528-0DC0-4AC8-9A90-08B14CB80FB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703E3-4A30-4F87-A9F6-6E5875B2CE9C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2528-0DC0-4AC8-9A90-08B14CB80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703E3-4A30-4F87-A9F6-6E5875B2CE9C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2528-0DC0-4AC8-9A90-08B14CB80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703E3-4A30-4F87-A9F6-6E5875B2CE9C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2528-0DC0-4AC8-9A90-08B14CB80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703E3-4A30-4F87-A9F6-6E5875B2CE9C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67A2528-0DC0-4AC8-9A90-08B14CB80FB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703E3-4A30-4F87-A9F6-6E5875B2CE9C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2528-0DC0-4AC8-9A90-08B14CB80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703E3-4A30-4F87-A9F6-6E5875B2CE9C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2528-0DC0-4AC8-9A90-08B14CB80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703E3-4A30-4F87-A9F6-6E5875B2CE9C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2528-0DC0-4AC8-9A90-08B14CB80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703E3-4A30-4F87-A9F6-6E5875B2CE9C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2528-0DC0-4AC8-9A90-08B14CB80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703E3-4A30-4F87-A9F6-6E5875B2CE9C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2528-0DC0-4AC8-9A90-08B14CB80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703E3-4A30-4F87-A9F6-6E5875B2CE9C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A2528-0DC0-4AC8-9A90-08B14CB80F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1F703E3-4A30-4F87-A9F6-6E5875B2CE9C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67A2528-0DC0-4AC8-9A90-08B14CB80FB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918648" cy="5472608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ФИЗИЧЕСКИЕ  ЯВЛЕНИЯ ЯЗЫКОМ  ЛИТЕРАТУРЫ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Проект:    «СЛОВО В ИНТЕГРИРОВАННОМ ПРОСТРАНСТВЕ ИЗУЧАЕМЫХ НАУК»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445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Ю. П. Кузнецов. «Отцепленный вагон».</a:t>
            </a:r>
          </a:p>
          <a:p>
            <a:endParaRPr lang="ru-RU" dirty="0"/>
          </a:p>
          <a:p>
            <a:r>
              <a:rPr lang="ru-RU" sz="2400" dirty="0" smtClean="0"/>
              <a:t>Усыпил нас большой перегон,</a:t>
            </a:r>
          </a:p>
          <a:p>
            <a:r>
              <a:rPr lang="ru-RU" sz="2400" dirty="0" smtClean="0"/>
              <a:t>Проводник и кондуктор исчезли.</a:t>
            </a:r>
          </a:p>
          <a:p>
            <a:r>
              <a:rPr lang="ru-RU" sz="2400" dirty="0" smtClean="0"/>
              <a:t>Говорят отцепился вагон</a:t>
            </a:r>
          </a:p>
          <a:p>
            <a:r>
              <a:rPr lang="ru-RU" sz="2400" dirty="0" smtClean="0"/>
              <a:t>На каком-то безвестном разъезде.</a:t>
            </a:r>
          </a:p>
          <a:p>
            <a:r>
              <a:rPr lang="ru-RU" sz="2400" dirty="0" smtClean="0"/>
              <a:t>Мы, не зная, из окон глядим.</a:t>
            </a:r>
          </a:p>
          <a:p>
            <a:r>
              <a:rPr lang="ru-RU" sz="2400" dirty="0" smtClean="0"/>
              <a:t>Только поезд пройдет вдоль разъезда, </a:t>
            </a:r>
          </a:p>
          <a:p>
            <a:r>
              <a:rPr lang="ru-RU" sz="2400" b="1" dirty="0" smtClean="0"/>
              <a:t>Нам  покажется – мы не стоим,</a:t>
            </a:r>
          </a:p>
          <a:p>
            <a:r>
              <a:rPr lang="ru-RU" sz="2400" b="1" dirty="0" smtClean="0"/>
              <a:t>А безмолвно срываемся с места.</a:t>
            </a:r>
          </a:p>
          <a:p>
            <a:r>
              <a:rPr lang="ru-RU" sz="2400" dirty="0" smtClean="0"/>
              <a:t>Только он промелькнет – обнажится</a:t>
            </a:r>
          </a:p>
          <a:p>
            <a:r>
              <a:rPr lang="ru-RU" sz="2400" dirty="0" smtClean="0"/>
              <a:t>То же зданьице, поле окрест.</a:t>
            </a:r>
          </a:p>
          <a:p>
            <a:r>
              <a:rPr lang="ru-RU" sz="2400" dirty="0" smtClean="0"/>
              <a:t>То умчится, то снова примчится</a:t>
            </a:r>
          </a:p>
          <a:p>
            <a:r>
              <a:rPr lang="ru-RU" sz="2400" dirty="0" smtClean="0"/>
              <a:t>Наш вагон на пустынный разъезд.</a:t>
            </a:r>
          </a:p>
          <a:p>
            <a:endParaRPr lang="ru-RU" dirty="0" smtClean="0"/>
          </a:p>
          <a:p>
            <a:r>
              <a:rPr lang="ru-RU" dirty="0" smtClean="0"/>
              <a:t>Вопрос: </a:t>
            </a:r>
            <a:r>
              <a:rPr lang="ru-RU" dirty="0" smtClean="0">
                <a:solidFill>
                  <a:srgbClr val="C00000"/>
                </a:solidFill>
              </a:rPr>
              <a:t>Какой физический принцип иллюстрируют эти поэтические строчки?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85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968552"/>
          </a:xfrm>
        </p:spPr>
        <p:txBody>
          <a:bodyPr/>
          <a:lstStyle/>
          <a:p>
            <a:r>
              <a:rPr lang="ru-RU" dirty="0"/>
              <a:t>Произведения художественной литературы, богатые описанием физических явлений природы, интересными фактами, легко усваиваются.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5203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/>
          <a:lstStyle/>
          <a:p>
            <a:r>
              <a:rPr lang="ru-RU" dirty="0" smtClean="0"/>
              <a:t>Н.А. Некрасов.</a:t>
            </a:r>
          </a:p>
          <a:p>
            <a:endParaRPr lang="ru-RU" dirty="0"/>
          </a:p>
          <a:p>
            <a:r>
              <a:rPr lang="ru-RU" dirty="0" smtClean="0"/>
              <a:t>Никто его не видывал, </a:t>
            </a:r>
          </a:p>
          <a:p>
            <a:r>
              <a:rPr lang="ru-RU" dirty="0" smtClean="0"/>
              <a:t>А слышать  - всякий слыхивал,</a:t>
            </a:r>
          </a:p>
          <a:p>
            <a:r>
              <a:rPr lang="ru-RU" dirty="0" smtClean="0"/>
              <a:t>Без тела, а живет оно, </a:t>
            </a:r>
          </a:p>
          <a:p>
            <a:r>
              <a:rPr lang="ru-RU" dirty="0" smtClean="0"/>
              <a:t>Без языка – кричит.</a:t>
            </a:r>
          </a:p>
          <a:p>
            <a:endParaRPr lang="ru-RU" dirty="0"/>
          </a:p>
          <a:p>
            <a:r>
              <a:rPr lang="ru-RU" dirty="0" smtClean="0"/>
              <a:t>Вопрос: </a:t>
            </a:r>
            <a:r>
              <a:rPr lang="ru-RU" dirty="0" smtClean="0">
                <a:solidFill>
                  <a:srgbClr val="C00000"/>
                </a:solidFill>
              </a:rPr>
              <a:t>Какое явление вы узнаете в этих поэтических строках?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9594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r>
              <a:rPr lang="ru-RU" dirty="0" smtClean="0"/>
              <a:t>А. Т. Прасолов.  «В тяжких волнах наружного гула».</a:t>
            </a:r>
          </a:p>
          <a:p>
            <a:endParaRPr lang="ru-RU" dirty="0"/>
          </a:p>
          <a:p>
            <a:r>
              <a:rPr lang="ru-RU" dirty="0" smtClean="0"/>
              <a:t>В тяжких волнах наружного гула</a:t>
            </a:r>
          </a:p>
          <a:p>
            <a:r>
              <a:rPr lang="ru-RU" dirty="0" smtClean="0"/>
              <a:t>И в прозрачном дрожанье стекла</a:t>
            </a:r>
          </a:p>
          <a:p>
            <a:r>
              <a:rPr lang="ru-RU" dirty="0" smtClean="0"/>
              <a:t>Та же боль, что на время уснула,</a:t>
            </a:r>
          </a:p>
          <a:p>
            <a:r>
              <a:rPr lang="ru-RU" dirty="0" smtClean="0"/>
              <a:t>И опять, отдохнув, проняла.</a:t>
            </a:r>
          </a:p>
          <a:p>
            <a:endParaRPr lang="ru-RU" dirty="0"/>
          </a:p>
          <a:p>
            <a:r>
              <a:rPr lang="ru-RU" dirty="0" smtClean="0"/>
              <a:t>Вопрос: </a:t>
            </a:r>
            <a:r>
              <a:rPr lang="ru-RU" dirty="0" smtClean="0">
                <a:solidFill>
                  <a:srgbClr val="C00000"/>
                </a:solidFill>
              </a:rPr>
              <a:t>Почему стекла в окнах иногда дрожат?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539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Ф. И. Тютчев. «Как неожиданно и ярко…»</a:t>
            </a:r>
          </a:p>
          <a:p>
            <a:endParaRPr lang="ru-RU" dirty="0"/>
          </a:p>
          <a:p>
            <a:r>
              <a:rPr lang="ru-RU" dirty="0" smtClean="0"/>
              <a:t>Как неожиданно и ярко,</a:t>
            </a:r>
          </a:p>
          <a:p>
            <a:r>
              <a:rPr lang="ru-RU" dirty="0" smtClean="0"/>
              <a:t>На влажной неба синеве,</a:t>
            </a:r>
          </a:p>
          <a:p>
            <a:r>
              <a:rPr lang="ru-RU" dirty="0" smtClean="0"/>
              <a:t>Воздушная воздвиглась арка</a:t>
            </a:r>
          </a:p>
          <a:p>
            <a:r>
              <a:rPr lang="ru-RU" dirty="0" smtClean="0"/>
              <a:t>В своем минутном торжестве! </a:t>
            </a:r>
          </a:p>
          <a:p>
            <a:r>
              <a:rPr lang="ru-RU" dirty="0" smtClean="0"/>
              <a:t>Один конец в леса вонзила,</a:t>
            </a:r>
          </a:p>
          <a:p>
            <a:r>
              <a:rPr lang="ru-RU" dirty="0" smtClean="0"/>
              <a:t>Другим за облака ушла – </a:t>
            </a:r>
          </a:p>
          <a:p>
            <a:r>
              <a:rPr lang="ru-RU" dirty="0" smtClean="0"/>
              <a:t>Она пол неба обхватила</a:t>
            </a:r>
          </a:p>
          <a:p>
            <a:r>
              <a:rPr lang="ru-RU" dirty="0" smtClean="0"/>
              <a:t>И в высоте изнемогла.</a:t>
            </a:r>
          </a:p>
          <a:p>
            <a:endParaRPr lang="ru-RU" dirty="0"/>
          </a:p>
          <a:p>
            <a:r>
              <a:rPr lang="ru-RU" dirty="0" smtClean="0"/>
              <a:t>Вопрос: </a:t>
            </a:r>
            <a:r>
              <a:rPr lang="ru-RU" dirty="0" smtClean="0">
                <a:solidFill>
                  <a:srgbClr val="C00000"/>
                </a:solidFill>
              </a:rPr>
              <a:t>Какое явление описано в этих поэтических строках?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685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Даже сложные термины и понятия становятся более выпуклыми и легко понятными. Например, явление «изменение агрегатных состояний вещества» – кристаллизация - можно проиллюстрировать отрывком из  стихотворения С. Есенина: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12070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342900" lvl="2" indent="-342900">
              <a:lnSpc>
                <a:spcPct val="80000"/>
              </a:lnSpc>
            </a:pPr>
            <a:r>
              <a:rPr lang="ru-RU" sz="2700" dirty="0"/>
              <a:t>Сергей Есенин:</a:t>
            </a:r>
          </a:p>
          <a:p>
            <a:pPr lvl="2"/>
            <a:endParaRPr lang="ru-RU" sz="4800" b="1" dirty="0"/>
          </a:p>
          <a:p>
            <a:pPr lvl="2"/>
            <a:r>
              <a:rPr lang="ru-RU" sz="4800" b="1" dirty="0" smtClean="0"/>
              <a:t>Вот морозы затрещали</a:t>
            </a:r>
          </a:p>
          <a:p>
            <a:pPr lvl="2"/>
            <a:r>
              <a:rPr lang="ru-RU" sz="4800" b="1" dirty="0" smtClean="0"/>
              <a:t>И сковали все пруды,</a:t>
            </a:r>
          </a:p>
          <a:p>
            <a:pPr lvl="2"/>
            <a:r>
              <a:rPr lang="ru-RU" sz="4800" b="1" dirty="0" smtClean="0"/>
              <a:t>И мальчишки закричали</a:t>
            </a:r>
          </a:p>
          <a:p>
            <a:pPr lvl="2"/>
            <a:r>
              <a:rPr lang="ru-RU" sz="4800" b="1" dirty="0" smtClean="0"/>
              <a:t>Ей «спасибо» за труды.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711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 изучении темы «Броуновское движение» ученикам можно предложить проанализировать такой отрывок из философской поэмы  Римского  поэта Лукреция  Кара «О природе вещей»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62271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Лукреций  Кар. «О </a:t>
            </a:r>
            <a:r>
              <a:rPr lang="ru-RU" dirty="0"/>
              <a:t>природе вещей</a:t>
            </a:r>
            <a:r>
              <a:rPr lang="ru-RU" dirty="0" smtClean="0"/>
              <a:t>»: 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/>
              <a:t>Вот посмотри: всякий раз, когда солнечный свет проникает </a:t>
            </a:r>
            <a:endParaRPr lang="ru-RU" dirty="0"/>
          </a:p>
          <a:p>
            <a:r>
              <a:rPr lang="ru-RU" b="1" dirty="0"/>
              <a:t>В наши жилища и мрак прорезает своими лучами,</a:t>
            </a:r>
            <a:endParaRPr lang="ru-RU" dirty="0"/>
          </a:p>
          <a:p>
            <a:r>
              <a:rPr lang="ru-RU" b="1" dirty="0"/>
              <a:t>Множество маленьких  тел в пустоте ты увидишь мелькая,</a:t>
            </a:r>
            <a:endParaRPr lang="ru-RU" dirty="0"/>
          </a:p>
          <a:p>
            <a:r>
              <a:rPr lang="ru-RU" b="1" dirty="0"/>
              <a:t>Мечутся взад и вперед в лучистом сиянии света.</a:t>
            </a:r>
            <a:endParaRPr lang="ru-RU" dirty="0"/>
          </a:p>
          <a:p>
            <a:r>
              <a:rPr lang="ru-RU" dirty="0"/>
              <a:t>. . . . . . . . . . . . . .. . . . . . . . . . . . . . . . . . . . . . . .. . .  . . . . . .. . . . .. . . . .. </a:t>
            </a:r>
          </a:p>
          <a:p>
            <a:r>
              <a:rPr lang="ru-RU" b="1" dirty="0" smtClean="0"/>
              <a:t>Кроме </a:t>
            </a:r>
            <a:r>
              <a:rPr lang="ru-RU" b="1" dirty="0"/>
              <a:t>того, потому обратить тебе надо вниманье</a:t>
            </a:r>
            <a:endParaRPr lang="ru-RU" dirty="0"/>
          </a:p>
          <a:p>
            <a:r>
              <a:rPr lang="ru-RU" b="1" dirty="0"/>
              <a:t>На суматоху в телах, мелькающих в солнечном свете,</a:t>
            </a:r>
            <a:endParaRPr lang="ru-RU" dirty="0"/>
          </a:p>
          <a:p>
            <a:r>
              <a:rPr lang="ru-RU" b="1" dirty="0"/>
              <a:t>Что из нее ты познаешь </a:t>
            </a:r>
            <a:r>
              <a:rPr lang="ru-RU" b="1" dirty="0" smtClean="0"/>
              <a:t> </a:t>
            </a:r>
            <a:r>
              <a:rPr lang="ru-RU" b="1" dirty="0"/>
              <a:t>материи также движения,</a:t>
            </a:r>
            <a:endParaRPr lang="ru-RU" dirty="0"/>
          </a:p>
          <a:p>
            <a:r>
              <a:rPr lang="ru-RU" b="1" dirty="0"/>
              <a:t>Происходящие в ней так потаенно и скрыто от взора, </a:t>
            </a:r>
            <a:endParaRPr lang="ru-RU" dirty="0"/>
          </a:p>
          <a:p>
            <a:r>
              <a:rPr lang="ru-RU" b="1" dirty="0"/>
              <a:t>Ибо увидишь ты там, как много пылинок меняют</a:t>
            </a:r>
            <a:endParaRPr lang="ru-RU" dirty="0"/>
          </a:p>
          <a:p>
            <a:r>
              <a:rPr lang="ru-RU" b="1" dirty="0"/>
              <a:t>Путь свой от скрытых толчков и опять отлетают обратно, </a:t>
            </a:r>
            <a:endParaRPr lang="ru-RU" dirty="0"/>
          </a:p>
          <a:p>
            <a:r>
              <a:rPr lang="ru-RU" b="1" dirty="0"/>
              <a:t>Вечно туда и сюда разбегаясь во всех направленьях.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412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Стихи Бунина дают великолепную возможность ученикам наглядно представить себе роль  Всемирного тяготения в таком могучем природном явлении, как океанские  приливы и отливы.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707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rmAutofit/>
          </a:bodyPr>
          <a:lstStyle/>
          <a:p>
            <a:r>
              <a:rPr lang="ru-RU" dirty="0" smtClean="0"/>
              <a:t>Физику принято относить к точным наукам. Считается, что,  если прозвенел звонок на урок, то все постороннее – литература, искусство, поэзия – должно уступить место точному эксперименту и строгому доказательству. Но и физика, и литература отражают один и тот же реальный мир, хотя и различными средствами. Физика – в понятиях, законах, теориях, литература – в образах, что зачастую ближе и понятнее ученикам.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45291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r>
              <a:rPr lang="ru-RU" dirty="0" smtClean="0"/>
              <a:t>И. А. Бунин. «Отлив».</a:t>
            </a:r>
          </a:p>
          <a:p>
            <a:endParaRPr lang="ru-RU" dirty="0"/>
          </a:p>
          <a:p>
            <a:r>
              <a:rPr lang="ru-RU" sz="2400" dirty="0" smtClean="0"/>
              <a:t>В кипящей пене валуны.</a:t>
            </a:r>
          </a:p>
          <a:p>
            <a:r>
              <a:rPr lang="ru-RU" sz="2400" dirty="0" smtClean="0"/>
              <a:t>Волна, блистая, заходила – </a:t>
            </a:r>
          </a:p>
          <a:p>
            <a:r>
              <a:rPr lang="ru-RU" sz="2400" dirty="0" smtClean="0"/>
              <a:t>Ее уж тянет , тянет Сила</a:t>
            </a:r>
          </a:p>
          <a:p>
            <a:r>
              <a:rPr lang="ru-RU" sz="2400" dirty="0" smtClean="0"/>
              <a:t>Всходящей за морем Луны.</a:t>
            </a:r>
          </a:p>
          <a:p>
            <a:r>
              <a:rPr lang="ru-RU" sz="2400" dirty="0" smtClean="0"/>
              <a:t>Во тьме кокосовых лесов</a:t>
            </a:r>
          </a:p>
          <a:p>
            <a:r>
              <a:rPr lang="ru-RU" sz="2400" dirty="0" smtClean="0"/>
              <a:t>Горят стволы, дробятся тени </a:t>
            </a:r>
          </a:p>
          <a:p>
            <a:r>
              <a:rPr lang="ru-RU" sz="2400" dirty="0" smtClean="0"/>
              <a:t>Луна глядит – и, в блеске, в пене,</a:t>
            </a:r>
          </a:p>
          <a:p>
            <a:r>
              <a:rPr lang="ru-RU" sz="2400" dirty="0" smtClean="0"/>
              <a:t>Спешит волна на тайный зов.</a:t>
            </a:r>
          </a:p>
          <a:p>
            <a:r>
              <a:rPr lang="ru-RU" dirty="0" smtClean="0"/>
              <a:t>Вопрос: </a:t>
            </a:r>
            <a:r>
              <a:rPr lang="ru-RU" dirty="0">
                <a:solidFill>
                  <a:srgbClr val="C00000"/>
                </a:solidFill>
              </a:rPr>
              <a:t>Какова причина приливов и отливов?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746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/>
          <a:lstStyle/>
          <a:p>
            <a:r>
              <a:rPr lang="ru-RU" dirty="0"/>
              <a:t>Внеклассная работа так же дает возможность применить литературные произведения для углубления и закрепления полученных на уроке знаний. Например, проводя во время недели естественных наук «</a:t>
            </a:r>
            <a:r>
              <a:rPr lang="ru-RU" dirty="0" err="1"/>
              <a:t>Физико</a:t>
            </a:r>
            <a:r>
              <a:rPr lang="ru-RU" dirty="0"/>
              <a:t>–математический КВН» можно предложить самим учащимся найти пример из художественной литературы, иллюстрирующий физическое явление.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44346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 стрелкой 4"/>
          <p:cNvCxnSpPr/>
          <p:nvPr/>
        </p:nvCxnSpPr>
        <p:spPr>
          <a:xfrm flipV="1">
            <a:off x="4572000" y="764704"/>
            <a:ext cx="0" cy="31683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1619672" y="3933056"/>
            <a:ext cx="2952328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572000" y="3933056"/>
            <a:ext cx="36724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6732240" y="1052736"/>
            <a:ext cx="0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5292080" y="2348880"/>
            <a:ext cx="144016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804248" y="2348880"/>
            <a:ext cx="15121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-1692696" y="7647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4067944" y="881715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011794" y="356463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Х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4790247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Z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935394" y="1844824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</a:t>
            </a:r>
            <a:r>
              <a:rPr lang="en-US" sz="1200" b="1" dirty="0" smtClean="0"/>
              <a:t>1</a:t>
            </a:r>
            <a:endParaRPr lang="ru-RU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301655" y="1066381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</a:t>
            </a:r>
            <a:r>
              <a:rPr lang="en-US" sz="1200" b="1" dirty="0" smtClean="0"/>
              <a:t>2</a:t>
            </a:r>
            <a:endParaRPr lang="ru-RU" sz="1200" b="1" dirty="0"/>
          </a:p>
        </p:txBody>
      </p:sp>
      <p:sp>
        <p:nvSpPr>
          <p:cNvPr id="15" name="TextBox 14"/>
          <p:cNvSpPr txBox="1"/>
          <p:nvPr/>
        </p:nvSpPr>
        <p:spPr>
          <a:xfrm rot="10800000" flipV="1">
            <a:off x="5168279" y="2738026"/>
            <a:ext cx="464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 smtClean="0"/>
              <a:t>F</a:t>
            </a:r>
            <a:r>
              <a:rPr lang="en-US" sz="1200" dirty="0" smtClean="0"/>
              <a:t>3</a:t>
            </a:r>
            <a:endParaRPr lang="ru-RU" sz="1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930042" y="1627473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→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301655" y="814388"/>
            <a:ext cx="3930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→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189804" y="2520985"/>
            <a:ext cx="3465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1400" b="1" dirty="0">
                <a:solidFill>
                  <a:prstClr val="black"/>
                </a:solidFill>
              </a:rPr>
              <a:t>→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0823" y="1627473"/>
            <a:ext cx="4260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Назовите басню И. А Крылова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44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Можно предложить загадки, в которой зашифровано физическое явление. Можно также предложить участникам КВНа одну из множества , существующих в нашем фольклоре стихотворных загадок.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30223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5822107"/>
          </a:xfrm>
        </p:spPr>
        <p:txBody>
          <a:bodyPr>
            <a:normAutofit/>
          </a:bodyPr>
          <a:lstStyle/>
          <a:p>
            <a:pPr algn="ctr"/>
            <a:r>
              <a:rPr lang="ru-RU" sz="4800" dirty="0"/>
              <a:t>Растет она вниз головою,</a:t>
            </a:r>
          </a:p>
          <a:p>
            <a:pPr algn="ctr"/>
            <a:r>
              <a:rPr lang="ru-RU" sz="4800" dirty="0"/>
              <a:t>Не летом растет, а зимою.</a:t>
            </a:r>
          </a:p>
          <a:p>
            <a:pPr algn="ctr"/>
            <a:r>
              <a:rPr lang="ru-RU" sz="4800" dirty="0"/>
              <a:t>Но солнце ее припечет – </a:t>
            </a:r>
          </a:p>
          <a:p>
            <a:pPr algn="ctr"/>
            <a:r>
              <a:rPr lang="ru-RU" sz="4800" dirty="0"/>
              <a:t>Заплачет она и умрет.</a:t>
            </a:r>
          </a:p>
        </p:txBody>
      </p:sp>
    </p:spTree>
    <p:extLst>
      <p:ext uri="{BB962C8B-B14F-4D97-AF65-F5344CB8AC3E}">
        <p14:creationId xmlns:p14="http://schemas.microsoft.com/office/powerpoint/2010/main" val="342421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/>
          <a:lstStyle/>
          <a:p>
            <a:pPr marL="137160" indent="0" algn="ctr">
              <a:buNone/>
            </a:pPr>
            <a:r>
              <a:rPr lang="ru-RU" sz="4400" dirty="0"/>
              <a:t>Что днем растет в </a:t>
            </a:r>
            <a:r>
              <a:rPr lang="ru-RU" sz="4400" dirty="0" smtClean="0"/>
              <a:t>длину,</a:t>
            </a:r>
          </a:p>
          <a:p>
            <a:pPr marL="137160" indent="0" algn="ctr">
              <a:buNone/>
            </a:pPr>
            <a:r>
              <a:rPr lang="ru-RU" sz="4400" dirty="0" smtClean="0"/>
              <a:t>а </a:t>
            </a:r>
            <a:r>
              <a:rPr lang="ru-RU" sz="4400" dirty="0"/>
              <a:t>вечером в ширину?</a:t>
            </a:r>
          </a:p>
          <a:p>
            <a:pPr algn="ctr"/>
            <a:endParaRPr lang="ru-RU" sz="4400" dirty="0"/>
          </a:p>
          <a:p>
            <a:pPr marL="137160" indent="0" algn="ctr">
              <a:buNone/>
            </a:pPr>
            <a:r>
              <a:rPr lang="ru-RU" sz="4400" dirty="0"/>
              <a:t>Зимой – греет,</a:t>
            </a:r>
          </a:p>
          <a:p>
            <a:pPr marL="137160" indent="0" algn="ctr">
              <a:buNone/>
            </a:pPr>
            <a:r>
              <a:rPr lang="ru-RU" sz="4400" dirty="0"/>
              <a:t>Весной тлеет,</a:t>
            </a:r>
          </a:p>
          <a:p>
            <a:pPr marL="137160" indent="0" algn="ctr">
              <a:buNone/>
            </a:pPr>
            <a:r>
              <a:rPr lang="ru-RU" sz="4400" dirty="0"/>
              <a:t>Летом – умирает,</a:t>
            </a:r>
          </a:p>
          <a:p>
            <a:pPr marL="137160" indent="0" algn="ctr">
              <a:buNone/>
            </a:pPr>
            <a:r>
              <a:rPr lang="ru-RU" sz="4400" dirty="0"/>
              <a:t>Осенью – летает.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80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/>
          <a:lstStyle/>
          <a:p>
            <a:r>
              <a:rPr lang="ru-RU" dirty="0" smtClean="0"/>
              <a:t>Заключение:</a:t>
            </a:r>
          </a:p>
          <a:p>
            <a:r>
              <a:rPr lang="ru-RU" dirty="0" smtClean="0"/>
              <a:t>Мне кажется, что даже из того небольшого числа примеров, приведенных в настоящей презентации, видно, насколько удачно подобранные примеры из художественной литературы могут оживить урок, помочь усвоению сложного материала, закреплению, изучению физических явлений с помощью художественных произведений не только открывает нам совершенство и закономерность физического бытия, но и помогает увидеть красоту природы, языка, художественного слова.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320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своем сообщении  я постараюсь проиллюстрировать примерами некоторые возможности, которые дает  применение литературных произведений  в процессе преподавания физики. </a:t>
            </a:r>
          </a:p>
          <a:p>
            <a:r>
              <a:rPr lang="ru-RU" dirty="0">
                <a:solidFill>
                  <a:srgbClr val="FF0000"/>
                </a:solidFill>
              </a:rPr>
              <a:t>ПОЧЕМУ ЖЕ примеры из литературных произведений могут быть полезны при изучении физики?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7598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/>
          </a:bodyPr>
          <a:lstStyle/>
          <a:p>
            <a:pPr marL="0" lvl="0" indent="0" algn="just">
              <a:buNone/>
            </a:pPr>
            <a:r>
              <a:rPr lang="ru-RU" dirty="0"/>
              <a:t>Художественный </a:t>
            </a:r>
            <a:r>
              <a:rPr lang="ru-RU" dirty="0" smtClean="0"/>
              <a:t>текст:</a:t>
            </a:r>
          </a:p>
          <a:p>
            <a:pPr lvl="0" algn="just"/>
            <a:r>
              <a:rPr lang="ru-RU" dirty="0" smtClean="0"/>
              <a:t>может служить великолепной, почти «наглядной»  </a:t>
            </a:r>
            <a:r>
              <a:rPr lang="ru-RU" dirty="0"/>
              <a:t>иллюстрацией </a:t>
            </a:r>
            <a:r>
              <a:rPr lang="ru-RU" dirty="0" smtClean="0"/>
              <a:t>физического </a:t>
            </a:r>
            <a:r>
              <a:rPr lang="ru-RU" dirty="0"/>
              <a:t>явления.</a:t>
            </a:r>
          </a:p>
          <a:p>
            <a:pPr lvl="0" algn="just"/>
            <a:r>
              <a:rPr lang="ru-RU" dirty="0" smtClean="0"/>
              <a:t>создает особый  эмоциональный настрой, провоцирует и обостряет интерес к изучаемому физическому явлению.</a:t>
            </a:r>
            <a:endParaRPr lang="ru-RU" dirty="0"/>
          </a:p>
          <a:p>
            <a:pPr lvl="0" algn="just"/>
            <a:r>
              <a:rPr lang="ru-RU" dirty="0"/>
              <a:t>с</a:t>
            </a:r>
            <a:r>
              <a:rPr lang="ru-RU" dirty="0" smtClean="0"/>
              <a:t>лужит для осознания </a:t>
            </a:r>
            <a:r>
              <a:rPr lang="ru-RU" dirty="0"/>
              <a:t>возможности разных подходов при рассмотрении одного и того же физического явления.</a:t>
            </a:r>
          </a:p>
          <a:p>
            <a:pPr lvl="0" algn="just"/>
            <a:r>
              <a:rPr lang="ru-RU" dirty="0" smtClean="0"/>
              <a:t>не </a:t>
            </a:r>
            <a:r>
              <a:rPr lang="ru-RU" dirty="0"/>
              <a:t>только открывает нам совершенство и закономерность физического бытия, но и помогает увидеть красоту природы, языка, художественного слова.</a:t>
            </a:r>
          </a:p>
        </p:txBody>
      </p:sp>
    </p:spTree>
    <p:extLst>
      <p:ext uri="{BB962C8B-B14F-4D97-AF65-F5344CB8AC3E}">
        <p14:creationId xmlns:p14="http://schemas.microsoft.com/office/powerpoint/2010/main" val="123809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84"/>
          </a:xfrm>
        </p:spPr>
        <p:txBody>
          <a:bodyPr/>
          <a:lstStyle/>
          <a:p>
            <a:r>
              <a:rPr lang="ru-RU" dirty="0"/>
              <a:t>Все преподаватели физики прекрасно знают, что при  изучении темы «Интерференция света» уделяется  большое внимание получению когерентных источников и интерференционной картины, поэтому урок выходит обычно весьма сложным и скучноватым.</a:t>
            </a:r>
          </a:p>
          <a:p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</a:rPr>
              <a:t>Здесь уместно  прочитать отрывок из стихотворения С. Я. Маршака "Мыльные пузыри».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8505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"Сияя гладкой пеной,</a:t>
            </a:r>
          </a:p>
          <a:p>
            <a:r>
              <a:rPr lang="ru-RU" dirty="0"/>
              <a:t>Растягиваясь вширь,</a:t>
            </a:r>
          </a:p>
          <a:p>
            <a:r>
              <a:rPr lang="ru-RU" dirty="0"/>
              <a:t>Выходит нежный, тонкий</a:t>
            </a:r>
          </a:p>
          <a:p>
            <a:r>
              <a:rPr lang="ru-RU" dirty="0"/>
              <a:t>Раскрашенный пузырь.</a:t>
            </a:r>
          </a:p>
          <a:p>
            <a:r>
              <a:rPr lang="ru-RU" dirty="0"/>
              <a:t>Горит как хвост павлиний.</a:t>
            </a:r>
          </a:p>
          <a:p>
            <a:r>
              <a:rPr lang="ru-RU" dirty="0"/>
              <a:t>Лиловый, красный, синий,</a:t>
            </a:r>
          </a:p>
          <a:p>
            <a:r>
              <a:rPr lang="ru-RU" dirty="0"/>
              <a:t>Зеленый, желтый цвет.</a:t>
            </a:r>
          </a:p>
          <a:p>
            <a:r>
              <a:rPr lang="ru-RU" dirty="0"/>
              <a:t>Взметаем шар надутый</a:t>
            </a:r>
          </a:p>
          <a:p>
            <a:r>
              <a:rPr lang="ru-RU" dirty="0"/>
              <a:t>Прозрачнее стекла</a:t>
            </a:r>
          </a:p>
          <a:p>
            <a:r>
              <a:rPr lang="ru-RU" dirty="0"/>
              <a:t>Внутри его как - будто</a:t>
            </a:r>
          </a:p>
          <a:p>
            <a:r>
              <a:rPr lang="ru-RU" dirty="0"/>
              <a:t>Сверкают зеркала</a:t>
            </a:r>
          </a:p>
          <a:p>
            <a:r>
              <a:rPr lang="ru-RU" dirty="0"/>
              <a:t>Он воздухом надутый по воздуху плывёт</a:t>
            </a:r>
          </a:p>
          <a:p>
            <a:r>
              <a:rPr lang="ru-RU" dirty="0"/>
              <a:t>Но ни одной минуты на свете не живёт</a:t>
            </a:r>
          </a:p>
          <a:p>
            <a:r>
              <a:rPr lang="ru-RU" dirty="0"/>
              <a:t>Нарядный, разноцветный, пропал он на всегда,</a:t>
            </a:r>
          </a:p>
          <a:p>
            <a:r>
              <a:rPr lang="ru-RU" dirty="0" smtClean="0"/>
              <a:t>Распался </a:t>
            </a:r>
            <a:r>
              <a:rPr lang="ru-RU" dirty="0"/>
              <a:t>незаметно, распался без следа..."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008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ru-RU" dirty="0" smtClean="0"/>
              <a:t>Л. Н. Мартынов.  «Гиперболы».</a:t>
            </a:r>
          </a:p>
          <a:p>
            <a:endParaRPr lang="ru-RU" dirty="0"/>
          </a:p>
          <a:p>
            <a:r>
              <a:rPr lang="ru-RU" dirty="0" smtClean="0"/>
              <a:t>И нефть, попав из бака в водоем,</a:t>
            </a:r>
          </a:p>
          <a:p>
            <a:r>
              <a:rPr lang="ru-RU" dirty="0" smtClean="0"/>
              <a:t>Павлиний хвост внезапно распустила.</a:t>
            </a:r>
          </a:p>
          <a:p>
            <a:r>
              <a:rPr lang="ru-RU" dirty="0" smtClean="0"/>
              <a:t>Она об органическом своем</a:t>
            </a:r>
          </a:p>
          <a:p>
            <a:r>
              <a:rPr lang="ru-RU" dirty="0" smtClean="0"/>
              <a:t>Происхожденье снова загрустила.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C00000"/>
                </a:solidFill>
                <a:latin typeface="+mn-lt"/>
              </a:rPr>
              <a:t>Можно прочесть и такое образное представление явления интерференции в тонких пленках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311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36504"/>
          </a:xfrm>
        </p:spPr>
        <p:txBody>
          <a:bodyPr/>
          <a:lstStyle/>
          <a:p>
            <a:r>
              <a:rPr lang="ru-RU" dirty="0"/>
              <a:t> «Железнодорожная тема» в литературе очень «</a:t>
            </a:r>
            <a:r>
              <a:rPr lang="ru-RU" dirty="0" err="1"/>
              <a:t>отдачлива</a:t>
            </a:r>
            <a:r>
              <a:rPr lang="ru-RU" dirty="0"/>
              <a:t>»  для изучения относительности движения . Можно также показать примеры относительности скорости и покоя.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4353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И. А. Бунин,   «В поезде»:</a:t>
            </a:r>
          </a:p>
          <a:p>
            <a:endParaRPr lang="ru-RU" dirty="0"/>
          </a:p>
          <a:p>
            <a:pPr marL="0" lvl="2" indent="0" algn="ctr">
              <a:buNone/>
            </a:pPr>
            <a:r>
              <a:rPr lang="ru-RU" sz="3200" b="1" dirty="0"/>
              <a:t>Вот мост железный над рекой</a:t>
            </a:r>
          </a:p>
          <a:p>
            <a:pPr marL="0" indent="0" algn="ctr">
              <a:buNone/>
            </a:pPr>
            <a:r>
              <a:rPr lang="ru-RU" b="1" dirty="0" smtClean="0"/>
              <a:t>        Промчался с грохотом под нами. . .</a:t>
            </a:r>
          </a:p>
          <a:p>
            <a:pPr algn="ctr"/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Ученикам можно задать вопрос: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>
                <a:solidFill>
                  <a:srgbClr val="C00000"/>
                </a:solidFill>
              </a:rPr>
              <a:t>     Что писатель-пассажир выбрал за систему отсчета?</a:t>
            </a:r>
          </a:p>
          <a:p>
            <a:pPr marL="0" indent="0" algn="just">
              <a:buNone/>
            </a:pPr>
            <a:r>
              <a:rPr lang="ru-RU" sz="2300" dirty="0" smtClean="0"/>
              <a:t>(СО, связанную с поездом, поэтому поезд условно считается неподвижным. Относительно этой СО мост в самом деле движется.)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Обратите внимание, в двустишии также отмечается, что не только движение, но и положение тела относительно: мост расположен под поездом, но над рекой.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162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913</TotalTime>
  <Words>1235</Words>
  <Application>Microsoft Office PowerPoint</Application>
  <PresentationFormat>Экран (4:3)</PresentationFormat>
  <Paragraphs>150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Апекс</vt:lpstr>
      <vt:lpstr> ФИЗИЧЕСКИЕ  ЯВЛЕНИЯ ЯЗЫКОМ  ЛИТЕРАТУРЫ   Проект:    «СЛОВО В ИНТЕГРИРОВАННОМ ПРОСТРАНСТВЕ ИЗУЧАЕМЫХ НАУК»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Можно прочесть и такое образное представление явления интерференции в тонких пленках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Физические явле</dc:title>
  <dc:creator>1</dc:creator>
  <cp:lastModifiedBy>1</cp:lastModifiedBy>
  <cp:revision>44</cp:revision>
  <dcterms:created xsi:type="dcterms:W3CDTF">2012-02-23T14:24:08Z</dcterms:created>
  <dcterms:modified xsi:type="dcterms:W3CDTF">2012-11-27T20:15:21Z</dcterms:modified>
</cp:coreProperties>
</file>