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48" d="100"/>
          <a:sy n="48" d="100"/>
        </p:scale>
        <p:origin x="-11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08.11.2012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8062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dirty="0" smtClean="0"/>
              <a:t>             Метод проектов</a:t>
            </a:r>
            <a:endParaRPr lang="ru-RU" sz="5400" dirty="0"/>
          </a:p>
        </p:txBody>
      </p:sp>
      <p:pic>
        <p:nvPicPr>
          <p:cNvPr id="4" name="Рисунок 3" descr="C:\Users\A_ROGO~1\AppData\Local\Temp\FineReader11\media\image1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879" y="2996952"/>
            <a:ext cx="4176464" cy="29523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3538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Этапы проектной деятельности</a:t>
            </a: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412776"/>
            <a:ext cx="5040560" cy="5040560"/>
          </a:xfrm>
        </p:spPr>
        <p:txBody>
          <a:bodyPr>
            <a:normAutofit fontScale="92500" lnSpcReduction="20000"/>
          </a:bodyPr>
          <a:lstStyle/>
          <a:p>
            <a:pPr marL="82296" indent="0">
              <a:buNone/>
            </a:pPr>
            <a:r>
              <a:rPr lang="ru-RU" sz="3500" b="1" dirty="0">
                <a:solidFill>
                  <a:schemeClr val="accent6">
                    <a:lumMod val="75000"/>
                  </a:schemeClr>
                </a:solidFill>
              </a:rPr>
              <a:t>Предварительная защита;</a:t>
            </a:r>
          </a:p>
          <a:p>
            <a:pPr lvl="0"/>
            <a:r>
              <a:rPr lang="ru-RU" dirty="0"/>
              <a:t>Выявляются недоработки;</a:t>
            </a:r>
          </a:p>
          <a:p>
            <a:pPr lvl="0"/>
            <a:r>
              <a:rPr lang="ru-RU" dirty="0"/>
              <a:t>Намечаются пути устранения недостатков;</a:t>
            </a:r>
          </a:p>
          <a:p>
            <a:pPr lvl="0"/>
            <a:r>
              <a:rPr lang="ru-RU" dirty="0"/>
              <a:t>Производится </a:t>
            </a:r>
            <a:r>
              <a:rPr lang="ru-RU" dirty="0" smtClean="0"/>
              <a:t>отладка</a:t>
            </a:r>
          </a:p>
          <a:p>
            <a:pPr marL="82296" lvl="0" indent="0">
              <a:buNone/>
            </a:pPr>
            <a:endParaRPr lang="ru-RU" dirty="0" smtClean="0"/>
          </a:p>
          <a:p>
            <a:pPr marL="82296" lvl="0" indent="0">
              <a:buNone/>
            </a:pPr>
            <a:r>
              <a:rPr lang="ru-RU" sz="3500" b="1" dirty="0" smtClean="0">
                <a:solidFill>
                  <a:schemeClr val="accent6">
                    <a:lumMod val="75000"/>
                  </a:schemeClr>
                </a:solidFill>
              </a:rPr>
              <a:t>Защита </a:t>
            </a:r>
            <a:r>
              <a:rPr lang="ru-RU" sz="3500" b="1" dirty="0">
                <a:solidFill>
                  <a:schemeClr val="accent6">
                    <a:lumMod val="75000"/>
                  </a:schemeClr>
                </a:solidFill>
              </a:rPr>
              <a:t>проекта;</a:t>
            </a:r>
          </a:p>
          <a:p>
            <a:pPr lvl="0"/>
            <a:r>
              <a:rPr lang="ru-RU" dirty="0"/>
              <a:t>Презентация проекта;</a:t>
            </a:r>
          </a:p>
          <a:p>
            <a:pPr lvl="0"/>
            <a:r>
              <a:rPr lang="ru-RU" dirty="0"/>
              <a:t>анализ результатов;</a:t>
            </a:r>
          </a:p>
          <a:p>
            <a:pPr lvl="0"/>
            <a:r>
              <a:rPr lang="ru-RU" dirty="0"/>
              <a:t>самооценка;</a:t>
            </a:r>
          </a:p>
          <a:p>
            <a:pPr lvl="0"/>
            <a:r>
              <a:rPr lang="ru-RU" dirty="0"/>
              <a:t>Отчет.</a:t>
            </a:r>
          </a:p>
          <a:p>
            <a:endParaRPr lang="ru-RU" dirty="0"/>
          </a:p>
        </p:txBody>
      </p:sp>
      <p:pic>
        <p:nvPicPr>
          <p:cNvPr id="4" name="Рисунок 3" descr="C:\Users\A_ROGO~1\AppData\Local\Temp\FineReader11\media\image7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772816"/>
            <a:ext cx="2323063" cy="36724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9025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260648"/>
            <a:ext cx="7498080" cy="417646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Применение проектных технологий в обучении математике позволяет строить образовательный процесс на учебном диалоге ученика </a:t>
            </a:r>
            <a:r>
              <a:rPr lang="ru-RU" dirty="0"/>
              <a:t>и учителя, учитывать индивидуальные способности, формировать мыслительные и самостоятельные практические действия, развивать творческие способности, активизировать познавательную деятельность учащихся</a:t>
            </a:r>
          </a:p>
        </p:txBody>
      </p:sp>
      <p:pic>
        <p:nvPicPr>
          <p:cNvPr id="4100" name="Picture 4" descr="C:\Program Files (x86)\Microsoft Office\MEDIA\CAGCAT10\j033511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077072"/>
            <a:ext cx="2074739" cy="2074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620688"/>
            <a:ext cx="7498080" cy="5184576"/>
          </a:xfrm>
        </p:spPr>
        <p:txBody>
          <a:bodyPr>
            <a:normAutofit fontScale="85000" lnSpcReduction="10000"/>
          </a:bodyPr>
          <a:lstStyle/>
          <a:p>
            <a:r>
              <a:rPr lang="ru-RU" b="1" i="1" dirty="0" smtClean="0"/>
              <a:t>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Метод проектов по своей дидактической сущности нацелен на формирование способностей, обладая которыми, выпускник школы оказывается более приспособленным к жизни, умеющим адаптироваться к изменяющимся условиям, ориентироваться в разнообразных ситуациях, работать в различных коллективах, потому что проектная деятельность является культурной формой деятельности, в которой возможно формирование способности к осуществлению ответственного выбора.</a:t>
            </a:r>
          </a:p>
          <a:p>
            <a:endParaRPr lang="ru-RU" dirty="0"/>
          </a:p>
        </p:txBody>
      </p:sp>
      <p:pic>
        <p:nvPicPr>
          <p:cNvPr id="4" name="Рисунок 3" descr="C:\Users\A_ROGO~1\AppData\Local\Temp\FineReader11\media\image10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099939" cy="8553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812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0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Определение метода проектов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844824"/>
            <a:ext cx="7406640" cy="4603272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  <a:p>
            <a:pPr marL="360000" indent="-457200"/>
            <a:r>
              <a:rPr lang="ru-RU" b="1" i="1" dirty="0" smtClean="0">
                <a:latin typeface="+mj-lt"/>
                <a:cs typeface="Times New Roman" pitchFamily="18" charset="0"/>
              </a:rPr>
              <a:t>Метод </a:t>
            </a:r>
            <a:r>
              <a:rPr lang="ru-RU" b="1" i="1" dirty="0">
                <a:latin typeface="+mj-lt"/>
                <a:cs typeface="Times New Roman" pitchFamily="18" charset="0"/>
              </a:rPr>
              <a:t>проектов </a:t>
            </a:r>
            <a:r>
              <a:rPr lang="ru-RU" dirty="0">
                <a:latin typeface="+mj-lt"/>
                <a:cs typeface="Times New Roman" pitchFamily="18" charset="0"/>
              </a:rPr>
              <a:t>- система обучения, в которой знания и умения учащиеся приобретают в процессе планирования и выполнения постепенно усложняющихся практических заданий - проектов. </a:t>
            </a:r>
            <a:endParaRPr lang="ru-RU" dirty="0" smtClean="0">
              <a:latin typeface="+mj-lt"/>
              <a:cs typeface="Times New Roman" pitchFamily="18" charset="0"/>
            </a:endParaRPr>
          </a:p>
          <a:p>
            <a:pPr marL="360000" indent="-457200"/>
            <a:r>
              <a:rPr lang="ru-RU" dirty="0" smtClean="0">
                <a:latin typeface="+mj-lt"/>
                <a:cs typeface="Times New Roman" pitchFamily="18" charset="0"/>
              </a:rPr>
              <a:t>Возник </a:t>
            </a:r>
            <a:r>
              <a:rPr lang="ru-RU" dirty="0">
                <a:latin typeface="+mj-lt"/>
                <a:cs typeface="Times New Roman" pitchFamily="18" charset="0"/>
              </a:rPr>
              <a:t>во второй половине XIX века в США</a:t>
            </a:r>
            <a:r>
              <a:rPr lang="ru-RU" dirty="0" smtClean="0">
                <a:latin typeface="+mj-lt"/>
                <a:cs typeface="Times New Roman" pitchFamily="18" charset="0"/>
              </a:rPr>
              <a:t>.</a:t>
            </a:r>
            <a:r>
              <a:rPr lang="en-US" dirty="0" smtClean="0">
                <a:latin typeface="+mj-lt"/>
                <a:cs typeface="Times New Roman" pitchFamily="18" charset="0"/>
              </a:rPr>
              <a:t>  </a:t>
            </a:r>
          </a:p>
          <a:p>
            <a:pPr marL="360000" indent="-457200"/>
            <a:endParaRPr lang="ru-RU" dirty="0">
              <a:latin typeface="+mj-lt"/>
              <a:cs typeface="Times New Roman" pitchFamily="18" charset="0"/>
            </a:endParaRPr>
          </a:p>
          <a:p>
            <a:pPr marL="360000" indent="-457200"/>
            <a:r>
              <a:rPr lang="ru-RU" b="1" i="1" dirty="0">
                <a:latin typeface="+mj-lt"/>
                <a:cs typeface="Times New Roman" pitchFamily="18" charset="0"/>
              </a:rPr>
              <a:t>Проект</a:t>
            </a:r>
            <a:r>
              <a:rPr lang="ru-RU" dirty="0">
                <a:latin typeface="+mj-lt"/>
                <a:cs typeface="Times New Roman" pitchFamily="18" charset="0"/>
              </a:rPr>
              <a:t> - это буквально “брошенный вперед", т е. прототип, прообраз какого-либо объекта, вида деятельности, а проектирование превращается в процесс создания объекта.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12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27500"/>
            <a:ext cx="7406640" cy="77934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Определение метода проектов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340768"/>
            <a:ext cx="7406640" cy="3600400"/>
          </a:xfrm>
        </p:spPr>
        <p:txBody>
          <a:bodyPr>
            <a:normAutofit fontScale="70000" lnSpcReduction="20000"/>
          </a:bodyPr>
          <a:lstStyle/>
          <a:p>
            <a:pPr marL="713232" lvl="0" indent="-685800">
              <a:buFont typeface="Arial" pitchFamily="34" charset="0"/>
              <a:buChar char="•"/>
            </a:pPr>
            <a:r>
              <a:rPr lang="ru-RU" sz="4600" dirty="0">
                <a:latin typeface="+mj-lt"/>
                <a:cs typeface="Times New Roman" pitchFamily="18" charset="0"/>
              </a:rPr>
              <a:t>Метод проектов позволяет каждому обучающемуся найти и выбрать дело по душе, в соответствии со своими устремлениями и возможностями, </a:t>
            </a:r>
            <a:r>
              <a:rPr lang="ru-RU" sz="4600" dirty="0" smtClean="0">
                <a:latin typeface="+mj-lt"/>
                <a:cs typeface="Times New Roman" pitchFamily="18" charset="0"/>
              </a:rPr>
              <a:t>освоить </a:t>
            </a:r>
            <a:r>
              <a:rPr lang="ru-RU" sz="4600" dirty="0">
                <a:latin typeface="+mj-lt"/>
                <a:cs typeface="Times New Roman" pitchFamily="18" charset="0"/>
              </a:rPr>
              <a:t>необходимые знания и </a:t>
            </a:r>
            <a:r>
              <a:rPr lang="ru-RU" sz="4600" dirty="0" smtClean="0">
                <a:latin typeface="+mj-lt"/>
                <a:cs typeface="Times New Roman" pitchFamily="18" charset="0"/>
              </a:rPr>
              <a:t>навыки, способствуя зарождению </a:t>
            </a:r>
            <a:r>
              <a:rPr lang="ru-RU" sz="4600" dirty="0">
                <a:latin typeface="+mj-lt"/>
                <a:cs typeface="Times New Roman" pitchFamily="18" charset="0"/>
              </a:rPr>
              <a:t>интереса к </a:t>
            </a:r>
            <a:r>
              <a:rPr lang="ru-RU" sz="4600" dirty="0" smtClean="0">
                <a:latin typeface="+mj-lt"/>
                <a:cs typeface="Times New Roman" pitchFamily="18" charset="0"/>
              </a:rPr>
              <a:t>последующей </a:t>
            </a:r>
            <a:r>
              <a:rPr lang="ru-RU" sz="4600" dirty="0">
                <a:latin typeface="+mj-lt"/>
                <a:cs typeface="Times New Roman" pitchFamily="18" charset="0"/>
              </a:rPr>
              <a:t>деятельности.</a:t>
            </a:r>
          </a:p>
          <a:p>
            <a:endParaRPr lang="ru-RU" dirty="0"/>
          </a:p>
        </p:txBody>
      </p:sp>
      <p:pic>
        <p:nvPicPr>
          <p:cNvPr id="4" name="Рисунок 3" descr="C:\Users\A_ROGO~1\AppData\Local\Temp\FineReader11\media\image2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153" y="4149080"/>
            <a:ext cx="2197462" cy="24218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5987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404664"/>
            <a:ext cx="7406640" cy="692838"/>
          </a:xfrm>
        </p:spPr>
        <p:txBody>
          <a:bodyPr>
            <a:normAutofit/>
          </a:bodyPr>
          <a:lstStyle/>
          <a:p>
            <a:r>
              <a:rPr lang="ru-RU" sz="3600" dirty="0">
                <a:effectLst/>
              </a:rPr>
              <a:t>Требования к реализации метода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840" y="1124744"/>
            <a:ext cx="7406640" cy="4247329"/>
          </a:xfrm>
        </p:spPr>
        <p:txBody>
          <a:bodyPr/>
          <a:lstStyle/>
          <a:p>
            <a:pPr marL="541782" indent="-514350">
              <a:buFont typeface="+mj-lt"/>
              <a:buAutoNum type="arabicPeriod"/>
            </a:pPr>
            <a:r>
              <a:rPr lang="ru-RU" sz="2800" dirty="0" smtClean="0">
                <a:latin typeface="+mj-lt"/>
                <a:cs typeface="Times New Roman" pitchFamily="18" charset="0"/>
              </a:rPr>
              <a:t>Наличие значимой в исследовательском</a:t>
            </a:r>
            <a:r>
              <a:rPr lang="en-US" sz="2800" dirty="0" smtClean="0">
                <a:latin typeface="+mj-lt"/>
                <a:cs typeface="Times New Roman" pitchFamily="18" charset="0"/>
              </a:rPr>
              <a:t>,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творческом плане проблемы/задачи, требующей интегрированного знания, исследовательского поиска для ее решения.</a:t>
            </a:r>
          </a:p>
          <a:p>
            <a:endParaRPr lang="ru-RU" dirty="0"/>
          </a:p>
        </p:txBody>
      </p:sp>
      <p:pic>
        <p:nvPicPr>
          <p:cNvPr id="1028" name="Picture 4" descr="C:\Program Files (x86)\Microsoft Office\MEDIA\CAGCAT10\j030125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684" y="3356992"/>
            <a:ext cx="3215012" cy="2749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94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Требования к реализации метода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 Практическая, теоретическая, познавательная значимость предполагаемых результатов.</a:t>
            </a:r>
          </a:p>
          <a:p>
            <a:endParaRPr lang="ru-RU" dirty="0"/>
          </a:p>
        </p:txBody>
      </p:sp>
      <p:pic>
        <p:nvPicPr>
          <p:cNvPr id="6146" name="Picture 2" descr="C:\Program Files (x86)\Microsoft Office\MEDIA\CAGCAT10\j0297707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284984"/>
            <a:ext cx="2520280" cy="3101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66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Требования к реализации метода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82296" indent="0">
              <a:buNone/>
            </a:pP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400" dirty="0" smtClean="0">
                <a:latin typeface="+mj-lt"/>
                <a:cs typeface="Times New Roman" pitchFamily="18" charset="0"/>
              </a:rPr>
              <a:t>Использование </a:t>
            </a:r>
            <a:r>
              <a:rPr lang="ru-RU" sz="7400" dirty="0">
                <a:latin typeface="+mj-lt"/>
                <a:cs typeface="Times New Roman" pitchFamily="18" charset="0"/>
              </a:rPr>
              <a:t>исследовательских методов,</a:t>
            </a:r>
          </a:p>
          <a:p>
            <a:pPr marL="82296" indent="0">
              <a:buNone/>
            </a:pPr>
            <a:r>
              <a:rPr lang="ru-RU" sz="7400" dirty="0">
                <a:latin typeface="+mj-lt"/>
                <a:cs typeface="Times New Roman" pitchFamily="18" charset="0"/>
              </a:rPr>
              <a:t>предусматривающих определенную</a:t>
            </a:r>
          </a:p>
          <a:p>
            <a:pPr marL="82296" indent="0">
              <a:buNone/>
            </a:pPr>
            <a:r>
              <a:rPr lang="ru-RU" sz="7400" dirty="0">
                <a:latin typeface="+mj-lt"/>
                <a:cs typeface="Times New Roman" pitchFamily="18" charset="0"/>
              </a:rPr>
              <a:t>последовательность действий.</a:t>
            </a:r>
          </a:p>
          <a:p>
            <a:pPr lvl="0"/>
            <a:r>
              <a:rPr lang="ru-RU" sz="6200" dirty="0">
                <a:latin typeface="+mj-lt"/>
                <a:cs typeface="Times New Roman" pitchFamily="18" charset="0"/>
              </a:rPr>
              <a:t>определение проблемы и вытекающих из нее задач исследования (использование в ходе совместного исследования метода "мозговой атаки", "круглого стола");</a:t>
            </a:r>
          </a:p>
          <a:p>
            <a:pPr lvl="0"/>
            <a:r>
              <a:rPr lang="ru-RU" sz="6200" dirty="0">
                <a:latin typeface="+mj-lt"/>
                <a:cs typeface="Times New Roman" pitchFamily="18" charset="0"/>
              </a:rPr>
              <a:t>выдвижение гипотез их решения;</a:t>
            </a:r>
          </a:p>
          <a:p>
            <a:pPr lvl="0"/>
            <a:r>
              <a:rPr lang="ru-RU" sz="6200" dirty="0">
                <a:latin typeface="+mj-lt"/>
                <a:cs typeface="Times New Roman" pitchFamily="18" charset="0"/>
              </a:rPr>
              <a:t>обсуждение методов исследования (статистических методов, экспериментальных, наблюдений, пр.);</a:t>
            </a:r>
          </a:p>
          <a:p>
            <a:pPr lvl="0"/>
            <a:r>
              <a:rPr lang="ru-RU" sz="6200" dirty="0">
                <a:latin typeface="+mj-lt"/>
                <a:cs typeface="Times New Roman" pitchFamily="18" charset="0"/>
              </a:rPr>
              <a:t>обсуждение способов оформления конечных результатов (презентаций, защиты, творческих отчетов, просмотров, пр.).</a:t>
            </a:r>
          </a:p>
          <a:p>
            <a:pPr lvl="0"/>
            <a:r>
              <a:rPr lang="ru-RU" sz="6200" dirty="0">
                <a:latin typeface="+mj-lt"/>
                <a:cs typeface="Times New Roman" pitchFamily="18" charset="0"/>
              </a:rPr>
              <a:t> сбор, систематизация и анализ полученных данных;</a:t>
            </a:r>
          </a:p>
          <a:p>
            <a:pPr lvl="0"/>
            <a:r>
              <a:rPr lang="ru-RU" sz="6200" dirty="0">
                <a:latin typeface="+mj-lt"/>
                <a:cs typeface="Times New Roman" pitchFamily="18" charset="0"/>
              </a:rPr>
              <a:t>подведение итогов, оформление результатов, их презентация;</a:t>
            </a:r>
          </a:p>
          <a:p>
            <a:r>
              <a:rPr lang="ru-RU" sz="6200" dirty="0">
                <a:latin typeface="+mj-lt"/>
                <a:cs typeface="Times New Roman" pitchFamily="18" charset="0"/>
              </a:rPr>
              <a:t>выводы, выдвижение новых проблем исследования</a:t>
            </a:r>
          </a:p>
        </p:txBody>
      </p:sp>
    </p:spTree>
    <p:extLst>
      <p:ext uri="{BB962C8B-B14F-4D97-AF65-F5344CB8AC3E}">
        <p14:creationId xmlns:p14="http://schemas.microsoft.com/office/powerpoint/2010/main" val="8901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Этапы проектной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5152616" cy="4800600"/>
          </a:xfrm>
        </p:spPr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ru-RU" sz="4100" b="1" i="1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itchFamily="18" charset="0"/>
              </a:rPr>
              <a:t>Проблемно - целевой этап</a:t>
            </a:r>
          </a:p>
          <a:p>
            <a:pPr lvl="0"/>
            <a:r>
              <a:rPr lang="ru-RU" dirty="0">
                <a:latin typeface="+mj-lt"/>
                <a:cs typeface="Times New Roman" pitchFamily="18" charset="0"/>
              </a:rPr>
              <a:t>Для чего создается данный проект; чем вызвана необходимость его создания; как в дальнейшем будет использоваться данный проект;</a:t>
            </a:r>
          </a:p>
          <a:p>
            <a:pPr lvl="0"/>
            <a:r>
              <a:rPr lang="ru-RU" dirty="0">
                <a:latin typeface="+mj-lt"/>
                <a:cs typeface="Times New Roman" pitchFamily="18" charset="0"/>
              </a:rPr>
              <a:t>Каким должен быть проект;</a:t>
            </a:r>
          </a:p>
          <a:p>
            <a:pPr lvl="0"/>
            <a:r>
              <a:rPr lang="ru-RU" dirty="0">
                <a:latin typeface="+mj-lt"/>
                <a:cs typeface="Times New Roman" pitchFamily="18" charset="0"/>
              </a:rPr>
              <a:t>Кто будет создавать проект; какие знания, умения и навыки имеют учащиеся в начале и будут иметь в конце создания проекта.</a:t>
            </a:r>
          </a:p>
          <a:p>
            <a:endParaRPr lang="ru-RU" dirty="0"/>
          </a:p>
        </p:txBody>
      </p:sp>
      <p:pic>
        <p:nvPicPr>
          <p:cNvPr id="2051" name="Picture 3" descr="C:\Program Files (x86)\Microsoft Office\MEDIA\CAGCAT10\j029755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140968"/>
            <a:ext cx="2044700" cy="311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48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Этапы проектной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853408"/>
          </a:xfrm>
        </p:spPr>
        <p:txBody>
          <a:bodyPr>
            <a:normAutofit fontScale="92500" lnSpcReduction="20000"/>
          </a:bodyPr>
          <a:lstStyle/>
          <a:p>
            <a:pPr marL="82296" indent="0">
              <a:buNone/>
            </a:pPr>
            <a:r>
              <a:rPr lang="ru-RU" sz="3500" b="1" i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Разработка </a:t>
            </a:r>
            <a:r>
              <a:rPr lang="ru-RU" sz="3500" b="1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сценария;</a:t>
            </a:r>
          </a:p>
          <a:p>
            <a:pPr lvl="0"/>
            <a:r>
              <a:rPr lang="ru-RU" dirty="0">
                <a:latin typeface="+mj-lt"/>
              </a:rPr>
              <a:t>первичное изучение источников;</a:t>
            </a:r>
          </a:p>
          <a:p>
            <a:pPr lvl="0"/>
            <a:r>
              <a:rPr lang="ru-RU" dirty="0">
                <a:latin typeface="+mj-lt"/>
              </a:rPr>
              <a:t>отбор содержания;</a:t>
            </a:r>
          </a:p>
          <a:p>
            <a:r>
              <a:rPr lang="ru-RU" dirty="0">
                <a:latin typeface="+mj-lt"/>
              </a:rPr>
              <a:t>определяется примерный объем проекта;</a:t>
            </a:r>
          </a:p>
          <a:p>
            <a:pPr lvl="0"/>
            <a:r>
              <a:rPr lang="ru-RU" dirty="0">
                <a:latin typeface="+mj-lt"/>
              </a:rPr>
              <a:t>Прописываются роли всех участников проекта;</a:t>
            </a:r>
          </a:p>
          <a:p>
            <a:pPr lvl="0"/>
            <a:r>
              <a:rPr lang="ru-RU" dirty="0">
                <a:latin typeface="+mj-lt"/>
              </a:rPr>
              <a:t>уточнение задач;</a:t>
            </a:r>
          </a:p>
          <a:p>
            <a:pPr lvl="0"/>
            <a:r>
              <a:rPr lang="ru-RU" dirty="0">
                <a:latin typeface="+mj-lt"/>
              </a:rPr>
              <a:t>уточнение </a:t>
            </a:r>
            <a:r>
              <a:rPr lang="ru-RU" dirty="0" smtClean="0">
                <a:latin typeface="+mj-lt"/>
              </a:rPr>
              <a:t>календарного </a:t>
            </a:r>
            <a:r>
              <a:rPr lang="ru-RU" dirty="0">
                <a:latin typeface="+mj-lt"/>
              </a:rPr>
              <a:t>плана;</a:t>
            </a: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3075" name="Picture 3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933056"/>
            <a:ext cx="1388055" cy="2277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61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Этапы проектной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447800"/>
            <a:ext cx="5369800" cy="4800600"/>
          </a:xfrm>
        </p:spPr>
        <p:txBody>
          <a:bodyPr>
            <a:normAutofit/>
          </a:bodyPr>
          <a:lstStyle/>
          <a:p>
            <a:pPr marL="82296" lvl="0" indent="0" algn="r">
              <a:buNone/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Практической работы;</a:t>
            </a:r>
          </a:p>
          <a:p>
            <a:pPr lvl="0" algn="r"/>
            <a:r>
              <a:rPr lang="ru-RU" dirty="0">
                <a:latin typeface="+mj-lt"/>
              </a:rPr>
              <a:t>воплощение в жизнь поставленных задач;</a:t>
            </a:r>
          </a:p>
          <a:p>
            <a:pPr lvl="0" algn="r"/>
            <a:r>
              <a:rPr lang="ru-RU" dirty="0">
                <a:latin typeface="+mj-lt"/>
              </a:rPr>
              <a:t>выполнение работы;</a:t>
            </a:r>
          </a:p>
          <a:p>
            <a:pPr algn="r"/>
            <a:r>
              <a:rPr lang="ru-RU" dirty="0">
                <a:latin typeface="+mj-lt"/>
              </a:rPr>
              <a:t>координация деятельности участников проекта</a:t>
            </a:r>
          </a:p>
        </p:txBody>
      </p:sp>
      <p:pic>
        <p:nvPicPr>
          <p:cNvPr id="4" name="Рисунок 3" descr="C:\Users\A_ROGO~1\AppData\Local\Temp\FineReader11\media\image8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95302"/>
            <a:ext cx="2338683" cy="31458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0336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79</TotalTime>
  <Words>467</Words>
  <Application>Microsoft Office PowerPoint</Application>
  <PresentationFormat>Экран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             Метод проектов</vt:lpstr>
      <vt:lpstr>Определение метода проектов</vt:lpstr>
      <vt:lpstr>Определение метода проектов</vt:lpstr>
      <vt:lpstr>Требования к реализации метода</vt:lpstr>
      <vt:lpstr>Требования к реализации метода </vt:lpstr>
      <vt:lpstr>Требования к реализации метода</vt:lpstr>
      <vt:lpstr>Этапы проектной деятельности</vt:lpstr>
      <vt:lpstr>Этапы проектной деятельности</vt:lpstr>
      <vt:lpstr>Этапы проектной деятельности</vt:lpstr>
      <vt:lpstr>Этапы проектной деятельности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Метод проектов</dc:title>
  <dc:creator>Наталья Христофорова</dc:creator>
  <cp:lastModifiedBy>Солдатов</cp:lastModifiedBy>
  <cp:revision>12</cp:revision>
  <dcterms:created xsi:type="dcterms:W3CDTF">2012-11-07T07:51:53Z</dcterms:created>
  <dcterms:modified xsi:type="dcterms:W3CDTF">2012-11-08T15:25:00Z</dcterms:modified>
</cp:coreProperties>
</file>