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D8498B-AE24-40C2-90E8-096354237BAC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C3963C-57E8-4FD0-BC63-6BE3AE39F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галогены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Получение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6166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Важнейший способ получения фтора — электролиз расплавов фторидов.</a:t>
            </a:r>
          </a:p>
          <a:p>
            <a:pPr>
              <a:buNone/>
            </a:pPr>
            <a:r>
              <a:rPr lang="ru-RU" dirty="0" smtClean="0"/>
              <a:t>2. Хлор в лабораторных условиях получают действием различных окислителей на соляную кислоту.</a:t>
            </a:r>
          </a:p>
          <a:p>
            <a:pPr>
              <a:buNone/>
            </a:pPr>
            <a:r>
              <a:rPr lang="ru-RU" sz="4400" dirty="0" smtClean="0"/>
              <a:t>М</a:t>
            </a:r>
            <a:r>
              <a:rPr lang="en-AU" sz="4400" dirty="0" smtClean="0"/>
              <a:t>n</a:t>
            </a:r>
            <a:r>
              <a:rPr lang="ru-RU" sz="4400" dirty="0" smtClean="0"/>
              <a:t>О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 + 4НС</a:t>
            </a:r>
            <a:r>
              <a:rPr lang="en-AU" sz="4400" dirty="0" smtClean="0"/>
              <a:t>l = </a:t>
            </a:r>
            <a:r>
              <a:rPr lang="ru-RU" sz="4400" dirty="0" smtClean="0"/>
              <a:t>М</a:t>
            </a:r>
            <a:r>
              <a:rPr lang="en-AU" sz="4400" dirty="0" smtClean="0"/>
              <a:t>n</a:t>
            </a:r>
            <a:r>
              <a:rPr lang="ru-RU" sz="4400" dirty="0" smtClean="0"/>
              <a:t>С</a:t>
            </a:r>
            <a:r>
              <a:rPr lang="en-AU" sz="4400" dirty="0" smtClean="0"/>
              <a:t>l</a:t>
            </a:r>
            <a:r>
              <a:rPr lang="en-AU" sz="4400" baseline="-25000" dirty="0" smtClean="0"/>
              <a:t>2</a:t>
            </a:r>
            <a:r>
              <a:rPr lang="en-AU" sz="4400" dirty="0" smtClean="0"/>
              <a:t> + </a:t>
            </a:r>
            <a:r>
              <a:rPr lang="ru-RU" sz="4400" dirty="0" smtClean="0"/>
              <a:t>С</a:t>
            </a:r>
            <a:r>
              <a:rPr lang="en-AU" sz="4400" dirty="0" smtClean="0"/>
              <a:t>l</a:t>
            </a:r>
            <a:r>
              <a:rPr lang="en-AU" sz="4400" baseline="-25000" dirty="0" smtClean="0"/>
              <a:t>2</a:t>
            </a:r>
            <a:r>
              <a:rPr lang="en-AU" sz="4400" dirty="0" smtClean="0"/>
              <a:t>↑ + 2</a:t>
            </a:r>
            <a:r>
              <a:rPr lang="ru-RU" sz="4400" dirty="0" smtClean="0"/>
              <a:t>Н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О</a:t>
            </a:r>
            <a:r>
              <a:rPr lang="ru-RU" sz="4400" dirty="0"/>
              <a:t>.</a:t>
            </a:r>
            <a:endParaRPr lang="ru-RU" sz="4400" dirty="0" smtClean="0"/>
          </a:p>
          <a:p>
            <a:pPr>
              <a:buNone/>
            </a:pPr>
            <a:r>
              <a:rPr lang="ru-RU" b="1" dirty="0" smtClean="0"/>
              <a:t>2</a:t>
            </a:r>
            <a:r>
              <a:rPr lang="en-AU" b="1" dirty="0" smtClean="0"/>
              <a:t>KMnO</a:t>
            </a:r>
            <a:r>
              <a:rPr lang="en-AU" b="1" baseline="-25000" dirty="0" smtClean="0"/>
              <a:t>4</a:t>
            </a:r>
            <a:r>
              <a:rPr lang="en-AU" b="1" dirty="0" smtClean="0"/>
              <a:t> + 16HCl = 2MnCl</a:t>
            </a:r>
            <a:r>
              <a:rPr lang="en-AU" b="1" baseline="-25000" dirty="0" smtClean="0"/>
              <a:t>2</a:t>
            </a:r>
            <a:r>
              <a:rPr lang="en-AU" b="1" dirty="0" smtClean="0"/>
              <a:t> + 5Cl</a:t>
            </a:r>
            <a:r>
              <a:rPr lang="en-AU" b="1" baseline="-25000" dirty="0" smtClean="0"/>
              <a:t>2</a:t>
            </a:r>
            <a:r>
              <a:rPr lang="en-AU" b="1" dirty="0" smtClean="0"/>
              <a:t> + 8H</a:t>
            </a:r>
            <a:r>
              <a:rPr lang="en-AU" b="1" baseline="-25000" dirty="0" smtClean="0"/>
              <a:t>2</a:t>
            </a:r>
            <a:r>
              <a:rPr lang="en-AU" b="1" dirty="0" smtClean="0"/>
              <a:t>O + 2KCl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В промышленности - электролизом раствора </a:t>
            </a:r>
            <a:r>
              <a:rPr lang="en-AU" dirty="0" err="1" smtClean="0"/>
              <a:t>NaCl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2NaCl + </a:t>
            </a:r>
            <a:r>
              <a:rPr lang="ru-RU" b="1" dirty="0" smtClean="0"/>
              <a:t> </a:t>
            </a:r>
            <a:r>
              <a:rPr lang="en-AU" b="1" dirty="0" smtClean="0"/>
              <a:t>2H</a:t>
            </a:r>
            <a:r>
              <a:rPr lang="en-AU" b="1" baseline="-25000" dirty="0" smtClean="0"/>
              <a:t>2</a:t>
            </a:r>
            <a:r>
              <a:rPr lang="en-AU" b="1" dirty="0" smtClean="0"/>
              <a:t>O = H</a:t>
            </a:r>
            <a:r>
              <a:rPr lang="en-AU" b="1" baseline="-25000" dirty="0" smtClean="0"/>
              <a:t>2</a:t>
            </a:r>
            <a:r>
              <a:rPr lang="en-AU" b="1" dirty="0" smtClean="0">
                <a:sym typeface="Symbol"/>
              </a:rPr>
              <a:t> + Cl</a:t>
            </a:r>
            <a:r>
              <a:rPr lang="en-AU" b="1" baseline="-25000" dirty="0" smtClean="0">
                <a:sym typeface="Symbol"/>
              </a:rPr>
              <a:t>2</a:t>
            </a:r>
            <a:r>
              <a:rPr lang="en-AU" b="1" dirty="0" smtClean="0">
                <a:sym typeface="Symbol"/>
              </a:rPr>
              <a:t> + 2NaOH</a:t>
            </a:r>
            <a:endParaRPr lang="ru-RU" b="1" dirty="0" smtClean="0">
              <a:sym typeface="Symbol"/>
            </a:endParaRPr>
          </a:p>
          <a:p>
            <a:pPr>
              <a:buNone/>
            </a:pPr>
            <a:endParaRPr lang="en-A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46673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3. </a:t>
            </a:r>
            <a:r>
              <a:rPr lang="ru-RU" dirty="0" smtClean="0">
                <a:solidFill>
                  <a:schemeClr val="tx1"/>
                </a:solidFill>
              </a:rPr>
              <a:t>Получение брома: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1) </a:t>
            </a:r>
            <a:r>
              <a:rPr lang="ru-RU" b="1" dirty="0" smtClean="0">
                <a:solidFill>
                  <a:schemeClr val="tx1"/>
                </a:solidFill>
              </a:rPr>
              <a:t>6КВr + К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Сr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О</a:t>
            </a:r>
            <a:r>
              <a:rPr lang="ru-RU" b="1" baseline="-25000" dirty="0" smtClean="0">
                <a:solidFill>
                  <a:schemeClr val="tx1"/>
                </a:solidFill>
              </a:rPr>
              <a:t>7</a:t>
            </a:r>
            <a:r>
              <a:rPr lang="ru-RU" b="1" dirty="0" smtClean="0">
                <a:solidFill>
                  <a:schemeClr val="tx1"/>
                </a:solidFill>
              </a:rPr>
              <a:t> +7Н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SО</a:t>
            </a:r>
            <a:r>
              <a:rPr lang="ru-RU" b="1" baseline="-25000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 =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= ЗВr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 + Сr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(SО</a:t>
            </a:r>
            <a:r>
              <a:rPr lang="ru-RU" b="1" baseline="-25000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r>
              <a:rPr lang="ru-RU" b="1" baseline="-25000" dirty="0" smtClean="0">
                <a:solidFill>
                  <a:schemeClr val="tx1"/>
                </a:solidFill>
              </a:rPr>
              <a:t>3</a:t>
            </a:r>
            <a:r>
              <a:rPr lang="ru-RU" b="1" dirty="0" smtClean="0">
                <a:solidFill>
                  <a:schemeClr val="tx1"/>
                </a:solidFill>
              </a:rPr>
              <a:t> + 4К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>
                <a:solidFill>
                  <a:schemeClr val="tx1"/>
                </a:solidFill>
              </a:rPr>
              <a:t>S</a:t>
            </a:r>
            <a:r>
              <a:rPr lang="ru-RU" b="1" dirty="0" smtClean="0">
                <a:solidFill>
                  <a:schemeClr val="tx1"/>
                </a:solidFill>
              </a:rPr>
              <a:t>О</a:t>
            </a:r>
            <a:r>
              <a:rPr lang="ru-RU" b="1" baseline="-25000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 + 7Н</a:t>
            </a:r>
            <a:r>
              <a:rPr lang="ru-R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О.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2) </a:t>
            </a:r>
            <a:r>
              <a:rPr lang="en-AU" b="1" dirty="0" smtClean="0">
                <a:solidFill>
                  <a:schemeClr val="tx1"/>
                </a:solidFill>
              </a:rPr>
              <a:t>2KBr + CL</a:t>
            </a:r>
            <a:r>
              <a:rPr lang="en-AU" b="1" baseline="-25000" dirty="0" smtClean="0">
                <a:solidFill>
                  <a:schemeClr val="tx1"/>
                </a:solidFill>
              </a:rPr>
              <a:t>2</a:t>
            </a:r>
            <a:r>
              <a:rPr lang="en-AU" b="1" dirty="0" smtClean="0">
                <a:solidFill>
                  <a:schemeClr val="tx1"/>
                </a:solidFill>
              </a:rPr>
              <a:t> = 2KCl + Br</a:t>
            </a:r>
            <a:r>
              <a:rPr lang="en-AU" b="1" baseline="-25000" dirty="0" smtClean="0">
                <a:solidFill>
                  <a:schemeClr val="tx1"/>
                </a:solidFill>
              </a:rPr>
              <a:t>2</a:t>
            </a:r>
            <a:r>
              <a:rPr lang="ru-RU" b="1" baseline="-25000" dirty="0" smtClean="0">
                <a:solidFill>
                  <a:schemeClr val="tx1"/>
                </a:solidFill>
              </a:rPr>
              <a:t/>
            </a:r>
            <a:br>
              <a:rPr lang="ru-RU" b="1" baseline="-25000" dirty="0" smtClean="0">
                <a:solidFill>
                  <a:schemeClr val="tx1"/>
                </a:solidFill>
              </a:rPr>
            </a:br>
            <a:r>
              <a:rPr lang="ru-RU" b="1" baseline="-25000" dirty="0" smtClean="0">
                <a:solidFill>
                  <a:schemeClr val="tx1"/>
                </a:solidFill>
              </a:rPr>
              <a:t/>
            </a:r>
            <a:br>
              <a:rPr lang="ru-RU" b="1" baseline="-25000" dirty="0" smtClean="0">
                <a:solidFill>
                  <a:schemeClr val="tx1"/>
                </a:solidFill>
              </a:rPr>
            </a:br>
            <a:r>
              <a:rPr lang="ru-RU" b="1" baseline="-25000" dirty="0" smtClean="0">
                <a:solidFill>
                  <a:schemeClr val="tx1"/>
                </a:solidFill>
              </a:rPr>
              <a:t>получение йода</a:t>
            </a:r>
            <a:br>
              <a:rPr lang="ru-RU" b="1" baseline="-25000" dirty="0" smtClean="0">
                <a:solidFill>
                  <a:schemeClr val="tx1"/>
                </a:solidFill>
              </a:rPr>
            </a:br>
            <a:r>
              <a:rPr lang="ru-RU" b="1" baseline="-25000" dirty="0" smtClean="0">
                <a:solidFill>
                  <a:schemeClr val="tx1"/>
                </a:solidFill>
              </a:rPr>
              <a:t/>
            </a:r>
            <a:br>
              <a:rPr lang="ru-RU" b="1" baseline="-25000" dirty="0" smtClean="0">
                <a:solidFill>
                  <a:schemeClr val="tx1"/>
                </a:solidFill>
              </a:rPr>
            </a:br>
            <a:r>
              <a:rPr lang="en-AU" b="1" dirty="0" smtClean="0">
                <a:solidFill>
                  <a:schemeClr val="tx1"/>
                </a:solidFill>
              </a:rPr>
              <a:t> 2K</a:t>
            </a:r>
            <a:r>
              <a:rPr lang="en-AU" b="1" dirty="0">
                <a:solidFill>
                  <a:schemeClr val="tx1"/>
                </a:solidFill>
              </a:rPr>
              <a:t>I</a:t>
            </a:r>
            <a:r>
              <a:rPr lang="en-AU" b="1" dirty="0" smtClean="0">
                <a:solidFill>
                  <a:schemeClr val="tx1"/>
                </a:solidFill>
              </a:rPr>
              <a:t> + CL</a:t>
            </a:r>
            <a:r>
              <a:rPr lang="en-AU" b="1" baseline="-25000" dirty="0" smtClean="0">
                <a:solidFill>
                  <a:schemeClr val="tx1"/>
                </a:solidFill>
              </a:rPr>
              <a:t>2</a:t>
            </a:r>
            <a:r>
              <a:rPr lang="en-AU" b="1" dirty="0" smtClean="0">
                <a:solidFill>
                  <a:schemeClr val="tx1"/>
                </a:solidFill>
              </a:rPr>
              <a:t> = 2KCl + I</a:t>
            </a:r>
            <a:r>
              <a:rPr lang="en-AU" b="1" baseline="-25000" dirty="0" smtClean="0">
                <a:solidFill>
                  <a:schemeClr val="tx1"/>
                </a:solidFill>
              </a:rPr>
              <a:t>2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6166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Сильные окислители.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Взаимодействие с металлами ( образуются галогениды):</a:t>
            </a:r>
          </a:p>
          <a:p>
            <a:pPr>
              <a:buNone/>
            </a:pPr>
            <a:r>
              <a:rPr lang="ru-RU" sz="4000" b="1" dirty="0" smtClean="0"/>
              <a:t>2А</a:t>
            </a:r>
            <a:r>
              <a:rPr lang="en-AU" sz="4000" b="1" dirty="0" smtClean="0"/>
              <a:t>l + 3F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2</a:t>
            </a:r>
            <a:r>
              <a:rPr lang="ru-RU" sz="4000" b="1" dirty="0" smtClean="0"/>
              <a:t>А</a:t>
            </a:r>
            <a:r>
              <a:rPr lang="en-AU" sz="4000" b="1" dirty="0" smtClean="0"/>
              <a:t>lF</a:t>
            </a:r>
            <a:r>
              <a:rPr lang="en-AU" sz="4000" b="1" baseline="-25000" dirty="0" smtClean="0"/>
              <a:t>3</a:t>
            </a:r>
          </a:p>
          <a:p>
            <a:pPr>
              <a:buNone/>
            </a:pPr>
            <a:r>
              <a:rPr lang="en-AU" sz="4000" b="1" dirty="0" smtClean="0"/>
              <a:t>2AI + 3I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2AlI</a:t>
            </a:r>
            <a:r>
              <a:rPr lang="en-AU" sz="4000" b="1" baseline="-25000" dirty="0" smtClean="0"/>
              <a:t>3 (</a:t>
            </a:r>
            <a:r>
              <a:rPr lang="ru-RU" sz="4000" b="1" baseline="-25000" dirty="0" smtClean="0"/>
              <a:t>капля</a:t>
            </a:r>
            <a:r>
              <a:rPr lang="ru-RU" sz="4000" b="1" dirty="0" smtClean="0"/>
              <a:t> </a:t>
            </a:r>
            <a:r>
              <a:rPr lang="ru-RU" sz="4000" b="1" baseline="-25000" dirty="0" smtClean="0"/>
              <a:t>воды – катализатор)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2</a:t>
            </a:r>
            <a:r>
              <a:rPr lang="en-AU" sz="4000" b="1" dirty="0" smtClean="0"/>
              <a:t>F</a:t>
            </a:r>
            <a:r>
              <a:rPr lang="ru-RU" sz="4000" b="1" dirty="0" smtClean="0"/>
              <a:t>е + 3С</a:t>
            </a:r>
            <a:r>
              <a:rPr lang="en-AU" sz="4000" b="1" dirty="0" smtClean="0"/>
              <a:t>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2F</a:t>
            </a:r>
            <a:r>
              <a:rPr lang="ru-RU" sz="4000" b="1" dirty="0" smtClean="0"/>
              <a:t>е</a:t>
            </a:r>
            <a:r>
              <a:rPr lang="en-AU" sz="4000" b="1" dirty="0" smtClean="0"/>
              <a:t>Cl</a:t>
            </a:r>
            <a:r>
              <a:rPr lang="en-AU" sz="4000" b="1" baseline="-25000" dirty="0" smtClean="0"/>
              <a:t>3</a:t>
            </a:r>
            <a:endParaRPr lang="ru-RU" sz="4000" dirty="0" smtClean="0"/>
          </a:p>
          <a:p>
            <a:pPr marL="514350" indent="-514350">
              <a:buNone/>
            </a:pPr>
            <a:r>
              <a:rPr lang="en-AU" b="1" dirty="0" smtClean="0"/>
              <a:t>2Na + Br</a:t>
            </a:r>
            <a:r>
              <a:rPr lang="en-AU" b="1" baseline="-25000" dirty="0" smtClean="0"/>
              <a:t>2</a:t>
            </a:r>
            <a:r>
              <a:rPr lang="en-AU" b="1" dirty="0" smtClean="0"/>
              <a:t> = 2NaBr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Взаимодействие с неметаллами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Взаимодействие </a:t>
            </a:r>
          </a:p>
          <a:p>
            <a:pPr>
              <a:buNone/>
            </a:pPr>
            <a:r>
              <a:rPr lang="ru-RU" dirty="0" smtClean="0"/>
              <a:t>с водородом (образуются </a:t>
            </a:r>
            <a:r>
              <a:rPr lang="ru-RU" dirty="0" err="1" smtClean="0"/>
              <a:t>галогеноводороды</a:t>
            </a:r>
            <a:r>
              <a:rPr lang="ru-RU" dirty="0" smtClean="0"/>
              <a:t>):</a:t>
            </a:r>
          </a:p>
          <a:p>
            <a:pPr>
              <a:buNone/>
            </a:pPr>
            <a:r>
              <a:rPr lang="en-AU" sz="4000" b="1" dirty="0" smtClean="0"/>
              <a:t>H</a:t>
            </a:r>
            <a:r>
              <a:rPr lang="en-AU" sz="4000" b="1" baseline="-25000" dirty="0" smtClean="0"/>
              <a:t>2 </a:t>
            </a:r>
            <a:r>
              <a:rPr lang="en-AU" sz="4000" b="1" dirty="0" smtClean="0"/>
              <a:t>+ 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2HCl </a:t>
            </a:r>
            <a:r>
              <a:rPr lang="en-AU" sz="4000" baseline="-25000" dirty="0" smtClean="0"/>
              <a:t>(</a:t>
            </a:r>
            <a:r>
              <a:rPr lang="ru-RU" sz="4000" baseline="-25000" dirty="0" smtClean="0"/>
              <a:t>реакция</a:t>
            </a:r>
            <a:r>
              <a:rPr lang="ru-RU" sz="4000" dirty="0" smtClean="0"/>
              <a:t> </a:t>
            </a:r>
            <a:r>
              <a:rPr lang="ru-RU" sz="4000" baseline="-25000" dirty="0" smtClean="0"/>
              <a:t>идет</a:t>
            </a:r>
            <a:r>
              <a:rPr lang="ru-RU" sz="4000" dirty="0" smtClean="0"/>
              <a:t> </a:t>
            </a:r>
            <a:r>
              <a:rPr lang="ru-RU" sz="4000" baseline="-25000" dirty="0" smtClean="0"/>
              <a:t>на</a:t>
            </a:r>
            <a:r>
              <a:rPr lang="ru-RU" sz="4000" dirty="0" smtClean="0"/>
              <a:t> </a:t>
            </a:r>
            <a:r>
              <a:rPr lang="ru-RU" sz="4000" baseline="-25000" dirty="0" smtClean="0"/>
              <a:t>свету)</a:t>
            </a:r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3600" dirty="0" smtClean="0"/>
              <a:t>Взаимодействие с фосфором:</a:t>
            </a:r>
            <a:endParaRPr lang="en-AU" sz="3600" dirty="0" smtClean="0"/>
          </a:p>
          <a:p>
            <a:pPr>
              <a:buNone/>
            </a:pPr>
            <a:r>
              <a:rPr lang="en-AU" sz="3600" dirty="0" smtClean="0"/>
              <a:t>2P + 5Cl</a:t>
            </a:r>
            <a:r>
              <a:rPr lang="en-AU" sz="3600" baseline="-25000" dirty="0" smtClean="0"/>
              <a:t>2</a:t>
            </a:r>
            <a:r>
              <a:rPr lang="en-AU" sz="3600" dirty="0" smtClean="0"/>
              <a:t> = 2PCl</a:t>
            </a:r>
            <a:r>
              <a:rPr lang="en-AU" sz="3600" baseline="-25000" dirty="0" smtClean="0"/>
              <a:t>5</a:t>
            </a:r>
            <a:endParaRPr lang="ru-RU" sz="3600" baseline="-25000" dirty="0" smtClean="0"/>
          </a:p>
          <a:p>
            <a:pPr>
              <a:buNone/>
            </a:pPr>
            <a:r>
              <a:rPr lang="ru-RU" sz="3600" baseline="-25000" dirty="0" smtClean="0"/>
              <a:t>С углеродом, кислородом и азотом хлор  не взаимодействует.</a:t>
            </a:r>
            <a:endParaRPr lang="en-A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Взаимодействие с серой: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4400" b="1" dirty="0" smtClean="0"/>
              <a:t>S + </a:t>
            </a:r>
            <a:r>
              <a:rPr lang="ru-RU" sz="4400" b="1" dirty="0" smtClean="0"/>
              <a:t>2</a:t>
            </a:r>
            <a:r>
              <a:rPr lang="en-AU" sz="4400" b="1" dirty="0" smtClean="0"/>
              <a:t>Cl</a:t>
            </a:r>
            <a:r>
              <a:rPr lang="en-AU" sz="4400" b="1" baseline="-25000" dirty="0" smtClean="0"/>
              <a:t>2</a:t>
            </a:r>
            <a:r>
              <a:rPr lang="en-AU" sz="4400" b="1" dirty="0" smtClean="0"/>
              <a:t> = </a:t>
            </a:r>
            <a:r>
              <a:rPr lang="en-AU" sz="4400" b="1" dirty="0" err="1" smtClean="0"/>
              <a:t>SCl</a:t>
            </a:r>
            <a:r>
              <a:rPr lang="ru-RU" sz="4400" b="1" baseline="-25000" dirty="0"/>
              <a:t>4</a:t>
            </a:r>
            <a:endParaRPr lang="en-AU" sz="4400" b="1" baseline="-25000" dirty="0" smtClean="0"/>
          </a:p>
          <a:p>
            <a:pPr>
              <a:buNone/>
            </a:pPr>
            <a:r>
              <a:rPr lang="ru-RU" sz="4400" dirty="0" smtClean="0"/>
              <a:t>с кремнием:</a:t>
            </a:r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en-US" sz="4400" b="1" dirty="0" smtClean="0"/>
              <a:t>Si +2</a:t>
            </a:r>
            <a:r>
              <a:rPr lang="ru-RU" sz="4400" b="1" dirty="0" smtClean="0"/>
              <a:t>В</a:t>
            </a:r>
            <a:r>
              <a:rPr lang="en-US" sz="4400" b="1" dirty="0" smtClean="0"/>
              <a:t>r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 = SiBr</a:t>
            </a:r>
            <a:r>
              <a:rPr lang="en-US" sz="4400" b="1" baseline="-25000" dirty="0" smtClean="0"/>
              <a:t>4</a:t>
            </a:r>
            <a:endParaRPr lang="ru-RU" sz="4400" b="1" dirty="0" smtClean="0"/>
          </a:p>
          <a:p>
            <a:pPr>
              <a:buNone/>
            </a:pPr>
            <a:endParaRPr lang="ru-RU" sz="4400" dirty="0"/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endParaRPr lang="en-A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2. Взаимодействие со сложными веществами.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405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Хлор, бром, йод растворяются в воде, образуя</a:t>
            </a:r>
          </a:p>
          <a:p>
            <a:pPr>
              <a:buNone/>
            </a:pPr>
            <a:r>
              <a:rPr lang="ru-RU" dirty="0" smtClean="0"/>
              <a:t>соответственно хлорную, бромную и йодную</a:t>
            </a:r>
          </a:p>
          <a:p>
            <a:pPr>
              <a:buNone/>
            </a:pPr>
            <a:r>
              <a:rPr lang="ru-RU" dirty="0" smtClean="0"/>
              <a:t>воду.</a:t>
            </a:r>
          </a:p>
          <a:p>
            <a:pPr algn="ctr">
              <a:buNone/>
            </a:pPr>
            <a:r>
              <a:rPr lang="en-AU" sz="4000" b="1" dirty="0" smtClean="0"/>
              <a:t>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H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O = </a:t>
            </a:r>
            <a:r>
              <a:rPr lang="en-AU" sz="4000" b="1" dirty="0" err="1" smtClean="0"/>
              <a:t>HCl</a:t>
            </a:r>
            <a:r>
              <a:rPr lang="en-AU" sz="4000" b="1" dirty="0" smtClean="0"/>
              <a:t> + </a:t>
            </a:r>
            <a:r>
              <a:rPr lang="en-AU" sz="4000" b="1" dirty="0" err="1" smtClean="0"/>
              <a:t>HClO</a:t>
            </a:r>
            <a:r>
              <a:rPr lang="ru-RU" sz="4000" b="1" dirty="0" smtClean="0"/>
              <a:t> </a:t>
            </a:r>
            <a:r>
              <a:rPr lang="ru-RU" sz="4000" b="1" baseline="-25000" dirty="0" smtClean="0"/>
              <a:t>(хлорноватистая кислота)</a:t>
            </a:r>
          </a:p>
          <a:p>
            <a:pPr>
              <a:buNone/>
            </a:pPr>
            <a:r>
              <a:rPr lang="ru-RU" sz="4000" dirty="0" smtClean="0"/>
              <a:t> </a:t>
            </a:r>
          </a:p>
          <a:p>
            <a:pPr>
              <a:buNone/>
            </a:pPr>
            <a:r>
              <a:rPr lang="ru-RU" sz="4000" dirty="0" smtClean="0"/>
              <a:t>во фторе вода сгорает:</a:t>
            </a:r>
          </a:p>
          <a:p>
            <a:pPr algn="ctr">
              <a:buNone/>
            </a:pPr>
            <a:r>
              <a:rPr lang="en-AU" sz="4000" b="1" dirty="0" smtClean="0"/>
              <a:t>2F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</a:t>
            </a:r>
            <a:r>
              <a:rPr lang="ru-RU" sz="4000" b="1" dirty="0" smtClean="0"/>
              <a:t> </a:t>
            </a:r>
            <a:r>
              <a:rPr lang="en-AU" sz="4000" b="1" dirty="0" smtClean="0"/>
              <a:t>+ 2H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O = 4HF + O</a:t>
            </a:r>
            <a:r>
              <a:rPr lang="en-AU" sz="4000" b="1" baseline="-25000" dirty="0" smtClean="0"/>
              <a:t>2</a:t>
            </a:r>
            <a:endParaRPr lang="en-AU" sz="4000" b="1" dirty="0" smtClean="0"/>
          </a:p>
          <a:p>
            <a:pPr>
              <a:buNone/>
            </a:pPr>
            <a:r>
              <a:rPr lang="ru-RU" sz="4000" dirty="0" smtClean="0"/>
              <a:t>С оксидом углерода(</a:t>
            </a:r>
            <a:r>
              <a:rPr lang="ru-RU" sz="4000" dirty="0" smtClean="0">
                <a:sym typeface="Symbol"/>
              </a:rPr>
              <a:t>)</a:t>
            </a:r>
          </a:p>
          <a:p>
            <a:pPr algn="ctr">
              <a:buNone/>
            </a:pPr>
            <a:r>
              <a:rPr lang="en-AU" sz="4000" b="1" dirty="0" smtClean="0">
                <a:sym typeface="Symbol"/>
              </a:rPr>
              <a:t>CO + Cl</a:t>
            </a:r>
            <a:r>
              <a:rPr lang="en-AU" sz="4000" b="1" baseline="-25000" dirty="0" smtClean="0">
                <a:sym typeface="Symbol"/>
              </a:rPr>
              <a:t>2</a:t>
            </a:r>
            <a:r>
              <a:rPr lang="en-AU" sz="4000" b="1" dirty="0" smtClean="0">
                <a:sym typeface="Symbol"/>
              </a:rPr>
              <a:t> = COCl</a:t>
            </a:r>
            <a:r>
              <a:rPr lang="en-AU" sz="4000" b="1" baseline="-25000" dirty="0" smtClean="0">
                <a:sym typeface="Symbol"/>
              </a:rPr>
              <a:t>2 </a:t>
            </a:r>
            <a:r>
              <a:rPr lang="ru-RU" sz="4000" b="1" baseline="-25000" dirty="0" smtClean="0">
                <a:sym typeface="Symbol"/>
              </a:rPr>
              <a:t>   </a:t>
            </a:r>
            <a:r>
              <a:rPr lang="en-AU" sz="4000" b="1" baseline="-25000" dirty="0" smtClean="0">
                <a:sym typeface="Symbol"/>
              </a:rPr>
              <a:t>(</a:t>
            </a:r>
            <a:r>
              <a:rPr lang="ru-RU" sz="4000" b="1" baseline="-25000" dirty="0" smtClean="0">
                <a:sym typeface="Symbol"/>
              </a:rPr>
              <a:t>фосген)</a:t>
            </a:r>
            <a:endParaRPr lang="en-AU" sz="4000" b="1" baseline="-25000" dirty="0" smtClean="0">
              <a:sym typeface="Symbol"/>
            </a:endParaRPr>
          </a:p>
          <a:p>
            <a:pPr>
              <a:buNone/>
            </a:pPr>
            <a:endParaRPr lang="ru-RU" sz="4000" dirty="0" smtClean="0"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С кислотами, анионы которых могут  окисляться: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1845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AU" sz="4000" b="1" dirty="0" smtClean="0"/>
              <a:t>2HBr + 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Br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+ 2HCl</a:t>
            </a:r>
            <a:endParaRPr lang="ru-RU" sz="4000" b="1" dirty="0" smtClean="0"/>
          </a:p>
          <a:p>
            <a:pPr>
              <a:buNone/>
            </a:pPr>
            <a:r>
              <a:rPr lang="en-US" sz="3600" b="1" dirty="0" smtClean="0"/>
              <a:t>I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 + H</a:t>
            </a:r>
            <a:r>
              <a:rPr lang="en-US" sz="3600" b="1" baseline="-25000" dirty="0" smtClean="0"/>
              <a:t>2</a:t>
            </a:r>
            <a:r>
              <a:rPr lang="en-US" sz="3600" b="1" dirty="0" smtClean="0"/>
              <a:t>S </a:t>
            </a:r>
            <a:r>
              <a:rPr lang="ru-RU" sz="3600" b="1" dirty="0" smtClean="0"/>
              <a:t>= </a:t>
            </a:r>
            <a:r>
              <a:rPr lang="en-US" sz="3600" b="1" dirty="0" smtClean="0"/>
              <a:t>S + 2HI</a:t>
            </a:r>
            <a:endParaRPr lang="en-AU" sz="4000" b="1" dirty="0" smtClean="0"/>
          </a:p>
          <a:p>
            <a:pPr>
              <a:buNone/>
            </a:pPr>
            <a:r>
              <a:rPr lang="en-AU" sz="4000" b="1" dirty="0" smtClean="0"/>
              <a:t>HNO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H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O = HNO</a:t>
            </a:r>
            <a:r>
              <a:rPr lang="en-AU" sz="4000" b="1" baseline="-25000" dirty="0" smtClean="0"/>
              <a:t>3</a:t>
            </a:r>
            <a:r>
              <a:rPr lang="en-AU" sz="4000" b="1" dirty="0" smtClean="0"/>
              <a:t> + 2HCl</a:t>
            </a:r>
          </a:p>
          <a:p>
            <a:pPr>
              <a:buNone/>
            </a:pPr>
            <a:r>
              <a:rPr lang="ru-RU" sz="4000" dirty="0" smtClean="0"/>
              <a:t>С растворами щелочей:</a:t>
            </a:r>
          </a:p>
          <a:p>
            <a:pPr>
              <a:buNone/>
            </a:pPr>
            <a:r>
              <a:rPr lang="en-AU" sz="4000" b="1" dirty="0" smtClean="0"/>
              <a:t>Cl</a:t>
            </a:r>
            <a:r>
              <a:rPr lang="en-AU" sz="4000" b="1" baseline="-25000" dirty="0" smtClean="0"/>
              <a:t>2 </a:t>
            </a:r>
            <a:r>
              <a:rPr lang="en-AU" sz="4000" b="1" dirty="0" smtClean="0"/>
              <a:t> + 2NaOH = </a:t>
            </a:r>
            <a:r>
              <a:rPr lang="en-AU" sz="4000" b="1" dirty="0" err="1" smtClean="0"/>
              <a:t>NaCl</a:t>
            </a:r>
            <a:r>
              <a:rPr lang="en-AU" sz="4000" b="1" dirty="0" smtClean="0"/>
              <a:t> + </a:t>
            </a:r>
            <a:r>
              <a:rPr lang="en-AU" sz="4000" b="1" dirty="0" err="1" smtClean="0"/>
              <a:t>NaClO</a:t>
            </a:r>
            <a:r>
              <a:rPr lang="en-AU" sz="4000" b="1" dirty="0" smtClean="0"/>
              <a:t> + H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O</a:t>
            </a:r>
          </a:p>
          <a:p>
            <a:pPr>
              <a:buNone/>
            </a:pPr>
            <a:r>
              <a:rPr lang="en-AU" sz="4000" b="1" dirty="0" smtClean="0"/>
              <a:t>3Cl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+ 6NaOH = 5NaCl + NaClO</a:t>
            </a:r>
            <a:r>
              <a:rPr lang="en-AU" sz="4000" b="1" baseline="-25000" dirty="0" smtClean="0"/>
              <a:t>3</a:t>
            </a:r>
            <a:r>
              <a:rPr lang="en-AU" sz="4000" b="1" dirty="0" smtClean="0"/>
              <a:t> + 3H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O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Cl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 + </a:t>
            </a:r>
            <a:r>
              <a:rPr lang="ru-RU" sz="4000" b="1" dirty="0" err="1" smtClean="0"/>
              <a:t>Ca</a:t>
            </a:r>
            <a:r>
              <a:rPr lang="ru-RU" sz="4000" b="1" dirty="0" smtClean="0"/>
              <a:t>(OH)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 = </a:t>
            </a:r>
            <a:r>
              <a:rPr lang="ru-RU" sz="4000" b="1" dirty="0" smtClean="0"/>
              <a:t>CaO</a:t>
            </a:r>
            <a:r>
              <a:rPr lang="ru-RU" sz="4000" b="1" dirty="0" smtClean="0"/>
              <a:t>С</a:t>
            </a:r>
            <a:r>
              <a:rPr lang="ru-RU" sz="4000" b="1" dirty="0" smtClean="0"/>
              <a:t>l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 + H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O</a:t>
            </a:r>
          </a:p>
          <a:p>
            <a:pPr>
              <a:buNone/>
            </a:pPr>
            <a:r>
              <a:rPr lang="ru-RU" sz="4000" b="1" dirty="0" smtClean="0"/>
              <a:t>			          </a:t>
            </a:r>
            <a:r>
              <a:rPr lang="ru-RU" sz="4000" b="1" baseline="30000" dirty="0" smtClean="0"/>
              <a:t>хлорная</a:t>
            </a:r>
            <a:r>
              <a:rPr lang="ru-RU" sz="4000" b="1" dirty="0" smtClean="0"/>
              <a:t> </a:t>
            </a:r>
            <a:r>
              <a:rPr lang="ru-RU" sz="4000" b="1" baseline="30000" dirty="0" smtClean="0"/>
              <a:t>известь</a:t>
            </a:r>
          </a:p>
          <a:p>
            <a:pPr>
              <a:buNone/>
            </a:pPr>
            <a:r>
              <a:rPr lang="ru-RU" sz="4000" dirty="0" smtClean="0"/>
              <a:t>С солями:</a:t>
            </a:r>
          </a:p>
          <a:p>
            <a:pPr>
              <a:buNone/>
            </a:pPr>
            <a:r>
              <a:rPr lang="en-AU" sz="4000" b="1" dirty="0" smtClean="0"/>
              <a:t>2FeCl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+ Cl</a:t>
            </a:r>
            <a:r>
              <a:rPr lang="en-AU" sz="4000" b="1" baseline="-25000" dirty="0" smtClean="0"/>
              <a:t>2</a:t>
            </a:r>
            <a:r>
              <a:rPr lang="en-AU" sz="4000" b="1" dirty="0" smtClean="0"/>
              <a:t> = 2FeCl</a:t>
            </a:r>
            <a:r>
              <a:rPr lang="en-AU" sz="4000" b="1" baseline="-25000" dirty="0" smtClean="0"/>
              <a:t>3</a:t>
            </a:r>
            <a:endParaRPr lang="ru-RU" sz="4000" b="1" baseline="-25000" dirty="0" smtClean="0"/>
          </a:p>
          <a:p>
            <a:pPr>
              <a:buNone/>
            </a:pP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Кислородсодержащие кислоты хлора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99715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Хлорноватистая кислота  </a:t>
            </a:r>
            <a:r>
              <a:rPr lang="en-AU" b="1" dirty="0" err="1" smtClean="0"/>
              <a:t>HClO</a:t>
            </a:r>
            <a:r>
              <a:rPr lang="ru-RU" dirty="0" smtClean="0"/>
              <a:t>    (</a:t>
            </a:r>
            <a:r>
              <a:rPr lang="en-AU" b="1" dirty="0" smtClean="0"/>
              <a:t>H–O–</a:t>
            </a:r>
            <a:r>
              <a:rPr lang="en-AU" b="1" dirty="0" err="1" smtClean="0"/>
              <a:t>Cl</a:t>
            </a:r>
            <a:r>
              <a:rPr lang="ru-RU" b="1" dirty="0" smtClean="0"/>
              <a:t>), слабая кислота, сильный окислитель (разлагается </a:t>
            </a:r>
            <a:r>
              <a:rPr lang="ru-RU" b="1" dirty="0" err="1" smtClean="0"/>
              <a:t>HClO</a:t>
            </a:r>
            <a:r>
              <a:rPr lang="ru-RU" b="1" dirty="0" smtClean="0"/>
              <a:t> = </a:t>
            </a:r>
            <a:r>
              <a:rPr lang="ru-RU" b="1" dirty="0" err="1" smtClean="0"/>
              <a:t>HCl</a:t>
            </a:r>
            <a:r>
              <a:rPr lang="ru-RU" b="1" dirty="0" smtClean="0"/>
              <a:t> + O</a:t>
            </a:r>
            <a:r>
              <a:rPr lang="ru-RU" dirty="0" smtClean="0"/>
              <a:t>)</a:t>
            </a:r>
            <a:r>
              <a:rPr lang="ru-RU" b="1" dirty="0" smtClean="0"/>
              <a:t>; соли – гипохлориты (</a:t>
            </a:r>
            <a:r>
              <a:rPr lang="en-AU" b="1" dirty="0" err="1" smtClean="0"/>
              <a:t>NaCIO</a:t>
            </a:r>
            <a:r>
              <a:rPr lang="en-AU" b="1" dirty="0" smtClean="0"/>
              <a:t>)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Хлористая кислота </a:t>
            </a:r>
            <a:r>
              <a:rPr lang="en-AU" b="1" dirty="0" smtClean="0"/>
              <a:t>HClO</a:t>
            </a:r>
            <a:r>
              <a:rPr lang="en-AU" b="1" baseline="-25000" dirty="0" smtClean="0"/>
              <a:t>2</a:t>
            </a:r>
            <a:r>
              <a:rPr lang="ru-RU" b="1" baseline="-25000" dirty="0" smtClean="0"/>
              <a:t> </a:t>
            </a:r>
            <a:r>
              <a:rPr lang="ru-RU" b="1" dirty="0" smtClean="0"/>
              <a:t>(</a:t>
            </a:r>
            <a:r>
              <a:rPr lang="en-US" b="1" dirty="0" smtClean="0"/>
              <a:t>H–O–</a:t>
            </a:r>
            <a:r>
              <a:rPr lang="en-US" b="1" dirty="0" err="1" smtClean="0"/>
              <a:t>Cl</a:t>
            </a:r>
            <a:r>
              <a:rPr lang="en-US" b="1" dirty="0" smtClean="0"/>
              <a:t>=O</a:t>
            </a:r>
            <a:r>
              <a:rPr lang="ru-RU" b="1" dirty="0" smtClean="0"/>
              <a:t>), слабая кислота, сильный окислитель; соли- хлориты.</a:t>
            </a:r>
          </a:p>
          <a:p>
            <a:r>
              <a:rPr lang="ru-RU" b="1" dirty="0" smtClean="0"/>
              <a:t>Хлорноватая кислота </a:t>
            </a:r>
            <a:r>
              <a:rPr lang="en-AU" b="1" dirty="0" smtClean="0"/>
              <a:t>HClO</a:t>
            </a:r>
            <a:r>
              <a:rPr lang="en-AU" b="1" baseline="-25000" dirty="0" smtClean="0"/>
              <a:t>3</a:t>
            </a:r>
            <a:r>
              <a:rPr lang="ru-RU" b="1" baseline="-25000" dirty="0" smtClean="0"/>
              <a:t> </a:t>
            </a:r>
            <a:r>
              <a:rPr lang="ru-RU" b="1" dirty="0" smtClean="0"/>
              <a:t> </a:t>
            </a:r>
            <a:endParaRPr lang="en-AU" dirty="0" smtClean="0"/>
          </a:p>
          <a:p>
            <a:pPr>
              <a:buNone/>
            </a:pPr>
            <a:r>
              <a:rPr lang="ru-RU" b="1" dirty="0" smtClean="0"/>
              <a:t>Сильная кислота, сильный окислитель; </a:t>
            </a:r>
          </a:p>
          <a:p>
            <a:pPr>
              <a:buNone/>
            </a:pPr>
            <a:r>
              <a:rPr lang="ru-RU" b="1" dirty="0" smtClean="0"/>
              <a:t>соли – хлораты.</a:t>
            </a:r>
          </a:p>
          <a:p>
            <a:r>
              <a:rPr lang="ru-RU" b="1" dirty="0" smtClean="0"/>
              <a:t>Хлорная кислота </a:t>
            </a:r>
            <a:r>
              <a:rPr lang="en-US" b="1" dirty="0" smtClean="0"/>
              <a:t>HClO</a:t>
            </a:r>
            <a:r>
              <a:rPr lang="en-US" b="1" baseline="-25000" dirty="0" smtClean="0"/>
              <a:t>4</a:t>
            </a:r>
            <a:endParaRPr lang="en-US" dirty="0" smtClean="0"/>
          </a:p>
          <a:p>
            <a:pPr>
              <a:buNone/>
            </a:pPr>
            <a:r>
              <a:rPr lang="ru-RU" b="1" dirty="0" smtClean="0"/>
              <a:t>очень сильная кислота, очень сильный окислитель; соли  - перхлораты.</a:t>
            </a:r>
            <a:endParaRPr lang="en-A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галогенов.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4000" dirty="0" smtClean="0"/>
              <a:t>в химической промышленности,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 для очистки воды и отходов, 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в производстве пластмасс, фармацевтических препаратов, целлюлозы и бумаги, тканей, смазочных материалов.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отбеливающие и дезинфицирующие средства.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832648"/>
          </a:xfrm>
        </p:spPr>
        <p:txBody>
          <a:bodyPr>
            <a:noAutofit/>
          </a:bodyPr>
          <a:lstStyle/>
          <a:p>
            <a:pPr marL="651510" indent="-514350">
              <a:buAutoNum type="arabicParenR"/>
            </a:pPr>
            <a:r>
              <a:rPr lang="ru-RU" sz="3200" dirty="0" smtClean="0"/>
              <a:t>Напишите реакции взаимодействия фтора с литием, магнием, фосфором,  водородом. </a:t>
            </a:r>
            <a:endParaRPr lang="ru-RU" sz="3200" dirty="0"/>
          </a:p>
          <a:p>
            <a:pPr marL="137160" indent="0">
              <a:buNone/>
            </a:pPr>
            <a:r>
              <a:rPr lang="ru-RU" sz="3200" dirty="0" smtClean="0"/>
              <a:t>К каждому уравнению реакции составить уравнение электронного баланса.</a:t>
            </a:r>
          </a:p>
          <a:p>
            <a:pPr marL="137160" indent="0">
              <a:buNone/>
            </a:pPr>
            <a:r>
              <a:rPr lang="ru-RU" sz="3200" dirty="0" smtClean="0"/>
              <a:t>2) Осуществить превращение:</a:t>
            </a:r>
          </a:p>
          <a:p>
            <a:pPr marL="137160" indent="0">
              <a:buNone/>
            </a:pPr>
            <a:r>
              <a:rPr lang="ru-RU" sz="3200" dirty="0" err="1" smtClean="0"/>
              <a:t>хлор</a:t>
            </a:r>
            <a:r>
              <a:rPr lang="ru-RU" sz="3200" dirty="0" err="1" smtClean="0">
                <a:sym typeface="Symbol"/>
              </a:rPr>
              <a:t>хлороводородхлорид</a:t>
            </a:r>
            <a:r>
              <a:rPr lang="ru-RU" sz="3200" dirty="0" smtClean="0">
                <a:sym typeface="Symbol"/>
              </a:rPr>
              <a:t> меди(</a:t>
            </a:r>
            <a:r>
              <a:rPr lang="en-US" sz="3200" dirty="0" smtClean="0">
                <a:sym typeface="Symbol"/>
              </a:rPr>
              <a:t>II</a:t>
            </a:r>
            <a:r>
              <a:rPr lang="ru-RU" sz="3200" dirty="0" smtClean="0">
                <a:sym typeface="Symbol"/>
              </a:rPr>
              <a:t>)гидроксид меди (</a:t>
            </a:r>
            <a:r>
              <a:rPr lang="en-US" sz="3200" dirty="0" smtClean="0">
                <a:sym typeface="Symbol"/>
              </a:rPr>
              <a:t>II</a:t>
            </a:r>
            <a:r>
              <a:rPr lang="ru-RU" sz="3200" dirty="0" smtClean="0">
                <a:sym typeface="Symbol"/>
              </a:rPr>
              <a:t>)оксид меди </a:t>
            </a:r>
            <a:r>
              <a:rPr lang="ru-RU" sz="3200" dirty="0">
                <a:sym typeface="Symbol"/>
              </a:rPr>
              <a:t>(</a:t>
            </a:r>
            <a:r>
              <a:rPr lang="en-US" sz="3200" dirty="0">
                <a:sym typeface="Symbol"/>
              </a:rPr>
              <a:t>II</a:t>
            </a:r>
            <a:r>
              <a:rPr lang="ru-RU" sz="3200" dirty="0" smtClean="0">
                <a:sym typeface="Symbol"/>
              </a:rPr>
              <a:t>)медь</a:t>
            </a:r>
          </a:p>
          <a:p>
            <a:pPr marL="137160" indent="0">
              <a:buNone/>
            </a:pPr>
            <a:r>
              <a:rPr lang="ru-RU" sz="3200" dirty="0" smtClean="0">
                <a:sym typeface="Symbol"/>
              </a:rPr>
              <a:t>3) Порошок алюминия массой 13,5 г добавили к порции брома массой 120 г. Вычислите массу образовавшегося бромида алюминия.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499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pPr algn="l"/>
            <a:r>
              <a:rPr lang="en-AU" dirty="0" smtClean="0">
                <a:solidFill>
                  <a:schemeClr val="tx1"/>
                </a:solidFill>
              </a:rPr>
              <a:t>F</a:t>
            </a:r>
            <a:r>
              <a:rPr lang="en-AU" baseline="-25000" dirty="0" smtClean="0">
                <a:solidFill>
                  <a:schemeClr val="tx1"/>
                </a:solidFill>
              </a:rPr>
              <a:t>2    </a:t>
            </a:r>
            <a:r>
              <a:rPr lang="ru-RU" dirty="0" smtClean="0">
                <a:solidFill>
                  <a:schemeClr val="tx1"/>
                </a:solidFill>
              </a:rPr>
              <a:t>(«разрушающий») </a:t>
            </a: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газ  бледно-жёлтого цвета с резким запахом. Очень ядовит. </a:t>
            </a:r>
            <a:r>
              <a:rPr lang="en-AU" dirty="0" smtClean="0">
                <a:solidFill>
                  <a:schemeClr val="tx1"/>
                </a:solidFill>
              </a:rPr>
              <a:t/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Получен в свободном виде Анри </a:t>
            </a:r>
            <a:r>
              <a:rPr lang="ru-RU" dirty="0" err="1" smtClean="0">
                <a:solidFill>
                  <a:schemeClr val="tx1"/>
                </a:solidFill>
              </a:rPr>
              <a:t>Муассаном</a:t>
            </a:r>
            <a:r>
              <a:rPr lang="ru-RU" dirty="0" smtClean="0">
                <a:solidFill>
                  <a:schemeClr val="tx1"/>
                </a:solidFill>
              </a:rPr>
              <a:t> в 1886 году электролизом жидкого безводного фтористого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водорода.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394722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en-AU" dirty="0" smtClean="0">
                <a:solidFill>
                  <a:schemeClr val="tx1"/>
                </a:solidFill>
              </a:rPr>
              <a:t>Cl</a:t>
            </a:r>
            <a:r>
              <a:rPr lang="en-AU" baseline="-25000" dirty="0" smtClean="0">
                <a:solidFill>
                  <a:schemeClr val="tx1"/>
                </a:solidFill>
              </a:rPr>
              <a:t>2</a:t>
            </a:r>
            <a:r>
              <a:rPr lang="en-AU" dirty="0" smtClean="0">
                <a:solidFill>
                  <a:schemeClr val="tx1"/>
                </a:solidFill>
              </a:rPr>
              <a:t> - </a:t>
            </a:r>
            <a:r>
              <a:rPr lang="ru-RU" dirty="0" smtClean="0">
                <a:solidFill>
                  <a:schemeClr val="tx1"/>
                </a:solidFill>
              </a:rPr>
              <a:t>желто-зелёный газ. Тяжёлый,  очень ядовитый, имеет характерный неприятный запах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Documents and Settings\Юлия Семёнова\Рабочий стол\хлор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708920"/>
            <a:ext cx="3059609" cy="384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94722"/>
          </a:xfrm>
        </p:spPr>
        <p:txBody>
          <a:bodyPr>
            <a:normAutofit fontScale="90000"/>
          </a:bodyPr>
          <a:lstStyle/>
          <a:p>
            <a:pPr algn="l"/>
            <a:r>
              <a:rPr lang="en-AU" b="1" dirty="0" smtClean="0">
                <a:solidFill>
                  <a:schemeClr val="tx1"/>
                </a:solidFill>
              </a:rPr>
              <a:t>Br</a:t>
            </a:r>
            <a:r>
              <a:rPr lang="en-AU" b="1" baseline="-25000" dirty="0" smtClean="0">
                <a:solidFill>
                  <a:schemeClr val="tx1"/>
                </a:solidFill>
              </a:rPr>
              <a:t>2</a:t>
            </a:r>
            <a:r>
              <a:rPr lang="en-A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(«зловонный»)— красно-бурая жидкость. Ядовит. Поражает обонятельный нерв. Очень летуч, поэтому содержится в запаянных ампулах.</a:t>
            </a:r>
            <a:r>
              <a:rPr lang="en-AU" dirty="0" smtClean="0">
                <a:solidFill>
                  <a:schemeClr val="tx1"/>
                </a:solidFill>
              </a:rPr>
              <a:t/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endParaRPr lang="ru-RU" dirty="0"/>
          </a:p>
        </p:txBody>
      </p:sp>
      <p:pic>
        <p:nvPicPr>
          <p:cNvPr id="3" name="Рисунок 2" descr="C:\Documents and Settings\Юлия Семёнова\Рабочий стол\бром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284984"/>
            <a:ext cx="3600400" cy="332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chemeClr val="tx1"/>
                </a:solidFill>
              </a:rPr>
              <a:t>I</a:t>
            </a:r>
            <a:r>
              <a:rPr lang="en-AU" b="1" baseline="-25000" dirty="0" smtClean="0">
                <a:solidFill>
                  <a:schemeClr val="tx1"/>
                </a:solidFill>
              </a:rPr>
              <a:t>2</a:t>
            </a:r>
            <a:r>
              <a:rPr lang="en-A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 — фиолетово-чёрные кристаллы. Очень легко возгоняется (пары фиолетового цвета). Ядовит</a:t>
            </a:r>
            <a:r>
              <a:rPr lang="ru-RU" dirty="0" smtClean="0"/>
              <a:t>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Documents and Settings\Юлия Семёнова\Local Settings\Temporary Internet Files\Content.Word\йод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429000"/>
            <a:ext cx="50405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Астат</a:t>
            </a:r>
            <a:r>
              <a:rPr lang="ru-RU" dirty="0" smtClean="0">
                <a:solidFill>
                  <a:schemeClr val="tx1"/>
                </a:solidFill>
              </a:rPr>
              <a:t> — сине-чёрные кристаллы. Очень радиоактивен, поэтому о нём сравнительно мало известно. Период полураспада наиболее долгоживущего изотопа — астата-210 — равен 8,2 часа.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4" y="908719"/>
          <a:ext cx="8784972" cy="5427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0"/>
                <a:gridCol w="1368152"/>
                <a:gridCol w="1440160"/>
                <a:gridCol w="1440160"/>
                <a:gridCol w="1440160"/>
                <a:gridCol w="1368150"/>
              </a:tblGrid>
              <a:tr h="922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Символ элемента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At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805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Строение внешнего электронного слоя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2s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2p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3s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3p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4s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4p</a:t>
                      </a:r>
                      <a:r>
                        <a:rPr lang="en-US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ru-RU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ru-RU" sz="3200" baseline="30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7824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Относительная </a:t>
                      </a:r>
                      <a:r>
                        <a:rPr lang="ru-RU" sz="1600" b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электроотрица-тельность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(ЭО)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~2,2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607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Радиус атома, нм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0,064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0,099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0,114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0,133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–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644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Степени окисления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 +1, +3,</a:t>
                      </a:r>
                      <a:b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+4, +5, +7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 +1, +4,</a:t>
                      </a:r>
                      <a:b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+5, +7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-1, +1, +3,</a:t>
                      </a:r>
                      <a:b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+5, +7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–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490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°пл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.(°С)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-219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-101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-8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227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°кип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.(°С)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-183</a:t>
                      </a:r>
                      <a:endParaRPr lang="ru-RU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-34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58</a:t>
                      </a:r>
                      <a:endParaRPr lang="ru-RU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185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317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Arial"/>
                        </a:rPr>
                        <a:t>r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(г</a:t>
                      </a:r>
                      <a:r>
                        <a:rPr lang="ru-RU" sz="2000" b="1" baseline="-25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см</a:t>
                      </a:r>
                      <a:r>
                        <a:rPr lang="ru-RU" sz="2000" b="1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)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1,51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1,57</a:t>
                      </a:r>
                      <a:endParaRPr lang="ru-RU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3,14</a:t>
                      </a:r>
                      <a:endParaRPr lang="ru-RU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4,93</a:t>
                      </a:r>
                      <a:endParaRPr lang="ru-RU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–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706090"/>
          </a:xfrm>
        </p:spPr>
        <p:txBody>
          <a:bodyPr>
            <a:noAutofit/>
          </a:bodyPr>
          <a:lstStyle/>
          <a:p>
            <a:r>
              <a:rPr lang="ru-RU" dirty="0" smtClean="0"/>
              <a:t>Нахождение в природе.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флюорит - </a:t>
            </a:r>
            <a:r>
              <a:rPr lang="en-AU" sz="4400" dirty="0" smtClean="0"/>
              <a:t>CaF</a:t>
            </a:r>
            <a:r>
              <a:rPr lang="en-AU" sz="4400" baseline="-25000" dirty="0" smtClean="0"/>
              <a:t>2</a:t>
            </a:r>
            <a:r>
              <a:rPr lang="ru-RU" sz="4400" dirty="0" smtClean="0"/>
              <a:t> </a:t>
            </a:r>
            <a:endParaRPr lang="en-AU" sz="4400" dirty="0" smtClean="0"/>
          </a:p>
          <a:p>
            <a:pPr>
              <a:buNone/>
            </a:pPr>
            <a:r>
              <a:rPr lang="ru-RU" sz="4400" dirty="0" err="1" smtClean="0"/>
              <a:t>фтораппатит</a:t>
            </a:r>
            <a:r>
              <a:rPr lang="ru-RU" sz="4400" dirty="0" smtClean="0"/>
              <a:t> – </a:t>
            </a:r>
            <a:r>
              <a:rPr lang="en-AU" sz="4400" dirty="0" smtClean="0"/>
              <a:t>Ca</a:t>
            </a:r>
            <a:r>
              <a:rPr lang="en-AU" sz="4400" baseline="-25000" dirty="0" smtClean="0"/>
              <a:t>5</a:t>
            </a:r>
            <a:r>
              <a:rPr lang="en-AU" sz="4400" dirty="0" smtClean="0"/>
              <a:t>(PO</a:t>
            </a:r>
            <a:r>
              <a:rPr lang="en-AU" sz="4400" baseline="-25000" dirty="0" smtClean="0"/>
              <a:t>4</a:t>
            </a:r>
            <a:r>
              <a:rPr lang="en-AU" sz="4400" dirty="0" smtClean="0"/>
              <a:t>)</a:t>
            </a:r>
            <a:r>
              <a:rPr lang="en-AU" sz="4400" baseline="-25000" dirty="0" smtClean="0"/>
              <a:t>3</a:t>
            </a:r>
            <a:r>
              <a:rPr lang="en-AU" sz="4400" dirty="0" smtClean="0"/>
              <a:t>F</a:t>
            </a:r>
          </a:p>
          <a:p>
            <a:pPr>
              <a:buNone/>
            </a:pPr>
            <a:r>
              <a:rPr lang="ru-RU" sz="4400" dirty="0"/>
              <a:t>к</a:t>
            </a:r>
            <a:r>
              <a:rPr lang="ru-RU" sz="4400" dirty="0" smtClean="0"/>
              <a:t>риолит - </a:t>
            </a:r>
            <a:r>
              <a:rPr lang="en-AU" sz="4400" dirty="0" smtClean="0"/>
              <a:t>Na</a:t>
            </a:r>
            <a:r>
              <a:rPr lang="en-AU" sz="4400" baseline="-25000" dirty="0" smtClean="0"/>
              <a:t>3</a:t>
            </a:r>
            <a:r>
              <a:rPr lang="en-AU" sz="4400" dirty="0" smtClean="0"/>
              <a:t>AlF</a:t>
            </a:r>
            <a:r>
              <a:rPr lang="en-AU" sz="4400" baseline="-25000" dirty="0" smtClean="0"/>
              <a:t>6</a:t>
            </a:r>
            <a:endParaRPr lang="ru-RU" sz="4400" dirty="0" smtClean="0"/>
          </a:p>
          <a:p>
            <a:pPr>
              <a:buNone/>
            </a:pPr>
            <a:r>
              <a:rPr lang="ru-RU" sz="4400" dirty="0" err="1" smtClean="0"/>
              <a:t>галит</a:t>
            </a:r>
            <a:r>
              <a:rPr lang="ru-RU" sz="4400" dirty="0" smtClean="0"/>
              <a:t> </a:t>
            </a:r>
            <a:r>
              <a:rPr lang="ru-RU" sz="4400" dirty="0" err="1" smtClean="0"/>
              <a:t>NаCl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сильвин </a:t>
            </a:r>
            <a:r>
              <a:rPr lang="ru-RU" sz="4400" dirty="0" err="1" smtClean="0"/>
              <a:t>КCl</a:t>
            </a:r>
            <a:r>
              <a:rPr lang="ru-RU" sz="4400" dirty="0" smtClean="0"/>
              <a:t>, </a:t>
            </a:r>
          </a:p>
          <a:p>
            <a:pPr>
              <a:buNone/>
            </a:pPr>
            <a:r>
              <a:rPr lang="ru-RU" sz="4400" dirty="0" smtClean="0"/>
              <a:t>сильвинит </a:t>
            </a:r>
            <a:r>
              <a:rPr lang="ru-RU" sz="4400" dirty="0" err="1" smtClean="0"/>
              <a:t>Nа</a:t>
            </a:r>
            <a:r>
              <a:rPr lang="en-AU" sz="4400" dirty="0" err="1" smtClean="0"/>
              <a:t>Cl</a:t>
            </a:r>
            <a:r>
              <a:rPr lang="en-AU" sz="4400" dirty="0" smtClean="0">
                <a:latin typeface="Showcard Gothic"/>
              </a:rPr>
              <a:t>·</a:t>
            </a:r>
            <a:r>
              <a:rPr lang="ru-RU" sz="4400" dirty="0" err="1" smtClean="0"/>
              <a:t>КCl</a:t>
            </a:r>
            <a:endParaRPr lang="en-AU" sz="4400" dirty="0"/>
          </a:p>
          <a:p>
            <a:pPr>
              <a:buNone/>
            </a:pPr>
            <a:r>
              <a:rPr lang="ru-RU" sz="4400" dirty="0" smtClean="0"/>
              <a:t> карналлит </a:t>
            </a:r>
            <a:r>
              <a:rPr lang="ru-RU" sz="4400" dirty="0" err="1" smtClean="0"/>
              <a:t>КCl</a:t>
            </a:r>
            <a:r>
              <a:rPr lang="en-AU" sz="4400" dirty="0" smtClean="0">
                <a:latin typeface="Showcard Gothic"/>
              </a:rPr>
              <a:t>·</a:t>
            </a:r>
            <a:r>
              <a:rPr lang="ru-RU" sz="4400" dirty="0" err="1" smtClean="0"/>
              <a:t>МgCl</a:t>
            </a:r>
            <a:r>
              <a:rPr lang="en-AU" sz="4400" baseline="-25000" dirty="0" smtClean="0"/>
              <a:t>2</a:t>
            </a:r>
            <a:r>
              <a:rPr lang="ru-RU" sz="4400" dirty="0" smtClean="0"/>
              <a:t> ·6Н</a:t>
            </a:r>
            <a:r>
              <a:rPr lang="en-AU" sz="4400" baseline="-25000" dirty="0" smtClean="0"/>
              <a:t>2</a:t>
            </a:r>
            <a:r>
              <a:rPr lang="ru-RU" sz="4400" dirty="0" smtClean="0"/>
              <a:t>О</a:t>
            </a:r>
            <a:endParaRPr lang="en-A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9472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бром содержится в морской воде, в </a:t>
            </a:r>
            <a:r>
              <a:rPr lang="ru-RU" dirty="0" smtClean="0">
                <a:solidFill>
                  <a:schemeClr val="tx1"/>
                </a:solidFill>
              </a:rPr>
              <a:t>водах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минеральных </a:t>
            </a:r>
            <a:r>
              <a:rPr lang="ru-RU" dirty="0">
                <a:solidFill>
                  <a:schemeClr val="tx1"/>
                </a:solidFill>
              </a:rPr>
              <a:t>источников, в </a:t>
            </a:r>
            <a:r>
              <a:rPr lang="ru-RU" dirty="0" smtClean="0">
                <a:solidFill>
                  <a:schemeClr val="tx1"/>
                </a:solidFill>
              </a:rPr>
              <a:t>морских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водорослях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Йод может встречаться в природе в виде простого вещества.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506</TotalTime>
  <Words>554</Words>
  <Application>Microsoft Office PowerPoint</Application>
  <PresentationFormat>Экран (4:3)</PresentationFormat>
  <Paragraphs>133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галогены</vt:lpstr>
      <vt:lpstr>F2    («разрушающий») - газ  бледно-жёлтого цвета с резким запахом. Очень ядовит.  Получен в свободном виде Анри Муассаном в 1886 году электролизом жидкого безводного фтористого  водорода.</vt:lpstr>
      <vt:lpstr> Cl2 - желто-зелёный газ. Тяжёлый,  очень ядовитый, имеет характерный неприятный запах      </vt:lpstr>
      <vt:lpstr>Br2 («зловонный»)— красно-бурая жидкость. Ядовит. Поражает обонятельный нерв. Очень летуч, поэтому содержится в запаянных ампулах.     </vt:lpstr>
      <vt:lpstr>I2  — фиолетово-чёрные кристаллы. Очень легко возгоняется (пары фиолетового цвета). Ядовит.     </vt:lpstr>
      <vt:lpstr>Астат — сине-чёрные кристаллы. Очень радиоактивен, поэтому о нём сравнительно мало известно. Период полураспада наиболее долгоживущего изотопа — астата-210 — равен 8,2 часа.</vt:lpstr>
      <vt:lpstr>Общая характеристика.</vt:lpstr>
      <vt:lpstr>Нахождение в природе.</vt:lpstr>
      <vt:lpstr>бром содержится в морской воде, в водах минеральных источников, в морских водорослях.  Йод может встречаться в природе в виде простого вещества.  </vt:lpstr>
      <vt:lpstr>Получение</vt:lpstr>
      <vt:lpstr>3. Получение брома:  1) 6КВr + К2Сr2О7 +7Н2SО4 =  = ЗВr2 + Сr2(SО4)3 + 4К2SО4 + 7Н2О.  2) 2KBr + CL2 = 2KCl + Br2  получение йода   2KI + CL2 = 2KCl + I2   </vt:lpstr>
      <vt:lpstr>Химические свойства</vt:lpstr>
      <vt:lpstr>2. Взаимодействие с неметаллами</vt:lpstr>
      <vt:lpstr>Взаимодействие с серой:</vt:lpstr>
      <vt:lpstr>2. Взаимодействие со сложными веществами.</vt:lpstr>
      <vt:lpstr>С кислотами, анионы которых могут  окисляться:</vt:lpstr>
      <vt:lpstr>Кислородсодержащие кислоты хлора</vt:lpstr>
      <vt:lpstr>Применение галогенов.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галогены</dc:title>
  <dc:creator>Семёнова Юлия Игоревна</dc:creator>
  <cp:lastModifiedBy>Семёнова Юлия Игоревна</cp:lastModifiedBy>
  <cp:revision>34</cp:revision>
  <dcterms:created xsi:type="dcterms:W3CDTF">2012-04-27T14:02:01Z</dcterms:created>
  <dcterms:modified xsi:type="dcterms:W3CDTF">2012-12-02T16:33:55Z</dcterms:modified>
</cp:coreProperties>
</file>