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57" r:id="rId3"/>
    <p:sldId id="258" r:id="rId4"/>
    <p:sldId id="265" r:id="rId5"/>
    <p:sldId id="259" r:id="rId6"/>
    <p:sldId id="261" r:id="rId7"/>
    <p:sldId id="262" r:id="rId8"/>
    <p:sldId id="266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229600" cy="3857652"/>
          </a:xfrm>
        </p:spPr>
        <p:txBody>
          <a:bodyPr>
            <a:normAutofit/>
          </a:bodyPr>
          <a:lstStyle/>
          <a:p>
            <a:r>
              <a:rPr lang="tt-RU" sz="8800" dirty="0" smtClean="0"/>
              <a:t>Һөнәрләр.</a:t>
            </a:r>
            <a:br>
              <a:rPr lang="tt-RU" sz="8800" dirty="0" smtClean="0"/>
            </a:b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V="1">
            <a:off x="928662" y="1714488"/>
            <a:ext cx="2357454" cy="17145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Гульнар\Pictures\откр. урок\DSC027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3214686"/>
            <a:ext cx="4546959" cy="3245620"/>
          </a:xfrm>
          <a:prstGeom prst="rect">
            <a:avLst/>
          </a:prstGeom>
          <a:noFill/>
        </p:spPr>
      </p:pic>
      <p:pic>
        <p:nvPicPr>
          <p:cNvPr id="2050" name="Picture 2" descr="C:\Users\Гульнар\Pictures\откр. урок\DSC027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7166"/>
            <a:ext cx="4242135" cy="321471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>
            <a:normAutofit/>
          </a:bodyPr>
          <a:lstStyle/>
          <a:p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1538" y="785794"/>
          <a:ext cx="7000924" cy="454152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000132"/>
                <a:gridCol w="1000132"/>
                <a:gridCol w="1000132"/>
                <a:gridCol w="1000132"/>
                <a:gridCol w="1000132"/>
                <a:gridCol w="1000132"/>
                <a:gridCol w="1000132"/>
              </a:tblGrid>
              <a:tr h="520477">
                <a:tc>
                  <a:txBody>
                    <a:bodyPr/>
                    <a:lstStyle/>
                    <a:p>
                      <a:pPr algn="ctr"/>
                      <a:r>
                        <a:rPr lang="tt-RU" sz="4000" b="1" dirty="0" smtClean="0"/>
                        <a:t>С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А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Ч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Ы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Т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Е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Г</a:t>
                      </a:r>
                      <a:endParaRPr lang="ru-RU" sz="3600" b="1" dirty="0"/>
                    </a:p>
                  </a:txBody>
                  <a:tcPr/>
                </a:tc>
              </a:tr>
              <a:tr h="520477"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У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Т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У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Ш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Э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Ч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Ү</a:t>
                      </a:r>
                      <a:endParaRPr lang="ru-RU" sz="3600" b="1" dirty="0"/>
                    </a:p>
                  </a:txBody>
                  <a:tcPr/>
                </a:tc>
              </a:tr>
              <a:tr h="520477"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Ч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Я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З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Ч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Е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Е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Р</a:t>
                      </a:r>
                      <a:endParaRPr lang="ru-RU" sz="3600" b="1" dirty="0"/>
                    </a:p>
                  </a:txBody>
                  <a:tcPr/>
                </a:tc>
              </a:tr>
              <a:tr h="520477"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Ы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Ы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Ә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Р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С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С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Ә</a:t>
                      </a:r>
                      <a:endParaRPr lang="ru-RU" sz="3600" b="1" dirty="0"/>
                    </a:p>
                  </a:txBody>
                  <a:tcPr/>
                </a:tc>
              </a:tr>
              <a:tr h="520477"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У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Ч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Т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Б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А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Т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Ө</a:t>
                      </a:r>
                      <a:endParaRPr lang="ru-RU" sz="3600" b="1" dirty="0"/>
                    </a:p>
                  </a:txBody>
                  <a:tcPr/>
                </a:tc>
              </a:tr>
              <a:tr h="520477"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К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У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Я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И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М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Е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З</a:t>
                      </a:r>
                      <a:endParaRPr lang="ru-RU" sz="3600" b="1" dirty="0"/>
                    </a:p>
                  </a:txBody>
                  <a:tcPr/>
                </a:tc>
              </a:tr>
              <a:tr h="520477"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Ы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Т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Ч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Е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Ч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b="1" dirty="0" smtClean="0"/>
                        <a:t>Ү</a:t>
                      </a:r>
                      <a:endParaRPr lang="ru-RU" sz="3600" b="1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1428728" y="1214422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2321703" y="1535893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1571604" y="1857364"/>
            <a:ext cx="10715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892943" y="2464587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714511"/>
          </a:xfrm>
        </p:spPr>
        <p:txBody>
          <a:bodyPr>
            <a:normAutofit/>
          </a:bodyPr>
          <a:lstStyle/>
          <a:p>
            <a:pPr algn="l"/>
            <a:r>
              <a:rPr lang="tt-RU" dirty="0" smtClean="0">
                <a:solidFill>
                  <a:srgbClr val="7030A0"/>
                </a:solidFill>
              </a:rPr>
              <a:t>Нокталар  урынына  тиешле хәрефләр  куеп  языгыз.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28596" y="2857496"/>
            <a:ext cx="8358246" cy="2286016"/>
          </a:xfrm>
        </p:spPr>
        <p:txBody>
          <a:bodyPr>
            <a:normAutofit/>
          </a:bodyPr>
          <a:lstStyle/>
          <a:p>
            <a:pPr algn="l"/>
            <a:r>
              <a:rPr lang="tt-RU" sz="3600" dirty="0" smtClean="0">
                <a:solidFill>
                  <a:schemeClr val="tx1"/>
                </a:solidFill>
              </a:rPr>
              <a:t>Сат...чы, эшч..., тег...че, р...ссам, ук...тучы, т...зүче, тәрб...яли, эшл..., ...за, тег... .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429288"/>
          </a:xfrm>
        </p:spPr>
        <p:txBody>
          <a:bodyPr>
            <a:normAutofit fontScale="90000"/>
          </a:bodyPr>
          <a:lstStyle/>
          <a:p>
            <a:pPr algn="l"/>
            <a:r>
              <a:rPr lang="tt-RU" sz="4800" dirty="0" smtClean="0"/>
              <a:t/>
            </a:r>
            <a:br>
              <a:rPr lang="tt-RU" sz="4800" dirty="0" smtClean="0"/>
            </a:br>
            <a:r>
              <a:rPr lang="tt-RU" sz="4800" dirty="0" smtClean="0"/>
              <a:t>Сат</a:t>
            </a:r>
            <a:r>
              <a:rPr lang="tt-RU" sz="4800" dirty="0" smtClean="0">
                <a:solidFill>
                  <a:srgbClr val="FF0000"/>
                </a:solidFill>
              </a:rPr>
              <a:t>у</a:t>
            </a:r>
            <a:r>
              <a:rPr lang="tt-RU" sz="4800" dirty="0" smtClean="0"/>
              <a:t>чы,  эшч</a:t>
            </a:r>
            <a:r>
              <a:rPr lang="tt-RU" sz="4800" dirty="0" smtClean="0">
                <a:solidFill>
                  <a:srgbClr val="FF0000"/>
                </a:solidFill>
              </a:rPr>
              <a:t>е</a:t>
            </a:r>
            <a:r>
              <a:rPr lang="tt-RU" sz="4800" dirty="0" smtClean="0"/>
              <a:t>,  тег</a:t>
            </a:r>
            <a:r>
              <a:rPr lang="tt-RU" sz="4800" dirty="0" smtClean="0">
                <a:solidFill>
                  <a:srgbClr val="FF0000"/>
                </a:solidFill>
              </a:rPr>
              <a:t>ү</a:t>
            </a:r>
            <a:r>
              <a:rPr lang="tt-RU" sz="4800" dirty="0" smtClean="0"/>
              <a:t>че,  р</a:t>
            </a:r>
            <a:r>
              <a:rPr lang="tt-RU" sz="4800" dirty="0" smtClean="0">
                <a:solidFill>
                  <a:srgbClr val="FF0000"/>
                </a:solidFill>
              </a:rPr>
              <a:t>ә</a:t>
            </a:r>
            <a:r>
              <a:rPr lang="tt-RU" sz="4800" dirty="0" smtClean="0"/>
              <a:t>ссам, ук</a:t>
            </a:r>
            <a:r>
              <a:rPr lang="tt-RU" sz="4800" dirty="0" smtClean="0">
                <a:solidFill>
                  <a:srgbClr val="FF0000"/>
                </a:solidFill>
              </a:rPr>
              <a:t>ы</a:t>
            </a:r>
            <a:r>
              <a:rPr lang="tt-RU" sz="4800" dirty="0" smtClean="0"/>
              <a:t>тучы,  т</a:t>
            </a:r>
            <a:r>
              <a:rPr lang="tt-RU" sz="4800" dirty="0" smtClean="0">
                <a:solidFill>
                  <a:srgbClr val="FF0000"/>
                </a:solidFill>
              </a:rPr>
              <a:t>ө</a:t>
            </a:r>
            <a:r>
              <a:rPr lang="tt-RU" sz="4800" dirty="0" smtClean="0"/>
              <a:t>зүче,  тәрб</a:t>
            </a:r>
            <a:r>
              <a:rPr lang="tt-RU" sz="4800" dirty="0" smtClean="0">
                <a:solidFill>
                  <a:srgbClr val="FF0000"/>
                </a:solidFill>
              </a:rPr>
              <a:t>и</a:t>
            </a:r>
            <a:r>
              <a:rPr lang="tt-RU" sz="4800" dirty="0" smtClean="0"/>
              <a:t>яли, эшл</a:t>
            </a:r>
            <a:r>
              <a:rPr lang="tt-RU" sz="4800" dirty="0" smtClean="0">
                <a:solidFill>
                  <a:srgbClr val="FF0000"/>
                </a:solidFill>
              </a:rPr>
              <a:t>и</a:t>
            </a:r>
            <a:r>
              <a:rPr lang="tt-RU" sz="4800" dirty="0" smtClean="0"/>
              <a:t>,  </a:t>
            </a:r>
            <a:r>
              <a:rPr lang="tt-RU" sz="4800" dirty="0" smtClean="0">
                <a:solidFill>
                  <a:srgbClr val="FF0000"/>
                </a:solidFill>
              </a:rPr>
              <a:t>я</a:t>
            </a:r>
            <a:r>
              <a:rPr lang="tt-RU" sz="4800" dirty="0" smtClean="0"/>
              <a:t>за,  тег</a:t>
            </a:r>
            <a:r>
              <a:rPr lang="tt-RU" sz="4800" dirty="0" smtClean="0">
                <a:solidFill>
                  <a:srgbClr val="FF0000"/>
                </a:solidFill>
              </a:rPr>
              <a:t>ә</a:t>
            </a:r>
            <a:r>
              <a:rPr lang="tt-RU" sz="4800" dirty="0" smtClean="0"/>
              <a:t> .</a:t>
            </a:r>
            <a:br>
              <a:rPr lang="tt-RU" sz="4800" dirty="0" smtClean="0"/>
            </a:br>
            <a:r>
              <a:rPr lang="tt-RU" sz="4800" dirty="0" smtClean="0">
                <a:solidFill>
                  <a:srgbClr val="7030A0"/>
                </a:solidFill>
              </a:rPr>
              <a:t/>
            </a:r>
            <a:br>
              <a:rPr lang="tt-RU" sz="4800" dirty="0" smtClean="0">
                <a:solidFill>
                  <a:srgbClr val="7030A0"/>
                </a:solidFill>
              </a:rPr>
            </a:br>
            <a:r>
              <a:rPr lang="tt-RU" sz="4800" dirty="0" smtClean="0"/>
              <a:t>“5”-    хатасыз</a:t>
            </a:r>
            <a:br>
              <a:rPr lang="tt-RU" sz="4800" dirty="0" smtClean="0"/>
            </a:br>
            <a:r>
              <a:rPr lang="tt-RU" sz="4800" dirty="0" smtClean="0"/>
              <a:t>“4”-    1-2  хата</a:t>
            </a:r>
            <a:br>
              <a:rPr lang="tt-RU" sz="4800" dirty="0" smtClean="0"/>
            </a:br>
            <a:r>
              <a:rPr lang="tt-RU" sz="4800" dirty="0" smtClean="0"/>
              <a:t>“3”-    3-4  хата</a:t>
            </a:r>
            <a:br>
              <a:rPr lang="tt-RU" sz="4800" dirty="0" smtClean="0"/>
            </a:br>
            <a:r>
              <a:rPr lang="tt-RU" sz="4800" dirty="0" smtClean="0"/>
              <a:t>“2”-    5˂   хата</a:t>
            </a:r>
            <a:br>
              <a:rPr lang="tt-RU" sz="4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72400" cy="1714511"/>
          </a:xfrm>
        </p:spPr>
        <p:txBody>
          <a:bodyPr>
            <a:normAutofit/>
          </a:bodyPr>
          <a:lstStyle/>
          <a:p>
            <a:pPr algn="l"/>
            <a:r>
              <a:rPr lang="tt-RU" dirty="0" smtClean="0">
                <a:solidFill>
                  <a:srgbClr val="7030A0"/>
                </a:solidFill>
              </a:rPr>
              <a:t>Хатаны  табыгыз, дөрес  җавап бирегез.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71472" y="2500306"/>
            <a:ext cx="8072494" cy="3138494"/>
          </a:xfrm>
        </p:spPr>
        <p:txBody>
          <a:bodyPr>
            <a:normAutofit/>
          </a:bodyPr>
          <a:lstStyle/>
          <a:p>
            <a:pPr algn="l"/>
            <a:r>
              <a:rPr lang="tt-RU" sz="3600" dirty="0" smtClean="0">
                <a:solidFill>
                  <a:schemeClr val="tx1"/>
                </a:solidFill>
              </a:rPr>
              <a:t>Табиб  матур  йортлар  төзи.</a:t>
            </a:r>
          </a:p>
          <a:p>
            <a:pPr algn="l"/>
            <a:r>
              <a:rPr lang="tt-RU" sz="3600" dirty="0" smtClean="0">
                <a:solidFill>
                  <a:schemeClr val="tx1"/>
                </a:solidFill>
              </a:rPr>
              <a:t>Укытучы  заводта  эшли.</a:t>
            </a:r>
          </a:p>
          <a:p>
            <a:pPr algn="l"/>
            <a:r>
              <a:rPr lang="tt-RU" sz="3600" dirty="0" smtClean="0">
                <a:solidFill>
                  <a:schemeClr val="tx1"/>
                </a:solidFill>
              </a:rPr>
              <a:t>Төзүче  бакчада  балалар  тәрбияли.</a:t>
            </a:r>
          </a:p>
          <a:p>
            <a:pPr algn="l"/>
            <a:r>
              <a:rPr lang="tt-RU" sz="3600" dirty="0" smtClean="0">
                <a:solidFill>
                  <a:schemeClr val="tx1"/>
                </a:solidFill>
              </a:rPr>
              <a:t>Рәссам  әкиятләр  яза.</a:t>
            </a:r>
          </a:p>
          <a:p>
            <a:pPr algn="l"/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7030A0"/>
                </a:solidFill>
              </a:rPr>
              <a:t>Узнай у друга: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500034" y="1142984"/>
            <a:ext cx="7572404" cy="5214973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1"/>
                </a:solidFill>
              </a:rPr>
              <a:t>Его  мама  продавец;</a:t>
            </a:r>
          </a:p>
          <a:p>
            <a:pPr algn="l"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1"/>
                </a:solidFill>
              </a:rPr>
              <a:t>Что  делает  портной;</a:t>
            </a:r>
          </a:p>
          <a:p>
            <a:pPr algn="l"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1"/>
                </a:solidFill>
              </a:rPr>
              <a:t>Кто  разносит  письма?</a:t>
            </a:r>
          </a:p>
          <a:p>
            <a:pPr algn="l">
              <a:buNone/>
            </a:pPr>
            <a:r>
              <a:rPr lang="ru-RU" sz="4400" dirty="0" smtClean="0">
                <a:solidFill>
                  <a:srgbClr val="7030A0"/>
                </a:solidFill>
              </a:rPr>
              <a:t>Скажи, что:</a:t>
            </a:r>
          </a:p>
          <a:p>
            <a:pPr algn="l"/>
            <a:r>
              <a:rPr lang="ru-RU" sz="3600" dirty="0" smtClean="0"/>
              <a:t>Ученик  красиво  пишет;</a:t>
            </a:r>
          </a:p>
          <a:p>
            <a:pPr algn="l"/>
            <a:r>
              <a:rPr lang="ru-RU" sz="3600" dirty="0" smtClean="0"/>
              <a:t>Надо  раздать  тетради;</a:t>
            </a:r>
          </a:p>
          <a:p>
            <a:pPr algn="l"/>
            <a:r>
              <a:rPr lang="ru-RU" sz="3600" dirty="0" smtClean="0"/>
              <a:t>Надо  хорошо  учиться.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1500198"/>
          </a:xfrm>
        </p:spPr>
        <p:txBody>
          <a:bodyPr>
            <a:normAutofit/>
          </a:bodyPr>
          <a:lstStyle/>
          <a:p>
            <a:pPr algn="l"/>
            <a:r>
              <a:rPr lang="tt-RU" dirty="0" smtClean="0">
                <a:solidFill>
                  <a:srgbClr val="7030A0"/>
                </a:solidFill>
              </a:rPr>
              <a:t>Диалогны  төшеп  калган репликаларны  өстәп  укыгыз.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8596" y="1571612"/>
            <a:ext cx="8286808" cy="4929222"/>
          </a:xfrm>
        </p:spPr>
        <p:txBody>
          <a:bodyPr>
            <a:normAutofit/>
          </a:bodyPr>
          <a:lstStyle/>
          <a:p>
            <a:pPr algn="l"/>
            <a:r>
              <a:rPr lang="tt-RU" dirty="0" smtClean="0">
                <a:solidFill>
                  <a:schemeClr val="tx1"/>
                </a:solidFill>
              </a:rPr>
              <a:t>1)-...</a:t>
            </a:r>
          </a:p>
          <a:p>
            <a:pPr algn="l"/>
            <a:r>
              <a:rPr lang="tt-RU" dirty="0" smtClean="0">
                <a:solidFill>
                  <a:schemeClr val="tx1"/>
                </a:solidFill>
              </a:rPr>
              <a:t> -Минем  әтием  заводта  эшли.</a:t>
            </a:r>
          </a:p>
          <a:p>
            <a:pPr algn="l"/>
            <a:r>
              <a:rPr lang="tt-RU" dirty="0" smtClean="0">
                <a:solidFill>
                  <a:schemeClr val="tx1"/>
                </a:solidFill>
              </a:rPr>
              <a:t>2)- ..... ?</a:t>
            </a:r>
          </a:p>
          <a:p>
            <a:pPr algn="l"/>
            <a:r>
              <a:rPr lang="tt-RU" dirty="0" smtClean="0">
                <a:solidFill>
                  <a:schemeClr val="tx1"/>
                </a:solidFill>
              </a:rPr>
              <a:t> -Сатучы  ашамлыклар  сата.</a:t>
            </a:r>
          </a:p>
          <a:p>
            <a:pPr algn="l"/>
            <a:r>
              <a:rPr lang="tt-RU" dirty="0" smtClean="0">
                <a:solidFill>
                  <a:schemeClr val="tx1"/>
                </a:solidFill>
              </a:rPr>
              <a:t>3)- ..... ?</a:t>
            </a:r>
          </a:p>
          <a:p>
            <a:pPr algn="l"/>
            <a:r>
              <a:rPr lang="tt-RU" dirty="0" smtClean="0">
                <a:solidFill>
                  <a:schemeClr val="tx1"/>
                </a:solidFill>
              </a:rPr>
              <a:t> -Хат  ташучы  газета  һәм  </a:t>
            </a:r>
            <a:r>
              <a:rPr lang="ru-RU" dirty="0" smtClean="0">
                <a:solidFill>
                  <a:schemeClr val="tx1"/>
                </a:solidFill>
              </a:rPr>
              <a:t>ж</a:t>
            </a:r>
            <a:r>
              <a:rPr lang="tt-RU" dirty="0" smtClean="0">
                <a:solidFill>
                  <a:schemeClr val="tx1"/>
                </a:solidFill>
              </a:rPr>
              <a:t>урналлар  тарата.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flipV="1">
            <a:off x="3786182" y="1417638"/>
            <a:ext cx="3143272" cy="401162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0" y="3357562"/>
            <a:ext cx="2214578" cy="1357322"/>
          </a:xfrm>
        </p:spPr>
        <p:txBody>
          <a:bodyPr/>
          <a:lstStyle/>
          <a:p>
            <a:pPr lvl="1">
              <a:buNone/>
            </a:pPr>
            <a:endParaRPr lang="ru-RU" dirty="0"/>
          </a:p>
        </p:txBody>
      </p:sp>
      <p:pic>
        <p:nvPicPr>
          <p:cNvPr id="2052" name="Picture 4" descr="C:\Users\Гульнар\Pictures\откр. урок\DSC026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500042"/>
            <a:ext cx="4929222" cy="57864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V="1">
            <a:off x="1000100" y="1428736"/>
            <a:ext cx="2000264" cy="15716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143636" y="3214686"/>
            <a:ext cx="2071702" cy="17859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3" descr="C:\Users\Гульнар\Pictures\откр. урок\DSC02687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785794"/>
            <a:ext cx="3857652" cy="5214974"/>
          </a:xfrm>
          <a:prstGeom prst="rect">
            <a:avLst/>
          </a:prstGeom>
          <a:noFill/>
        </p:spPr>
      </p:pic>
      <p:pic>
        <p:nvPicPr>
          <p:cNvPr id="1026" name="Picture 2" descr="C:\Users\Гульнар\Pictures\откр. урок\DSC026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357298"/>
            <a:ext cx="4359038" cy="40005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2214554"/>
            <a:ext cx="2786082" cy="2571768"/>
          </a:xfrm>
        </p:spPr>
        <p:txBody>
          <a:bodyPr/>
          <a:lstStyle/>
          <a:p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643702" y="3857628"/>
            <a:ext cx="1428760" cy="1571636"/>
          </a:xfrm>
        </p:spPr>
        <p:txBody>
          <a:bodyPr/>
          <a:lstStyle/>
          <a:p>
            <a:r>
              <a:rPr lang="tt-RU" dirty="0" smtClean="0"/>
              <a:t>э</a:t>
            </a:r>
            <a:endParaRPr lang="ru-RU" dirty="0"/>
          </a:p>
        </p:txBody>
      </p:sp>
      <p:pic>
        <p:nvPicPr>
          <p:cNvPr id="2050" name="Picture 2" descr="C:\Users\Гульнар\Pictures\откр. урок\DSC02688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714356"/>
            <a:ext cx="6643734" cy="52864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</TotalTime>
  <Words>189</Words>
  <PresentationFormat>Экран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Һөнәрләр. </vt:lpstr>
      <vt:lpstr>Нокталар  урынына  тиешле хәрефләр  куеп  языгыз.</vt:lpstr>
      <vt:lpstr> Сатучы,  эшче,  тегүче,  рәссам, укытучы,  төзүче,  тәрбияли, эшли,  яза,  тегә .  “5”-    хатасыз “4”-    1-2  хата “3”-    3-4  хата “2”-    5˂   хата  </vt:lpstr>
      <vt:lpstr>Хатаны  табыгыз, дөрес  җавап бирегез.</vt:lpstr>
      <vt:lpstr>Узнай у друга:</vt:lpstr>
      <vt:lpstr>Диалогны  төшеп  калган репликаларны  өстәп  укыгыз.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Гульнар</dc:creator>
  <cp:lastModifiedBy>Гульнар</cp:lastModifiedBy>
  <cp:revision>22</cp:revision>
  <dcterms:created xsi:type="dcterms:W3CDTF">2010-12-09T09:54:26Z</dcterms:created>
  <dcterms:modified xsi:type="dcterms:W3CDTF">2010-12-12T14:10:18Z</dcterms:modified>
</cp:coreProperties>
</file>