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61" r:id="rId8"/>
    <p:sldId id="262" r:id="rId9"/>
    <p:sldId id="263" r:id="rId10"/>
    <p:sldId id="260" r:id="rId11"/>
    <p:sldId id="270" r:id="rId12"/>
    <p:sldId id="265" r:id="rId13"/>
    <p:sldId id="259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31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60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45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4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1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1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0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3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06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4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61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6427E-3603-447E-89D3-26E2CCE03775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A437C-26E4-4F34-B75F-5C95A628E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84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2276872"/>
            <a:ext cx="7772400" cy="1470025"/>
          </a:xfrm>
        </p:spPr>
        <p:txBody>
          <a:bodyPr/>
          <a:lstStyle/>
          <a:p>
            <a:r>
              <a:rPr lang="ru-RU" dirty="0" smtClean="0"/>
              <a:t>Многообразие организмов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5445224"/>
            <a:ext cx="3384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Архипова Т.С. Учитель биологии </a:t>
            </a:r>
          </a:p>
          <a:p>
            <a:r>
              <a:rPr lang="ru-RU" dirty="0" smtClean="0"/>
              <a:t>ГБОУ СОШ №113  </a:t>
            </a:r>
            <a:r>
              <a:rPr lang="ru-RU" dirty="0" err="1" smtClean="0"/>
              <a:t>г.Москвы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88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 </a:t>
            </a:r>
            <a:r>
              <a:rPr lang="ru-RU" sz="2400" dirty="0"/>
              <a:t>многих </a:t>
            </a:r>
            <a:r>
              <a:rPr lang="ru-RU" sz="2400" dirty="0" err="1"/>
              <a:t>высокоинтегрированных</a:t>
            </a:r>
            <a:r>
              <a:rPr lang="ru-RU" sz="2400" dirty="0"/>
              <a:t> подвижных колоний (морские перья, сифонофоры и др.) уровень целостности достигает уровня единого организма, а отдельные особи выполняют роль органов колонии. У таких (и многих других) колоний имеется общая часть (стебель, ствол), которая не принадлежит ни одной из особей.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86" y="3429000"/>
            <a:ext cx="2936438" cy="240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505572" cy="242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6083989"/>
            <a:ext cx="206223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Морское перо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94883" y="6083988"/>
            <a:ext cx="185980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Сифонофора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657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584711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Многоклеточные организмы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84984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Ж</a:t>
            </a:r>
            <a:r>
              <a:rPr lang="ru-RU" sz="2400" dirty="0" smtClean="0"/>
              <a:t>ивотные, </a:t>
            </a:r>
            <a:r>
              <a:rPr lang="ru-RU" sz="2400" dirty="0"/>
              <a:t>растения </a:t>
            </a:r>
            <a:r>
              <a:rPr lang="ru-RU" sz="2400" dirty="0" smtClean="0"/>
              <a:t>и </a:t>
            </a:r>
            <a:r>
              <a:rPr lang="ru-RU" sz="2400" dirty="0"/>
              <a:t>грибы, тело </a:t>
            </a:r>
            <a:r>
              <a:rPr lang="ru-RU" sz="2400" dirty="0" smtClean="0"/>
              <a:t>которых </a:t>
            </a:r>
            <a:r>
              <a:rPr lang="ru-RU" sz="2400" dirty="0"/>
              <a:t>состоит из </a:t>
            </a:r>
            <a:r>
              <a:rPr lang="ru-RU" sz="2400" dirty="0" smtClean="0"/>
              <a:t>множества </a:t>
            </a:r>
            <a:r>
              <a:rPr lang="ru-RU" sz="2400" dirty="0"/>
              <a:t>клеток и их производных (</a:t>
            </a:r>
            <a:r>
              <a:rPr lang="ru-RU" sz="2400" dirty="0" smtClean="0"/>
              <a:t>различные </a:t>
            </a:r>
            <a:r>
              <a:rPr lang="ru-RU" sz="2400" dirty="0"/>
              <a:t>виды межклеточного вещества). Характерный признак </a:t>
            </a:r>
            <a:r>
              <a:rPr lang="ru-RU" sz="2400" dirty="0" smtClean="0"/>
              <a:t> многоклеточных —качественная </a:t>
            </a:r>
            <a:r>
              <a:rPr lang="ru-RU" sz="2400" dirty="0"/>
              <a:t>неравноценность клеток, слагающих их тело, их дифференцировка и объединение в комплексы </a:t>
            </a:r>
            <a:r>
              <a:rPr lang="ru-RU" sz="2400" dirty="0" smtClean="0"/>
              <a:t>различной  </a:t>
            </a:r>
            <a:r>
              <a:rPr lang="ru-RU" sz="2400" dirty="0"/>
              <a:t>сложности (ткани и органы), выполняющие разные функции в целостном организме.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9763" y="1366576"/>
            <a:ext cx="1642914" cy="171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66576"/>
            <a:ext cx="2263180" cy="169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70590"/>
            <a:ext cx="2448272" cy="170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2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4267200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666473"/>
            <a:ext cx="4968552" cy="174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07202" y="404664"/>
            <a:ext cx="4262705" cy="646331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ru-RU" sz="3600" dirty="0"/>
              <a:t>Пресноводная гидра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6328" y="5560311"/>
            <a:ext cx="81648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1- покровно-мускульная; 2 – пищеварительно-мускульная;</a:t>
            </a:r>
          </a:p>
          <a:p>
            <a:r>
              <a:rPr lang="ru-RU" sz="2400" dirty="0" smtClean="0"/>
              <a:t> 3 –сперматозоид;4-яйцеклетка: 5-нервная; 6-стрекательная.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721367"/>
            <a:ext cx="393101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Разнообразие клеток гидры.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09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471317"/>
            <a:ext cx="8229600" cy="640871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http://images.sciencedaily.com/2004/06/040611080718.jpg</a:t>
            </a:r>
          </a:p>
          <a:p>
            <a:r>
              <a:rPr lang="en-US" dirty="0"/>
              <a:t>http://npu.edu.ua/!e-book/book/html/D/ipgoe_ktmn_Mollis_Aktivnye_formy_metody/img/img_7.jpg</a:t>
            </a:r>
          </a:p>
          <a:p>
            <a:r>
              <a:rPr lang="en-US" dirty="0"/>
              <a:t>http://pechnikovo-dr.ucoz.ru/prezentazhii/kishechnopolostnye.jpg</a:t>
            </a:r>
          </a:p>
          <a:p>
            <a:r>
              <a:rPr lang="en-US" dirty="0"/>
              <a:t>http://www.growing-algae.com/images/Chlorella2.jpg</a:t>
            </a:r>
          </a:p>
          <a:p>
            <a:r>
              <a:rPr lang="en-US" dirty="0"/>
              <a:t>http://biolicey2vrn.ucoz.ru/Biolog_v_6kl/Vodorosli/Hlamidomonada.jpg</a:t>
            </a:r>
          </a:p>
          <a:p>
            <a:r>
              <a:rPr lang="en-US" dirty="0"/>
              <a:t>http://scienceforkids.kidipede.com/biology/cells/pictures/yeastbuds.jpg</a:t>
            </a:r>
          </a:p>
          <a:p>
            <a:r>
              <a:rPr lang="en-US" dirty="0"/>
              <a:t>http://tolkslovar.ru/k6597.html</a:t>
            </a:r>
          </a:p>
          <a:p>
            <a:r>
              <a:rPr lang="en-US" dirty="0"/>
              <a:t>http://dic.academic.ru/pictures/enc_colier/ph05802.jpg</a:t>
            </a:r>
          </a:p>
          <a:p>
            <a:r>
              <a:rPr lang="en-US" dirty="0"/>
              <a:t>http://kolyan.net/uploads/posts/2010-02/1265384279_2.jpg</a:t>
            </a:r>
          </a:p>
          <a:p>
            <a:r>
              <a:rPr lang="en-US" dirty="0"/>
              <a:t>http://img706.imageshack.us/img706/5273/boardturkfilamingo18.jpg</a:t>
            </a:r>
          </a:p>
          <a:p>
            <a:r>
              <a:rPr lang="en-US" dirty="0"/>
              <a:t>http://www.pogodasochi.ru/images/common/sm_349.jpg</a:t>
            </a:r>
          </a:p>
          <a:p>
            <a:r>
              <a:rPr lang="en-US" dirty="0"/>
              <a:t>http://www.glerl.noaa.gov/seagrant/GLWL/Algae/Chlorophyta/Images/Chlorococcum_Key106.jpg</a:t>
            </a:r>
          </a:p>
          <a:p>
            <a:r>
              <a:rPr lang="en-US" dirty="0"/>
              <a:t>http://img-fotki.yandex.ru/get/4410/50853505.15/0_6a02a_e480c5c1_S</a:t>
            </a:r>
          </a:p>
          <a:p>
            <a:r>
              <a:rPr lang="en-US" dirty="0"/>
              <a:t>http://dic.academic.ru/dic.nsf/enc3p/200410</a:t>
            </a:r>
          </a:p>
          <a:p>
            <a:r>
              <a:rPr lang="en-US" dirty="0"/>
              <a:t>http://</a:t>
            </a:r>
            <a:r>
              <a:rPr lang="en-US" dirty="0" smtClean="0"/>
              <a:t>www.chernetskaya.ru/blog/wp-content/tripanosomy.jpg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922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28343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Следует </a:t>
            </a:r>
            <a:r>
              <a:rPr lang="ru-RU" sz="2400" dirty="0"/>
              <a:t>отличать </a:t>
            </a:r>
            <a:r>
              <a:rPr lang="ru-RU" sz="2400" dirty="0" err="1"/>
              <a:t>многоклеточность</a:t>
            </a:r>
            <a:r>
              <a:rPr lang="ru-RU" sz="2400" dirty="0"/>
              <a:t> и </a:t>
            </a:r>
            <a:r>
              <a:rPr lang="ru-RU" sz="2400" dirty="0" err="1"/>
              <a:t>колониальность</a:t>
            </a:r>
            <a:r>
              <a:rPr lang="ru-RU" sz="2400" dirty="0"/>
              <a:t>. У колониальных организмов отсутствуют настоящие дифференцированные клетки, а следовательно, и разделение тела на ткани. Граница между </a:t>
            </a:r>
            <a:r>
              <a:rPr lang="ru-RU" sz="2400" dirty="0" err="1"/>
              <a:t>многоклеточностью</a:t>
            </a:r>
            <a:r>
              <a:rPr lang="ru-RU" sz="2400" dirty="0"/>
              <a:t> и </a:t>
            </a:r>
            <a:r>
              <a:rPr lang="ru-RU" sz="2400" dirty="0" err="1"/>
              <a:t>колониальностью</a:t>
            </a:r>
            <a:r>
              <a:rPr lang="ru-RU" sz="2400" dirty="0"/>
              <a:t> нечеткая. Например, вольвокс часто относят к колониальным организмам, хотя в его "колониях" есть четкое деление клеток на генеративные и соматические. Выделение смертной "сомы" А. А. </a:t>
            </a:r>
            <a:r>
              <a:rPr lang="ru-RU" sz="2400" dirty="0" err="1"/>
              <a:t>Захваткин</a:t>
            </a:r>
            <a:r>
              <a:rPr lang="ru-RU" sz="2400" dirty="0"/>
              <a:t> считал важным признаком </a:t>
            </a:r>
            <a:r>
              <a:rPr lang="ru-RU" sz="2400" dirty="0" err="1"/>
              <a:t>многоклеточности</a:t>
            </a:r>
            <a:r>
              <a:rPr lang="ru-RU" sz="2400" dirty="0"/>
              <a:t> вольвокса. Кроме дифференциации клеток, для многоклеточных характерен и более высокий уровень интеграции, чем для колониальных форм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81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66" y="4567457"/>
            <a:ext cx="2781253" cy="2077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64296"/>
            <a:ext cx="2338776" cy="174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430228"/>
            <a:ext cx="1944216" cy="235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519" y="420657"/>
            <a:ext cx="5154439" cy="423008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357008" y="1750747"/>
            <a:ext cx="96180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Капсула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2166369"/>
            <a:ext cx="194421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Клеточная стенка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13097" y="2594053"/>
            <a:ext cx="330571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Цитоплазматическая мембрана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008" y="3020620"/>
            <a:ext cx="120577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рибосомы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3727924" y="3645024"/>
            <a:ext cx="13481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реснички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692696"/>
            <a:ext cx="140891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цитоплазма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1556792"/>
            <a:ext cx="122413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нуклеоид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282321" y="3841737"/>
            <a:ext cx="9785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Жгутик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75967" y="843208"/>
            <a:ext cx="422865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Доядерные организмы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77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120" y="2149088"/>
            <a:ext cx="4945601" cy="262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1780" y="260648"/>
            <a:ext cx="793505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Эукариотные</a:t>
            </a:r>
            <a:r>
              <a:rPr lang="ru-RU" sz="4000" dirty="0"/>
              <a:t> </a:t>
            </a:r>
            <a:r>
              <a:rPr lang="ru-RU" sz="4000" dirty="0" smtClean="0"/>
              <a:t>(ядерные) организмы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45053"/>
            <a:ext cx="134870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Инфузория-</a:t>
            </a:r>
          </a:p>
          <a:p>
            <a:r>
              <a:rPr lang="ru-RU" dirty="0" smtClean="0"/>
              <a:t>туфелька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12236" y="4898726"/>
            <a:ext cx="82266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Амеба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3851786" y="4944892"/>
            <a:ext cx="7431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Бодо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648168"/>
            <a:ext cx="1302448" cy="262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29943" y="6091866"/>
            <a:ext cx="148899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Трипаносома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319" y="2165959"/>
            <a:ext cx="1297543" cy="129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32631" y="3632500"/>
            <a:ext cx="136979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радиолярия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04730" y="1095004"/>
            <a:ext cx="5421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Одноклеточные животные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462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582" y="1978032"/>
            <a:ext cx="247625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3888701"/>
            <a:ext cx="140904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хлорелла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240" y="1921157"/>
            <a:ext cx="2390582" cy="185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119534"/>
            <a:ext cx="2643613" cy="179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72240" y="3895244"/>
            <a:ext cx="2683427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хламидомонада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724011" y="6070350"/>
            <a:ext cx="1546064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хлорококк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04974" y="1109353"/>
            <a:ext cx="5209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Одноклеточные растения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8625" y="346120"/>
            <a:ext cx="793505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sz="4000" dirty="0" err="1"/>
              <a:t>Эукариотные</a:t>
            </a:r>
            <a:r>
              <a:rPr lang="ru-RU" sz="4000" dirty="0"/>
              <a:t> (ядерные) организмы</a:t>
            </a:r>
          </a:p>
        </p:txBody>
      </p:sp>
    </p:spTree>
    <p:extLst>
      <p:ext uri="{BB962C8B-B14F-4D97-AF65-F5344CB8AC3E}">
        <p14:creationId xmlns:p14="http://schemas.microsoft.com/office/powerpoint/2010/main" val="41889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280831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87407" y="1211253"/>
            <a:ext cx="5124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Одноклеточные грибы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888863" y="5683212"/>
            <a:ext cx="129426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Дрожжи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6672"/>
            <a:ext cx="793505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sz="4000" dirty="0" err="1"/>
              <a:t>Эукариотные</a:t>
            </a:r>
            <a:r>
              <a:rPr lang="ru-RU" sz="4000" dirty="0"/>
              <a:t> (ядерные) организмы</a:t>
            </a:r>
          </a:p>
        </p:txBody>
      </p:sp>
    </p:spTree>
    <p:extLst>
      <p:ext uri="{BB962C8B-B14F-4D97-AF65-F5344CB8AC3E}">
        <p14:creationId xmlns:p14="http://schemas.microsoft.com/office/powerpoint/2010/main" val="9316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9228" y="593061"/>
            <a:ext cx="6533007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Колониальные организмы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288" y="4077072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От истинно многоклеточных организмов колониальные отличаются прежде всего более низким уровнем целостности (например, на отдельные раздражители часто реагируют отдельные особи, а не вся колония как целое), а колониальные протисты — также более низким уровнем дифференциации клеток.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288" y="1759118"/>
            <a:ext cx="8371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Колониальные о</a:t>
            </a:r>
            <a:r>
              <a:rPr lang="ru-RU" sz="2400" dirty="0" smtClean="0"/>
              <a:t>рганизмы </a:t>
            </a:r>
            <a:r>
              <a:rPr lang="ru-RU" sz="2400" dirty="0"/>
              <a:t>- водные организмы, у которых при </a:t>
            </a:r>
            <a:r>
              <a:rPr lang="ru-RU" sz="2400" dirty="0" smtClean="0"/>
              <a:t>размножении бесполым </a:t>
            </a:r>
            <a:r>
              <a:rPr lang="ru-RU" sz="2400" dirty="0"/>
              <a:t>путем дочерние поколения остаются соединенными с </a:t>
            </a:r>
            <a:r>
              <a:rPr lang="ru-RU" sz="2400" dirty="0" smtClean="0"/>
              <a:t>материнскими организмами</a:t>
            </a:r>
            <a:r>
              <a:rPr lang="ru-RU" sz="2400" dirty="0"/>
              <a:t>. Колониальные организмы встречаются главным образом </a:t>
            </a:r>
            <a:r>
              <a:rPr lang="ru-RU" sz="2400" dirty="0" smtClean="0"/>
              <a:t>среди одноклеточных </a:t>
            </a:r>
            <a:r>
              <a:rPr lang="ru-RU" sz="2400" dirty="0"/>
              <a:t>водорослей, губок, кишечнополостных (коралловые полипы),мшанок.</a:t>
            </a:r>
          </a:p>
        </p:txBody>
      </p:sp>
    </p:spTree>
    <p:extLst>
      <p:ext uri="{BB962C8B-B14F-4D97-AF65-F5344CB8AC3E}">
        <p14:creationId xmlns:p14="http://schemas.microsoft.com/office/powerpoint/2010/main" val="19609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Яркими представителями колониальных организмов являются колониальные зеленые водоросли (напр., </a:t>
            </a:r>
            <a:r>
              <a:rPr lang="ru-RU" sz="2800" dirty="0" err="1"/>
              <a:t>эудорина</a:t>
            </a:r>
            <a:r>
              <a:rPr lang="ru-RU" sz="2800" dirty="0" smtClean="0"/>
              <a:t>,  </a:t>
            </a:r>
            <a:r>
              <a:rPr lang="ru-RU" sz="2800" dirty="0" err="1"/>
              <a:t>пандорина</a:t>
            </a:r>
            <a:r>
              <a:rPr lang="ru-RU" sz="2800" dirty="0"/>
              <a:t>, а также вольвокс, представляющий переходную форму к настоящим многоклеточным организмам).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723" y="3325401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818" y="3415889"/>
            <a:ext cx="261937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1835696" y="5908656"/>
            <a:ext cx="1659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Пандорина</a:t>
            </a:r>
            <a:endParaRPr lang="ru-RU" sz="2400" dirty="0"/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6228184" y="5949280"/>
            <a:ext cx="1387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Вольвокс</a:t>
            </a:r>
            <a:endParaRPr lang="ru-RU" sz="2400" dirty="0"/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7615680" y="6370321"/>
            <a:ext cx="1528320" cy="4876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</a:t>
            </a:r>
            <a:r>
              <a:rPr lang="ru-RU" sz="2400" dirty="0" smtClean="0"/>
              <a:t>летки </a:t>
            </a:r>
            <a:r>
              <a:rPr lang="ru-RU" sz="2400" dirty="0"/>
              <a:t>вольвокса имеют грушевидную форму и снабжены двумя жгутиками. Основная масса шарика - это полужидкое студенистое вещество. Клетки погружены в него у самой поверхности, так что жгутики торчат наружу. Благодаря движению жгутиков вольвокс перекатывается в воде ("вольвокс" означает "катящийся").</a:t>
            </a:r>
          </a:p>
          <a:p>
            <a:r>
              <a:rPr lang="ru-RU" sz="2400" dirty="0"/>
              <a:t>Каждая клетка вольвокса выглядит как самостоятельное простейшее, но все вместе они образуют колонию, так как соединены друг с другом цитоплазматическими мостиками. Этим объясняется согласованная работа жгутиков всей колонии.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2732175" cy="260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80" y="4244386"/>
            <a:ext cx="348987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985351" y="623731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3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6959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Пандори́на</a:t>
            </a:r>
            <a:r>
              <a:rPr lang="ru-RU" sz="2400" dirty="0"/>
              <a:t> (лат. </a:t>
            </a:r>
            <a:r>
              <a:rPr lang="ru-RU" sz="2400" dirty="0" err="1"/>
              <a:t>Pandorina</a:t>
            </a:r>
            <a:r>
              <a:rPr lang="ru-RU" sz="2400" dirty="0"/>
              <a:t>) — род колониальных водорослей семейства </a:t>
            </a:r>
            <a:r>
              <a:rPr lang="ru-RU" sz="2400" dirty="0" err="1"/>
              <a:t>Вольвоксовые</a:t>
            </a:r>
            <a:r>
              <a:rPr lang="ru-RU" sz="2400" dirty="0"/>
              <a:t>. Каждая колония построена из 8, 16 или 32 клеток, расположены в комочке слизи, образуя яйцевидную или </a:t>
            </a:r>
            <a:r>
              <a:rPr lang="ru-RU" sz="2400" dirty="0" err="1"/>
              <a:t>элипсоидальную</a:t>
            </a:r>
            <a:r>
              <a:rPr lang="ru-RU" sz="2400" dirty="0"/>
              <a:t> форму. Каждая клетка имеет два жгутика с двумя сократительными вакуолями в их основании, глазок, крупный чашеобразный хлоропласт, по крайней мере, с одним пиреноидом. Клетки имеют овальную форму и заканчиваются носиком. </a:t>
            </a:r>
            <a:r>
              <a:rPr lang="ru-RU" sz="2400" dirty="0" smtClean="0"/>
              <a:t>Поскольку </a:t>
            </a:r>
            <a:r>
              <a:rPr lang="ru-RU" sz="2400" dirty="0"/>
              <a:t>все жгутики обращены наружу, </a:t>
            </a:r>
            <a:r>
              <a:rPr lang="ru-RU" sz="2400" dirty="0" err="1"/>
              <a:t>пандорина</a:t>
            </a:r>
            <a:r>
              <a:rPr lang="ru-RU" sz="2400" dirty="0"/>
              <a:t> вращается в воде, как мяч. Когда клетки достигают максимального размера, колония опускается на дно, где каждая клетка делится, образуя </a:t>
            </a:r>
            <a:r>
              <a:rPr lang="ru-RU" sz="2400" dirty="0" err="1"/>
              <a:t>дочерную</a:t>
            </a:r>
            <a:r>
              <a:rPr lang="ru-RU" sz="2400" dirty="0"/>
              <a:t> колонию. Последние остаются вместе, пока у всех не разовьются жгутики. Потом комочек слизи вскрывается, подобно ящику Пандоры (отсюда и название водоросли), выпуская в воду новые организмы.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3985351" y="623731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8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649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Многообразие организмов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организмов</dc:title>
  <dc:creator>Татьяна</dc:creator>
  <cp:lastModifiedBy>Татьяна</cp:lastModifiedBy>
  <cp:revision>26</cp:revision>
  <dcterms:created xsi:type="dcterms:W3CDTF">2012-11-29T10:41:43Z</dcterms:created>
  <dcterms:modified xsi:type="dcterms:W3CDTF">2012-12-03T20:15:11Z</dcterms:modified>
</cp:coreProperties>
</file>