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4" r:id="rId7"/>
    <p:sldId id="265" r:id="rId8"/>
    <p:sldId id="263" r:id="rId9"/>
    <p:sldId id="261" r:id="rId10"/>
    <p:sldId id="262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1F09F9-8FCC-48E3-B880-3D27BDE401AA}" type="datetimeFigureOut">
              <a:rPr lang="ru-RU" smtClean="0"/>
              <a:pPr/>
              <a:t>18.05.2012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C75330-CAFA-40CB-B718-49E5D586895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C75330-CAFA-40CB-B718-49E5D5868955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18.05.2012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18.05.2012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18.05.2012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000109"/>
            <a:ext cx="5529274" cy="2600342"/>
          </a:xfrm>
          <a:solidFill>
            <a:schemeClr val="bg1">
              <a:lumMod val="95000"/>
            </a:schemeClr>
          </a:solidFill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Лиса. Повадки лисы. 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Образ лисы в русских народных сказках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.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Картинка 7 из 247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57224" y="3786190"/>
            <a:ext cx="3357586" cy="235745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Картинка 17 из 4428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72198" y="2928934"/>
            <a:ext cx="2470146" cy="3204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Картинка 7 из 247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57224" y="3714752"/>
            <a:ext cx="3357586" cy="235745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3042" y="274638"/>
            <a:ext cx="6072230" cy="201135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857224" y="642918"/>
            <a:ext cx="7715304" cy="175432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Narrow" pitchFamily="34" charset="0"/>
              </a:rPr>
              <a:t>Спасибо</a:t>
            </a:r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за</a:t>
            </a:r>
            <a:b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внимание!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7" name="Содержимое 6" descr="Картинка 12 из 247"/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500298" y="2928933"/>
            <a:ext cx="5000660" cy="3500463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ransition spd="med" advClick="0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357166"/>
            <a:ext cx="8229600" cy="1714512"/>
          </a:xfrm>
          <a:gradFill>
            <a:gsLst>
              <a:gs pos="0">
                <a:schemeClr val="bg2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  <a:cs typeface="Aharoni" pitchFamily="2" charset="-79"/>
              </a:rPr>
              <a:t>Цель: проанализировать образ лисы в русских народных сказках и сделать вывод о его сущности</a:t>
            </a:r>
            <a:endParaRPr lang="ru-RU" sz="3600" b="1" dirty="0">
              <a:solidFill>
                <a:schemeClr val="accent2">
                  <a:lumMod val="75000"/>
                </a:schemeClr>
              </a:solidFill>
              <a:cs typeface="Aharoni" pitchFamily="2" charset="-79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428868"/>
            <a:ext cx="8115328" cy="3697295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sz="2800" b="1" dirty="0" smtClean="0">
                <a:solidFill>
                  <a:schemeClr val="accent4">
                    <a:lumMod val="50000"/>
                  </a:schemeClr>
                </a:solidFill>
              </a:rPr>
              <a:t>Задачи:</a:t>
            </a:r>
          </a:p>
          <a:p>
            <a:r>
              <a:rPr lang="ru-RU" sz="2800" b="1" dirty="0" smtClean="0">
                <a:solidFill>
                  <a:schemeClr val="accent4">
                    <a:lumMod val="50000"/>
                  </a:schemeClr>
                </a:solidFill>
              </a:rPr>
              <a:t> узнать из дополнительной литературы о лисе,</a:t>
            </a:r>
          </a:p>
          <a:p>
            <a:r>
              <a:rPr lang="ru-RU" sz="2800" b="1" dirty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ru-RU" sz="2800" b="1" dirty="0" smtClean="0">
                <a:solidFill>
                  <a:schemeClr val="accent4">
                    <a:lumMod val="50000"/>
                  </a:schemeClr>
                </a:solidFill>
              </a:rPr>
              <a:t>узнать повадки лисы из разных источниках, </a:t>
            </a:r>
          </a:p>
          <a:p>
            <a:r>
              <a:rPr lang="ru-RU" sz="2800" b="1" dirty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ru-RU" sz="2800" b="1" dirty="0" smtClean="0">
                <a:solidFill>
                  <a:schemeClr val="accent4">
                    <a:lumMod val="50000"/>
                  </a:schemeClr>
                </a:solidFill>
              </a:rPr>
              <a:t>провести опрос по теме работы среди учащихся,</a:t>
            </a:r>
          </a:p>
          <a:p>
            <a:r>
              <a:rPr lang="ru-RU" sz="2800" b="1" dirty="0" smtClean="0">
                <a:solidFill>
                  <a:schemeClr val="accent4">
                    <a:lumMod val="50000"/>
                  </a:schemeClr>
                </a:solidFill>
              </a:rPr>
              <a:t> прочитать русские народные сказки, в которых действует лиса,</a:t>
            </a:r>
          </a:p>
          <a:p>
            <a:r>
              <a:rPr lang="ru-RU" sz="2800" b="1" dirty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ru-RU" sz="2800" b="1" dirty="0" smtClean="0">
                <a:solidFill>
                  <a:schemeClr val="accent4">
                    <a:lumMod val="50000"/>
                  </a:schemeClr>
                </a:solidFill>
              </a:rPr>
              <a:t>проанализировать образ лисы и сделать выводы</a:t>
            </a:r>
            <a:endParaRPr lang="ru-RU" sz="2800" b="1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40000"/>
              <a:lumOff val="60000"/>
            </a:schemeClr>
          </a:solidFill>
        </p:spPr>
        <p:txBody>
          <a:bodyPr/>
          <a:lstStyle/>
          <a:p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План работы</a:t>
            </a:r>
            <a:endParaRPr lang="ru-RU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1643050"/>
            <a:ext cx="8229600" cy="4525963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rmAutofit lnSpcReduction="10000"/>
          </a:bodyPr>
          <a:lstStyle/>
          <a:p>
            <a:pPr marL="914400" lvl="1" indent="-514350">
              <a:buNone/>
            </a:pPr>
            <a:r>
              <a:rPr lang="ru-RU" sz="3200" u="sng" dirty="0" smtClean="0">
                <a:solidFill>
                  <a:srgbClr val="002060"/>
                </a:solidFill>
              </a:rPr>
              <a:t>1. Вступление </a:t>
            </a:r>
          </a:p>
          <a:p>
            <a:pPr marL="514350" indent="-514350">
              <a:buNone/>
            </a:pPr>
            <a:r>
              <a:rPr lang="ru-RU" dirty="0" smtClean="0">
                <a:solidFill>
                  <a:srgbClr val="002060"/>
                </a:solidFill>
              </a:rPr>
              <a:t>    </a:t>
            </a:r>
            <a:r>
              <a:rPr lang="ru-RU" u="sng" dirty="0" smtClean="0">
                <a:solidFill>
                  <a:srgbClr val="002060"/>
                </a:solidFill>
              </a:rPr>
              <a:t>2. Основная часть: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 Лиса. Повадки лисы. </a:t>
            </a:r>
          </a:p>
          <a:p>
            <a:r>
              <a:rPr lang="ru-RU" dirty="0">
                <a:solidFill>
                  <a:srgbClr val="002060"/>
                </a:solidFill>
              </a:rPr>
              <a:t> О</a:t>
            </a:r>
            <a:r>
              <a:rPr lang="ru-RU" dirty="0" smtClean="0">
                <a:solidFill>
                  <a:srgbClr val="002060"/>
                </a:solidFill>
              </a:rPr>
              <a:t>браз лисы в русских народных сказках.</a:t>
            </a:r>
          </a:p>
          <a:p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smtClean="0">
                <a:solidFill>
                  <a:srgbClr val="002060"/>
                </a:solidFill>
              </a:rPr>
              <a:t>Анкетирование и анализ ответов.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 Чтение книг и изучение образа лисы в русских народных сказках. Вывод.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   </a:t>
            </a:r>
            <a:r>
              <a:rPr lang="ru-RU" u="sng" dirty="0" smtClean="0">
                <a:solidFill>
                  <a:srgbClr val="002060"/>
                </a:solidFill>
              </a:rPr>
              <a:t> 3. Заключение.    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92D050"/>
          </a:solidFill>
        </p:spPr>
        <p:txBody>
          <a:bodyPr/>
          <a:lstStyle/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Лиса. Повадки лисы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4" name="Содержимое 3" descr="Повадки лисы"/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500298" y="2214554"/>
            <a:ext cx="2857500" cy="2357454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428596" y="1428736"/>
            <a:ext cx="331428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</a:rPr>
              <a:t>Лиса  - красивый зверёк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857752" y="1357298"/>
            <a:ext cx="32147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</a:rPr>
              <a:t>Лиса всегда  хитрит добывая себе пищу. 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57158" y="2857496"/>
            <a:ext cx="200026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</a:rPr>
              <a:t>Лисица часто занимает чужие норы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929322" y="2428868"/>
            <a:ext cx="285752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</a:rPr>
              <a:t>Лисица – всеядна. Ест мелких зверюшек,  птиц. Любит ягоды и яблоки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71472" y="5214950"/>
            <a:ext cx="807249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Лиса всегда  проявляет смекалку и находчивость.</a:t>
            </a:r>
          </a:p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 Ее очень трудно выследить, т.к запутывает следы.</a:t>
            </a:r>
            <a:endParaRPr lang="ru-RU" sz="2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000066"/>
                </a:solidFill>
                <a:latin typeface="Batang" pitchFamily="18" charset="-127"/>
                <a:ea typeface="Batang" pitchFamily="18" charset="-127"/>
                <a:cs typeface="Aharoni" pitchFamily="2" charset="-79"/>
              </a:rPr>
              <a:t>Лиса в русских народных сказках</a:t>
            </a:r>
            <a:endParaRPr lang="ru-RU" b="1" i="1" dirty="0">
              <a:solidFill>
                <a:srgbClr val="000066"/>
              </a:solidFill>
              <a:latin typeface="Batang" pitchFamily="18" charset="-127"/>
              <a:ea typeface="Batang" pitchFamily="18" charset="-127"/>
              <a:cs typeface="Aharoni" pitchFamily="2" charset="-79"/>
            </a:endParaRPr>
          </a:p>
        </p:txBody>
      </p:sp>
      <p:pic>
        <p:nvPicPr>
          <p:cNvPr id="4" name="Содержимое 3" descr="Картинка 305 из 4428"/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714613" y="1785926"/>
            <a:ext cx="3500462" cy="2891643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357158" y="2571744"/>
            <a:ext cx="22860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Хитрая </a:t>
            </a:r>
            <a:endParaRPr lang="ru-RU" sz="4000" dirty="0"/>
          </a:p>
        </p:txBody>
      </p:sp>
      <p:sp>
        <p:nvSpPr>
          <p:cNvPr id="6" name="TextBox 5"/>
          <p:cNvSpPr txBox="1"/>
          <p:nvPr/>
        </p:nvSpPr>
        <p:spPr>
          <a:xfrm>
            <a:off x="6643702" y="2571744"/>
            <a:ext cx="211355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 Умная</a:t>
            </a:r>
            <a:endParaRPr lang="ru-RU" sz="4000" dirty="0"/>
          </a:p>
        </p:txBody>
      </p:sp>
      <p:sp>
        <p:nvSpPr>
          <p:cNvPr id="7" name="TextBox 6"/>
          <p:cNvSpPr txBox="1"/>
          <p:nvPr/>
        </p:nvSpPr>
        <p:spPr>
          <a:xfrm>
            <a:off x="357158" y="4143380"/>
            <a:ext cx="350046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Находчивая </a:t>
            </a:r>
            <a:endParaRPr lang="ru-RU" sz="4000" dirty="0"/>
          </a:p>
        </p:txBody>
      </p:sp>
      <p:sp>
        <p:nvSpPr>
          <p:cNvPr id="8" name="TextBox 7"/>
          <p:cNvSpPr txBox="1"/>
          <p:nvPr/>
        </p:nvSpPr>
        <p:spPr>
          <a:xfrm>
            <a:off x="5643570" y="4214818"/>
            <a:ext cx="328614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Обманщица</a:t>
            </a:r>
            <a:endParaRPr lang="ru-RU" sz="4000" dirty="0"/>
          </a:p>
        </p:txBody>
      </p:sp>
      <p:sp>
        <p:nvSpPr>
          <p:cNvPr id="9" name="TextBox 8"/>
          <p:cNvSpPr txBox="1"/>
          <p:nvPr/>
        </p:nvSpPr>
        <p:spPr>
          <a:xfrm>
            <a:off x="1071538" y="5072074"/>
            <a:ext cx="67866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Лакомка и сладкоежка</a:t>
            </a:r>
            <a:endParaRPr lang="ru-RU" sz="40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7289" y="642919"/>
            <a:ext cx="6786611" cy="928693"/>
          </a:xfrm>
          <a:solidFill>
            <a:schemeClr val="accent2">
              <a:lumMod val="40000"/>
              <a:lumOff val="60000"/>
            </a:schemeClr>
          </a:solidFill>
        </p:spPr>
        <p:txBody>
          <a:bodyPr/>
          <a:lstStyle/>
          <a:p>
            <a:pPr algn="ctr"/>
            <a:r>
              <a:rPr lang="ru-RU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Вопросы  анкеты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42976" y="1857364"/>
            <a:ext cx="7286676" cy="4286280"/>
          </a:xfrm>
        </p:spPr>
        <p:txBody>
          <a:bodyPr>
            <a:normAutofit/>
          </a:bodyPr>
          <a:lstStyle/>
          <a:p>
            <a:pPr lvl="0"/>
            <a:r>
              <a:rPr lang="ru-RU" sz="3200" dirty="0" smtClean="0">
                <a:solidFill>
                  <a:schemeClr val="bg2">
                    <a:lumMod val="10000"/>
                  </a:schemeClr>
                </a:solidFill>
              </a:rPr>
              <a:t>1. Какая </a:t>
            </a:r>
            <a:r>
              <a:rPr lang="ru-RU" sz="3200" dirty="0" smtClean="0">
                <a:solidFill>
                  <a:schemeClr val="bg2">
                    <a:lumMod val="10000"/>
                  </a:schemeClr>
                </a:solidFill>
              </a:rPr>
              <a:t>лиса в  русских народных сказках?</a:t>
            </a:r>
          </a:p>
          <a:p>
            <a:pPr lvl="0"/>
            <a:r>
              <a:rPr lang="ru-RU" sz="3200" dirty="0" smtClean="0">
                <a:solidFill>
                  <a:schemeClr val="bg2">
                    <a:lumMod val="10000"/>
                  </a:schemeClr>
                </a:solidFill>
              </a:rPr>
              <a:t>2. Где </a:t>
            </a:r>
            <a:r>
              <a:rPr lang="ru-RU" sz="3200" dirty="0" smtClean="0">
                <a:solidFill>
                  <a:schemeClr val="bg2">
                    <a:lumMod val="10000"/>
                  </a:schemeClr>
                </a:solidFill>
              </a:rPr>
              <a:t>живет лиса?</a:t>
            </a:r>
          </a:p>
          <a:p>
            <a:pPr lvl="0"/>
            <a:r>
              <a:rPr lang="ru-RU" sz="3200" dirty="0" smtClean="0">
                <a:solidFill>
                  <a:schemeClr val="bg2">
                    <a:lumMod val="10000"/>
                  </a:schemeClr>
                </a:solidFill>
              </a:rPr>
              <a:t>3. Как </a:t>
            </a:r>
            <a:r>
              <a:rPr lang="ru-RU" sz="3200" dirty="0" smtClean="0">
                <a:solidFill>
                  <a:schemeClr val="bg2">
                    <a:lumMod val="10000"/>
                  </a:schemeClr>
                </a:solidFill>
              </a:rPr>
              <a:t>в сказках называют лису?</a:t>
            </a:r>
          </a:p>
          <a:p>
            <a:pPr lvl="0"/>
            <a:r>
              <a:rPr lang="ru-RU" sz="3200" dirty="0" smtClean="0">
                <a:solidFill>
                  <a:schemeClr val="bg2">
                    <a:lumMod val="10000"/>
                  </a:schemeClr>
                </a:solidFill>
              </a:rPr>
              <a:t>4. Во </a:t>
            </a:r>
            <a:r>
              <a:rPr lang="ru-RU" sz="3200" dirty="0" smtClean="0">
                <a:solidFill>
                  <a:schemeClr val="bg2">
                    <a:lumMod val="10000"/>
                  </a:schemeClr>
                </a:solidFill>
              </a:rPr>
              <a:t>что одевается сказочная лиса?</a:t>
            </a:r>
          </a:p>
          <a:p>
            <a:pPr lvl="0"/>
            <a:r>
              <a:rPr lang="ru-RU" sz="3200" dirty="0" smtClean="0">
                <a:solidFill>
                  <a:schemeClr val="bg2">
                    <a:lumMod val="10000"/>
                  </a:schemeClr>
                </a:solidFill>
              </a:rPr>
              <a:t>5. Кого </a:t>
            </a:r>
            <a:r>
              <a:rPr lang="ru-RU" sz="3200" dirty="0" smtClean="0">
                <a:solidFill>
                  <a:schemeClr val="bg2">
                    <a:lumMod val="10000"/>
                  </a:schemeClr>
                </a:solidFill>
              </a:rPr>
              <a:t>в сказках обманывает </a:t>
            </a:r>
            <a:r>
              <a:rPr lang="ru-RU" sz="3200" dirty="0" smtClean="0">
                <a:solidFill>
                  <a:schemeClr val="bg2">
                    <a:lumMod val="10000"/>
                  </a:schemeClr>
                </a:solidFill>
              </a:rPr>
              <a:t>лиса?</a:t>
            </a:r>
            <a:endParaRPr lang="ru-RU" sz="3200" dirty="0" smtClean="0">
              <a:solidFill>
                <a:schemeClr val="bg2">
                  <a:lumMod val="10000"/>
                </a:schemeClr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chemeClr val="accent6">
                    <a:lumMod val="50000"/>
                  </a:schemeClr>
                </a:solidFill>
              </a:rPr>
              <a:t>Ответы учеников моей школы</a:t>
            </a:r>
            <a:endParaRPr lang="ru-RU" sz="40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428736"/>
            <a:ext cx="8229600" cy="4525963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1600" b="1" dirty="0" smtClean="0">
                <a:solidFill>
                  <a:schemeClr val="bg2">
                    <a:lumMod val="25000"/>
                  </a:schemeClr>
                </a:solidFill>
              </a:rPr>
              <a:t>1. Какая  </a:t>
            </a:r>
            <a:r>
              <a:rPr lang="ru-RU" sz="1600" b="1" dirty="0" smtClean="0">
                <a:solidFill>
                  <a:schemeClr val="bg2">
                    <a:lumMod val="25000"/>
                  </a:schemeClr>
                </a:solidFill>
              </a:rPr>
              <a:t>лиса в  русских народных сказках?</a:t>
            </a:r>
          </a:p>
          <a:p>
            <a:pPr algn="ctr">
              <a:buNone/>
            </a:pPr>
            <a:r>
              <a:rPr lang="ru-RU" sz="1600" b="1" dirty="0" smtClean="0">
                <a:solidFill>
                  <a:schemeClr val="bg2">
                    <a:lumMod val="25000"/>
                  </a:schemeClr>
                </a:solidFill>
              </a:rPr>
              <a:t> </a:t>
            </a:r>
            <a:r>
              <a:rPr lang="ru-RU" sz="1600" b="1" dirty="0" smtClean="0">
                <a:solidFill>
                  <a:schemeClr val="bg2">
                    <a:lumMod val="25000"/>
                  </a:schemeClr>
                </a:solidFill>
              </a:rPr>
              <a:t>Хитрая </a:t>
            </a:r>
            <a:r>
              <a:rPr lang="ru-RU" sz="1600" b="1" dirty="0" smtClean="0">
                <a:solidFill>
                  <a:schemeClr val="bg2">
                    <a:lumMod val="25000"/>
                  </a:schemeClr>
                </a:solidFill>
              </a:rPr>
              <a:t>– 11 отв.</a:t>
            </a:r>
          </a:p>
          <a:p>
            <a:pPr algn="ctr">
              <a:buNone/>
            </a:pPr>
            <a:r>
              <a:rPr lang="ru-RU" sz="1600" b="1" dirty="0" smtClean="0">
                <a:solidFill>
                  <a:schemeClr val="bg2">
                    <a:lumMod val="25000"/>
                  </a:schemeClr>
                </a:solidFill>
              </a:rPr>
              <a:t> Умная </a:t>
            </a:r>
            <a:r>
              <a:rPr lang="ru-RU" sz="1600" b="1" dirty="0" smtClean="0">
                <a:solidFill>
                  <a:schemeClr val="bg2">
                    <a:lumMod val="25000"/>
                  </a:schemeClr>
                </a:solidFill>
              </a:rPr>
              <a:t>– 7 отв.</a:t>
            </a:r>
          </a:p>
          <a:p>
            <a:pPr algn="ctr">
              <a:buNone/>
            </a:pPr>
            <a:r>
              <a:rPr lang="ru-RU" sz="1600" b="1" dirty="0" smtClean="0">
                <a:solidFill>
                  <a:schemeClr val="accent2">
                    <a:lumMod val="50000"/>
                  </a:schemeClr>
                </a:solidFill>
              </a:rPr>
              <a:t>2. Где </a:t>
            </a:r>
            <a:r>
              <a:rPr lang="ru-RU" sz="1600" b="1" dirty="0" smtClean="0">
                <a:solidFill>
                  <a:schemeClr val="accent2">
                    <a:lumMod val="50000"/>
                  </a:schemeClr>
                </a:solidFill>
              </a:rPr>
              <a:t>живет лиса?</a:t>
            </a:r>
          </a:p>
          <a:p>
            <a:pPr algn="ctr">
              <a:buNone/>
            </a:pPr>
            <a:r>
              <a:rPr lang="ru-RU" sz="1600" b="1" dirty="0" smtClean="0">
                <a:solidFill>
                  <a:schemeClr val="accent2">
                    <a:lumMod val="50000"/>
                  </a:schemeClr>
                </a:solidFill>
              </a:rPr>
              <a:t>В норе – 4 отв.</a:t>
            </a:r>
          </a:p>
          <a:p>
            <a:pPr algn="ctr">
              <a:buNone/>
            </a:pPr>
            <a:r>
              <a:rPr lang="ru-RU" sz="1600" b="1" dirty="0" smtClean="0">
                <a:solidFill>
                  <a:schemeClr val="accent2">
                    <a:lumMod val="50000"/>
                  </a:schemeClr>
                </a:solidFill>
              </a:rPr>
              <a:t>В доме -7 отв.</a:t>
            </a:r>
          </a:p>
          <a:p>
            <a:pPr algn="ctr">
              <a:buNone/>
            </a:pPr>
            <a:r>
              <a:rPr lang="ru-RU" sz="1600" b="1" dirty="0" smtClean="0">
                <a:solidFill>
                  <a:srgbClr val="7030A0"/>
                </a:solidFill>
              </a:rPr>
              <a:t>3. Как </a:t>
            </a:r>
            <a:r>
              <a:rPr lang="ru-RU" sz="1600" b="1" dirty="0" smtClean="0">
                <a:solidFill>
                  <a:srgbClr val="7030A0"/>
                </a:solidFill>
              </a:rPr>
              <a:t>в сказках называют лису?</a:t>
            </a:r>
          </a:p>
          <a:p>
            <a:pPr algn="ctr">
              <a:buNone/>
            </a:pPr>
            <a:r>
              <a:rPr lang="ru-RU" sz="1600" b="1" dirty="0" smtClean="0">
                <a:solidFill>
                  <a:srgbClr val="7030A0"/>
                </a:solidFill>
              </a:rPr>
              <a:t>Кума, кумушка –  6 отв.</a:t>
            </a:r>
          </a:p>
          <a:p>
            <a:pPr algn="ctr">
              <a:buNone/>
            </a:pPr>
            <a:r>
              <a:rPr lang="ru-RU" sz="1600" b="1" dirty="0" smtClean="0">
                <a:solidFill>
                  <a:srgbClr val="7030A0"/>
                </a:solidFill>
              </a:rPr>
              <a:t>Лисичка-сестричка - 6 отв.</a:t>
            </a:r>
          </a:p>
          <a:p>
            <a:pPr algn="ctr">
              <a:buNone/>
            </a:pPr>
            <a:r>
              <a:rPr lang="ru-RU" sz="1600" b="1" dirty="0" smtClean="0">
                <a:solidFill>
                  <a:srgbClr val="7030A0"/>
                </a:solidFill>
              </a:rPr>
              <a:t>Лиса – 12 отв.</a:t>
            </a:r>
          </a:p>
          <a:p>
            <a:pPr algn="ctr">
              <a:buNone/>
            </a:pPr>
            <a:r>
              <a:rPr lang="ru-RU" sz="1600" b="1" dirty="0" smtClean="0"/>
              <a:t>4. Во </a:t>
            </a:r>
            <a:r>
              <a:rPr lang="ru-RU" sz="1600" b="1" dirty="0" smtClean="0"/>
              <a:t>что одевается сказочная лиса?</a:t>
            </a:r>
          </a:p>
          <a:p>
            <a:pPr algn="ctr">
              <a:buNone/>
            </a:pPr>
            <a:r>
              <a:rPr lang="ru-RU" sz="1600" b="1" dirty="0" smtClean="0"/>
              <a:t>Сарафан и кокошник – 5 отв.</a:t>
            </a:r>
          </a:p>
          <a:p>
            <a:pPr algn="ctr">
              <a:buNone/>
            </a:pPr>
            <a:r>
              <a:rPr lang="ru-RU" sz="1600" b="1" dirty="0" smtClean="0"/>
              <a:t>Платье – 4 отв.</a:t>
            </a:r>
          </a:p>
          <a:p>
            <a:pPr algn="ctr">
              <a:buNone/>
            </a:pPr>
            <a:r>
              <a:rPr lang="ru-RU" sz="1600" b="1" dirty="0" smtClean="0"/>
              <a:t>Ничего – 7 отв.</a:t>
            </a:r>
          </a:p>
          <a:p>
            <a:pPr algn="ctr">
              <a:buNone/>
            </a:pPr>
            <a:r>
              <a:rPr lang="ru-RU" sz="1600" b="1" dirty="0" smtClean="0">
                <a:solidFill>
                  <a:srgbClr val="C00000"/>
                </a:solidFill>
              </a:rPr>
              <a:t>5. Кого </a:t>
            </a:r>
            <a:r>
              <a:rPr lang="ru-RU" sz="1600" b="1" dirty="0" smtClean="0">
                <a:solidFill>
                  <a:srgbClr val="C00000"/>
                </a:solidFill>
              </a:rPr>
              <a:t>в сказках обманывает лиса?</a:t>
            </a:r>
          </a:p>
          <a:p>
            <a:pPr algn="ctr">
              <a:buNone/>
            </a:pPr>
            <a:r>
              <a:rPr lang="ru-RU" sz="1600" b="1" dirty="0" smtClean="0">
                <a:solidFill>
                  <a:srgbClr val="C00000"/>
                </a:solidFill>
              </a:rPr>
              <a:t>Волка – 13 отв.</a:t>
            </a:r>
          </a:p>
          <a:p>
            <a:pPr algn="ctr">
              <a:buNone/>
            </a:pPr>
            <a:r>
              <a:rPr lang="ru-RU" sz="1600" b="1" dirty="0" smtClean="0">
                <a:solidFill>
                  <a:srgbClr val="C00000"/>
                </a:solidFill>
              </a:rPr>
              <a:t>Мужика – 11 отв.</a:t>
            </a:r>
          </a:p>
          <a:p>
            <a:pPr algn="ctr">
              <a:buNone/>
            </a:pPr>
            <a:r>
              <a:rPr lang="ru-RU" sz="1600" b="1" dirty="0" smtClean="0">
                <a:solidFill>
                  <a:srgbClr val="C00000"/>
                </a:solidFill>
              </a:rPr>
              <a:t>Цаплю – 7 отв.</a:t>
            </a:r>
            <a:endParaRPr lang="ru-RU" sz="16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00034" y="214290"/>
            <a:ext cx="8229600" cy="654056"/>
          </a:xfrm>
          <a:solidFill>
            <a:schemeClr val="bg2"/>
          </a:solidFill>
        </p:spPr>
        <p:txBody>
          <a:bodyPr>
            <a:normAutofit/>
          </a:bodyPr>
          <a:lstStyle/>
          <a:p>
            <a:r>
              <a:rPr lang="ru-RU" sz="3600" dirty="0" smtClean="0"/>
              <a:t>Сравнительная таблица</a:t>
            </a:r>
            <a:endParaRPr lang="ru-RU" sz="3600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457200" y="1000109"/>
            <a:ext cx="3757610" cy="571504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Лиса в жизни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214282" y="1500174"/>
            <a:ext cx="4143404" cy="4951420"/>
          </a:xfrm>
          <a:solidFill>
            <a:schemeClr val="accent6">
              <a:lumMod val="20000"/>
              <a:lumOff val="80000"/>
            </a:schemeClr>
          </a:solidFill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b="1" i="1" dirty="0" smtClean="0"/>
              <a:t>Очень красивое животное, ярко- оранжевый цвет с белым кончиком хвоста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Лиса  очень хитрый зверь: она может пускаться на различные уловки, запутывая собственные следы или добывая </a:t>
            </a:r>
            <a:r>
              <a:rPr lang="ru-RU" sz="2300" b="1" dirty="0" smtClean="0">
                <a:solidFill>
                  <a:schemeClr val="accent5">
                    <a:lumMod val="50000"/>
                  </a:schemeClr>
                </a:solidFill>
              </a:rPr>
              <a:t>себе пропитание</a:t>
            </a:r>
          </a:p>
          <a:p>
            <a:pPr>
              <a:buNone/>
            </a:pPr>
            <a:r>
              <a:rPr lang="ru-RU" sz="2300" b="1" i="1" dirty="0" smtClean="0"/>
              <a:t>Лисица зверек всеядный</a:t>
            </a:r>
            <a:r>
              <a:rPr lang="ru-RU" b="1" i="1" dirty="0" smtClean="0"/>
              <a:t>: она и зайцем питается, и птицей, и лягушатами и сластена она большая (ягоду ест, фрукты)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Лисица часто не желает рыть нору самостоятельно и использует чужие жилища, к примеру, лиса очень уважает удобные норы, вырытые барсуком.</a:t>
            </a:r>
          </a:p>
          <a:p>
            <a:pPr>
              <a:buNone/>
            </a:pPr>
            <a:r>
              <a:rPr lang="ru-RU" b="1" i="1" dirty="0" smtClean="0"/>
              <a:t>Лиса в  любой ситуации проявляет смекалку, находчивость.</a:t>
            </a:r>
          </a:p>
          <a:p>
            <a:pPr>
              <a:buNone/>
            </a:pPr>
            <a:r>
              <a:rPr lang="ru-RU" b="1" i="1" dirty="0" smtClean="0"/>
              <a:t>Нужно быть очень опытным охотником, чтобы выследить лисицу, обмануть ее и поймать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>
          <a:xfrm>
            <a:off x="4645025" y="1000109"/>
            <a:ext cx="4041775" cy="571504"/>
          </a:xfrm>
          <a:solidFill>
            <a:schemeClr val="accent1">
              <a:lumMod val="40000"/>
              <a:lumOff val="60000"/>
            </a:schemeClr>
          </a:solidFill>
        </p:spPr>
        <p:txBody>
          <a:bodyPr/>
          <a:lstStyle/>
          <a:p>
            <a:pPr algn="ctr"/>
            <a:r>
              <a:rPr lang="ru-RU" dirty="0" smtClean="0"/>
              <a:t>Лиса в сказках</a:t>
            </a:r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4"/>
          </p:nvPr>
        </p:nvSpPr>
        <p:spPr>
          <a:xfrm>
            <a:off x="4572000" y="1500174"/>
            <a:ext cx="4286280" cy="5000660"/>
          </a:xfrm>
          <a:solidFill>
            <a:schemeClr val="accent6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1400" b="1" i="1" dirty="0" smtClean="0"/>
              <a:t> В сказке «Теремок» представляется:</a:t>
            </a:r>
          </a:p>
          <a:p>
            <a:pPr algn="just">
              <a:buFontTx/>
              <a:buChar char="-"/>
            </a:pPr>
            <a:r>
              <a:rPr lang="ru-RU" sz="1400" b="1" i="1" dirty="0" smtClean="0"/>
              <a:t>Я – лиса, при беседе краса…</a:t>
            </a:r>
          </a:p>
          <a:p>
            <a:pPr algn="just">
              <a:buNone/>
            </a:pPr>
            <a:endParaRPr lang="ru-RU" sz="1400" b="1" dirty="0" smtClean="0">
              <a:solidFill>
                <a:schemeClr val="bg1"/>
              </a:solidFill>
            </a:endParaRPr>
          </a:p>
          <a:p>
            <a:pPr algn="just">
              <a:buNone/>
            </a:pPr>
            <a:r>
              <a:rPr lang="ru-RU" sz="1400" b="1" dirty="0" smtClean="0">
                <a:solidFill>
                  <a:schemeClr val="accent5">
                    <a:lumMod val="50000"/>
                  </a:schemeClr>
                </a:solidFill>
              </a:rPr>
              <a:t>В сказке «Лиса  и Котофей </a:t>
            </a:r>
            <a:r>
              <a:rPr lang="ru-RU" sz="1400" b="1" dirty="0" err="1" smtClean="0">
                <a:solidFill>
                  <a:schemeClr val="accent5">
                    <a:lumMod val="50000"/>
                  </a:schemeClr>
                </a:solidFill>
              </a:rPr>
              <a:t>Иваныч</a:t>
            </a:r>
            <a:r>
              <a:rPr lang="ru-RU" sz="1400" b="1" dirty="0" smtClean="0">
                <a:solidFill>
                  <a:schemeClr val="accent5">
                    <a:lumMod val="50000"/>
                  </a:schemeClr>
                </a:solidFill>
              </a:rPr>
              <a:t>», обманув волка и медведя, забирает их добычу</a:t>
            </a:r>
          </a:p>
          <a:p>
            <a:pPr algn="just">
              <a:buNone/>
            </a:pPr>
            <a:endParaRPr lang="ru-RU" sz="1400" b="1" i="1" dirty="0" smtClean="0"/>
          </a:p>
          <a:p>
            <a:pPr algn="just">
              <a:buNone/>
            </a:pPr>
            <a:r>
              <a:rPr lang="ru-RU" sz="1400" b="1" i="1" dirty="0" smtClean="0"/>
              <a:t>Сказочная лисица ест и рыбу( «Волк и лиса»), и мясо(«Лиса  и Котофей </a:t>
            </a:r>
            <a:r>
              <a:rPr lang="ru-RU" sz="1400" b="1" i="1" dirty="0" err="1" smtClean="0"/>
              <a:t>Иваныч</a:t>
            </a:r>
            <a:r>
              <a:rPr lang="ru-RU" sz="1400" b="1" i="1" dirty="0" smtClean="0"/>
              <a:t>»), и мед («Лиса повитуха»), в сказке «Дрозд </a:t>
            </a:r>
            <a:r>
              <a:rPr lang="ru-RU" sz="1400" b="1" i="1" dirty="0" err="1" smtClean="0"/>
              <a:t>Еремеевич</a:t>
            </a:r>
            <a:r>
              <a:rPr lang="ru-RU" sz="1400" b="1" i="1" dirty="0" smtClean="0"/>
              <a:t>» ест маленьких </a:t>
            </a:r>
            <a:r>
              <a:rPr lang="ru-RU" sz="1400" b="1" i="1" dirty="0" err="1" smtClean="0"/>
              <a:t>дроздят</a:t>
            </a:r>
            <a:endParaRPr lang="ru-RU" sz="1400" b="1" i="1" dirty="0" smtClean="0"/>
          </a:p>
          <a:p>
            <a:pPr algn="just">
              <a:buNone/>
            </a:pPr>
            <a:r>
              <a:rPr lang="ru-RU" sz="1400" b="1" dirty="0" smtClean="0">
                <a:solidFill>
                  <a:schemeClr val="accent5">
                    <a:lumMod val="50000"/>
                  </a:schemeClr>
                </a:solidFill>
              </a:rPr>
              <a:t>Занимает </a:t>
            </a:r>
            <a:r>
              <a:rPr lang="ru-RU" sz="1400" b="1" dirty="0" err="1" smtClean="0">
                <a:solidFill>
                  <a:schemeClr val="accent5">
                    <a:lumMod val="50000"/>
                  </a:schemeClr>
                </a:solidFill>
              </a:rPr>
              <a:t>зайкину</a:t>
            </a:r>
            <a:r>
              <a:rPr lang="ru-RU" sz="1400" b="1" dirty="0" smtClean="0">
                <a:solidFill>
                  <a:schemeClr val="accent5">
                    <a:lumMod val="50000"/>
                  </a:schemeClr>
                </a:solidFill>
              </a:rPr>
              <a:t> лубяную избушку в </a:t>
            </a:r>
          </a:p>
          <a:p>
            <a:pPr algn="just">
              <a:buNone/>
            </a:pPr>
            <a:r>
              <a:rPr lang="ru-RU" sz="1400" b="1" dirty="0" smtClean="0">
                <a:solidFill>
                  <a:schemeClr val="accent5">
                    <a:lumMod val="50000"/>
                  </a:schemeClr>
                </a:solidFill>
              </a:rPr>
              <a:t>сказке (« Лиса, заяц и петух»)</a:t>
            </a:r>
          </a:p>
          <a:p>
            <a:pPr algn="just">
              <a:buNone/>
            </a:pPr>
            <a:endParaRPr lang="ru-RU" sz="1400" b="1" i="1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algn="just">
              <a:buNone/>
            </a:pPr>
            <a:endParaRPr lang="ru-RU" sz="1400" b="1" i="1" dirty="0" smtClean="0"/>
          </a:p>
          <a:p>
            <a:pPr algn="just">
              <a:buNone/>
            </a:pPr>
            <a:r>
              <a:rPr lang="ru-RU" sz="1400" b="1" i="1" dirty="0" smtClean="0"/>
              <a:t>Хитрит и обманывает в каждой сказке</a:t>
            </a:r>
          </a:p>
          <a:p>
            <a:pPr algn="just">
              <a:buNone/>
            </a:pPr>
            <a:r>
              <a:rPr lang="ru-RU" sz="1400" b="1" i="1" dirty="0" smtClean="0"/>
              <a:t>В половине прочитанных сказках лиса была обманута, иногда погибала от собственной глупости: высунув хвост из норы, была разорвана собаками («Мужик, медведь и лиса»), утонула, засунув голову в кувшин (« Лиса и кувшин»)</a:t>
            </a:r>
            <a:endParaRPr lang="ru-RU" sz="1400" b="1" i="1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4143404" cy="1143000"/>
          </a:xfrm>
          <a:solidFill>
            <a:schemeClr val="accent3">
              <a:lumMod val="60000"/>
              <a:lumOff val="40000"/>
            </a:schemeClr>
          </a:solidFill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Вывод 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6" name="Содержимое 5" descr="Картинка 7 из 247"/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143504" y="428604"/>
            <a:ext cx="3357586" cy="2132107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9" name="Рисунок 8" descr="Картинка 1 из 4409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29190" y="3071810"/>
            <a:ext cx="3714776" cy="328614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10" name="TextBox 9"/>
          <p:cNvSpPr txBox="1"/>
          <p:nvPr/>
        </p:nvSpPr>
        <p:spPr>
          <a:xfrm>
            <a:off x="428596" y="1500174"/>
            <a:ext cx="4071966" cy="415498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ru-RU" sz="2400" b="1" dirty="0" smtClean="0">
                <a:solidFill>
                  <a:srgbClr val="002060"/>
                </a:solidFill>
                <a:latin typeface="Batang" pitchFamily="18" charset="-127"/>
                <a:ea typeface="Batang" pitchFamily="18" charset="-127"/>
                <a:cs typeface="Aharoni" pitchFamily="2" charset="-79"/>
              </a:rPr>
              <a:t>В русских народных сказках лисица такая же, как и в жизни: красивая, умная, хитрая, находчивая. При опасности запутывает следы и уходит от врага. Лиса – лакомка и сладкоежка.</a:t>
            </a:r>
          </a:p>
          <a:p>
            <a:pPr algn="just"/>
            <a:r>
              <a:rPr lang="ru-RU" sz="2400" b="1" dirty="0" smtClean="0">
                <a:solidFill>
                  <a:srgbClr val="002060"/>
                </a:solidFill>
                <a:latin typeface="Batang" pitchFamily="18" charset="-127"/>
                <a:ea typeface="Batang" pitchFamily="18" charset="-127"/>
                <a:cs typeface="Aharoni" pitchFamily="2" charset="-79"/>
              </a:rPr>
              <a:t>Лисичка – любимая героиня русского  народа.</a:t>
            </a:r>
            <a:endParaRPr lang="ru-RU" sz="2400" b="1" dirty="0">
              <a:solidFill>
                <a:srgbClr val="002060"/>
              </a:solidFill>
              <a:latin typeface="Batang" pitchFamily="18" charset="-127"/>
              <a:ea typeface="Batang" pitchFamily="18" charset="-127"/>
              <a:cs typeface="Aharoni" pitchFamily="2" charset="-79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183</TotalTime>
  <Words>514</Words>
  <PresentationFormat>Экран (4:3)</PresentationFormat>
  <Paragraphs>80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Лиса. Повадки лисы.  Образ лисы в русских народных сказках.</vt:lpstr>
      <vt:lpstr>Цель: проанализировать образ лисы в русских народных сказках и сделать вывод о его сущности</vt:lpstr>
      <vt:lpstr>План работы</vt:lpstr>
      <vt:lpstr>Лиса. Повадки лисы</vt:lpstr>
      <vt:lpstr>Лиса в русских народных сказках</vt:lpstr>
      <vt:lpstr>Вопросы  анкеты</vt:lpstr>
      <vt:lpstr>Ответы учеников моей школы</vt:lpstr>
      <vt:lpstr>Сравнительная таблица</vt:lpstr>
      <vt:lpstr>Вывод 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Лиса. Повадки лисы.  Образ лисы в русских народных сказках.</dc:title>
  <dc:creator>Екатерина</dc:creator>
  <cp:lastModifiedBy>Екатерина</cp:lastModifiedBy>
  <cp:revision>33</cp:revision>
  <dcterms:created xsi:type="dcterms:W3CDTF">2012-03-22T12:56:01Z</dcterms:created>
  <dcterms:modified xsi:type="dcterms:W3CDTF">2012-05-18T12:11:47Z</dcterms:modified>
</cp:coreProperties>
</file>