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0" r:id="rId3"/>
    <p:sldId id="261" r:id="rId4"/>
    <p:sldId id="258" r:id="rId5"/>
    <p:sldId id="257" r:id="rId6"/>
    <p:sldId id="273" r:id="rId7"/>
    <p:sldId id="271" r:id="rId8"/>
    <p:sldId id="269" r:id="rId9"/>
    <p:sldId id="274" r:id="rId10"/>
    <p:sldId id="275" r:id="rId11"/>
    <p:sldId id="270" r:id="rId12"/>
    <p:sldId id="272" r:id="rId13"/>
    <p:sldId id="262" r:id="rId14"/>
    <p:sldId id="263" r:id="rId15"/>
    <p:sldId id="264" r:id="rId16"/>
    <p:sldId id="265" r:id="rId17"/>
    <p:sldId id="266" r:id="rId18"/>
    <p:sldId id="267" r:id="rId19"/>
    <p:sldId id="26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</p:clrMru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2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6A5C1782-DEF6-4561-9AB3-E48824C107A5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F5C5341E-40C2-44E7-BF1F-2217178D4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C1782-DEF6-4561-9AB3-E48824C107A5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5341E-40C2-44E7-BF1F-2217178D4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C1782-DEF6-4561-9AB3-E48824C107A5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5341E-40C2-44E7-BF1F-2217178D4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C1782-DEF6-4561-9AB3-E48824C107A5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5341E-40C2-44E7-BF1F-2217178D4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C1782-DEF6-4561-9AB3-E48824C107A5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5341E-40C2-44E7-BF1F-2217178D4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C1782-DEF6-4561-9AB3-E48824C107A5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5341E-40C2-44E7-BF1F-2217178D4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A5C1782-DEF6-4561-9AB3-E48824C107A5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5C5341E-40C2-44E7-BF1F-2217178D4D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6A5C1782-DEF6-4561-9AB3-E48824C107A5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F5C5341E-40C2-44E7-BF1F-2217178D4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C1782-DEF6-4561-9AB3-E48824C107A5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5341E-40C2-44E7-BF1F-2217178D4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C1782-DEF6-4561-9AB3-E48824C107A5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5341E-40C2-44E7-BF1F-2217178D4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C1782-DEF6-4561-9AB3-E48824C107A5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5341E-40C2-44E7-BF1F-2217178D4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6A5C1782-DEF6-4561-9AB3-E48824C107A5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F5C5341E-40C2-44E7-BF1F-2217178D4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7" Type="http://schemas.openxmlformats.org/officeDocument/2006/relationships/slide" Target="slide17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6.xml"/><Relationship Id="rId5" Type="http://schemas.openxmlformats.org/officeDocument/2006/relationships/slide" Target="slide15.xml"/><Relationship Id="rId4" Type="http://schemas.openxmlformats.org/officeDocument/2006/relationships/slide" Target="slide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071546"/>
            <a:ext cx="9144000" cy="1785950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«МЫ И 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НАШИ </a:t>
            </a: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ПРАВА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»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286256"/>
            <a:ext cx="9144000" cy="2571744"/>
          </a:xfrm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i="1" u="sng" dirty="0" smtClean="0">
                <a:solidFill>
                  <a:schemeClr val="tx1"/>
                </a:solidFill>
              </a:rPr>
              <a:t>Классный час для </a:t>
            </a:r>
          </a:p>
          <a:p>
            <a:r>
              <a:rPr lang="ru-RU" i="1" u="sng" dirty="0" smtClean="0">
                <a:solidFill>
                  <a:schemeClr val="tx1"/>
                </a:solidFill>
              </a:rPr>
              <a:t>учащихся </a:t>
            </a:r>
            <a:r>
              <a:rPr lang="ru-RU" i="1" u="sng" dirty="0" smtClean="0">
                <a:solidFill>
                  <a:schemeClr val="tx1"/>
                </a:solidFill>
              </a:rPr>
              <a:t>5 </a:t>
            </a:r>
            <a:r>
              <a:rPr lang="ru-RU" i="1" u="sng" dirty="0" smtClean="0">
                <a:solidFill>
                  <a:schemeClr val="tx1"/>
                </a:solidFill>
              </a:rPr>
              <a:t>«б» класса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i="1" u="sng" dirty="0" smtClean="0">
                <a:solidFill>
                  <a:schemeClr val="tx1"/>
                </a:solidFill>
              </a:rPr>
              <a:t>Классный руководитель: </a:t>
            </a:r>
          </a:p>
          <a:p>
            <a:r>
              <a:rPr lang="ru-RU" i="1" u="sng" dirty="0" err="1" smtClean="0">
                <a:solidFill>
                  <a:schemeClr val="tx1"/>
                </a:solidFill>
              </a:rPr>
              <a:t>Ширеторова</a:t>
            </a:r>
            <a:r>
              <a:rPr lang="ru-RU" i="1" u="sng" dirty="0" smtClean="0">
                <a:solidFill>
                  <a:schemeClr val="tx1"/>
                </a:solidFill>
              </a:rPr>
              <a:t> Дарима </a:t>
            </a:r>
            <a:r>
              <a:rPr lang="ru-RU" i="1" u="sng" dirty="0" err="1" smtClean="0">
                <a:solidFill>
                  <a:schemeClr val="tx1"/>
                </a:solidFill>
              </a:rPr>
              <a:t>Зоригтуевна</a:t>
            </a:r>
            <a:r>
              <a:rPr lang="ru-RU" i="1" u="sng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chemeClr val="accent3"/>
                </a:solidFill>
              </a:rPr>
              <a:t>Всего одно - это «золотое правило морали», или правило Конфуция, - никогда не делай того, что не пожелал бы себе.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Только в XX веке, в 1948 году Генеральная Ассамблея ООН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00B0F0"/>
                </a:solidFill>
              </a:rPr>
              <a:t>приняла Всеобщую декларацию прав человека. </a:t>
            </a:r>
          </a:p>
          <a:p>
            <a:pPr algn="ctr"/>
            <a:endParaRPr lang="ru-RU" b="1" i="1" dirty="0" smtClean="0">
              <a:solidFill>
                <a:srgbClr val="00B0F0"/>
              </a:solidFill>
            </a:endParaRPr>
          </a:p>
          <a:p>
            <a:pPr algn="ctr"/>
            <a:r>
              <a:rPr lang="ru-RU" b="1" dirty="0" smtClean="0">
                <a:solidFill>
                  <a:srgbClr val="00B0F0"/>
                </a:solidFill>
              </a:rPr>
              <a:t>Люди во всем мире договорились, какими основными правами они хотели бы обладать. Свои права они записали в этом международном документе. </a:t>
            </a:r>
            <a:endParaRPr lang="ru-RU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066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788610"/>
          </a:xfrm>
        </p:spPr>
        <p:txBody>
          <a:bodyPr/>
          <a:lstStyle/>
          <a:p>
            <a:pPr algn="just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«Выгодно выполнять работу качественно и в срок»</a:t>
            </a:r>
          </a:p>
          <a:p>
            <a:pPr algn="just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«Граждане должны принимать участие в выборах»</a:t>
            </a:r>
          </a:p>
          <a:p>
            <a:pPr algn="just"/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Право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1679642"/>
          </a:xfrm>
        </p:spPr>
        <p:txBody>
          <a:bodyPr>
            <a:normAutofit/>
          </a:bodyPr>
          <a:lstStyle/>
          <a:p>
            <a:r>
              <a:rPr lang="ru-RU" dirty="0" smtClean="0"/>
              <a:t>это </a:t>
            </a:r>
            <a:r>
              <a:rPr lang="ru-RU" dirty="0"/>
              <a:t>самые важные для совместной жизни и общие для всех людей правила поведения, </a:t>
            </a:r>
            <a:r>
              <a:rPr lang="ru-RU" dirty="0" smtClean="0"/>
              <a:t>которые </a:t>
            </a:r>
            <a:r>
              <a:rPr lang="ru-RU" dirty="0"/>
              <a:t>должно охранять государство.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Личные права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24654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права, которые принадлежат каждому человеку уже потому, что он человек. </a:t>
            </a:r>
          </a:p>
          <a:p>
            <a:pPr>
              <a:buNone/>
            </a:pPr>
            <a:r>
              <a:rPr lang="ru-RU" dirty="0" smtClean="0"/>
              <a:t>Никто их людям не даст, и никто не может отобрать. </a:t>
            </a:r>
          </a:p>
          <a:p>
            <a:pPr>
              <a:buNone/>
            </a:pPr>
            <a:r>
              <a:rPr lang="ru-RU" dirty="0" smtClean="0"/>
              <a:t>(Право на жизнь, имя, развитие и т.д.)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Социальные права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1679642"/>
          </a:xfrm>
        </p:spPr>
        <p:txBody>
          <a:bodyPr>
            <a:normAutofit/>
          </a:bodyPr>
          <a:lstStyle/>
          <a:p>
            <a:r>
              <a:rPr lang="ru-RU" dirty="0" smtClean="0"/>
              <a:t>права, которые возникают в результате соглашения между гражданином и государством.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Политические права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1608204"/>
          </a:xfrm>
        </p:spPr>
        <p:txBody>
          <a:bodyPr>
            <a:normAutofit/>
          </a:bodyPr>
          <a:lstStyle/>
          <a:p>
            <a:r>
              <a:rPr lang="ru-RU" dirty="0" smtClean="0"/>
              <a:t>признают право детей на объединения; </a:t>
            </a:r>
            <a:br>
              <a:rPr lang="ru-RU" dirty="0" smtClean="0"/>
            </a:br>
            <a:r>
              <a:rPr lang="ru-RU" dirty="0" smtClean="0"/>
              <a:t>дети могут принадлежать к организациям и клубам.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Специальные права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1251014"/>
          </a:xfrm>
        </p:spPr>
        <p:txBody>
          <a:bodyPr>
            <a:normAutofit/>
          </a:bodyPr>
          <a:lstStyle/>
          <a:p>
            <a:r>
              <a:rPr lang="ru-RU" dirty="0" smtClean="0"/>
              <a:t>права для отдельных групп детей: больных, инвалидов, сирот, беженцев.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066800"/>
          </a:xfrm>
        </p:spPr>
        <p:txBody>
          <a:bodyPr/>
          <a:lstStyle/>
          <a:p>
            <a:r>
              <a:rPr lang="ru-RU" b="1" dirty="0" smtClean="0"/>
              <a:t>ООН </a:t>
            </a:r>
            <a:r>
              <a:rPr lang="ru-RU" dirty="0" smtClean="0"/>
              <a:t>-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3116"/>
            <a:ext cx="8229600" cy="4325112"/>
          </a:xfrm>
        </p:spPr>
        <p:txBody>
          <a:bodyPr>
            <a:normAutofit/>
          </a:bodyPr>
          <a:lstStyle/>
          <a:p>
            <a:r>
              <a:rPr lang="ru-RU" dirty="0" smtClean="0"/>
              <a:t>Организация Объединенных Наций - международная организация, призванная обеспечивать мир и защиту прав человека.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Конвенция</a:t>
            </a:r>
            <a:r>
              <a:rPr lang="ru-RU" dirty="0" smtClean="0"/>
              <a:t> -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это международный договор (соглашение), содержащий перечень прав. </a:t>
            </a:r>
            <a:br>
              <a:rPr lang="ru-RU" dirty="0" smtClean="0"/>
            </a:br>
            <a:r>
              <a:rPr lang="ru-RU" dirty="0" smtClean="0"/>
              <a:t>Государства, которые присоединились к Конвенции и ее подписали, обязаны соблюдать содержащиеся в ней права ребенка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066800"/>
          </a:xfrm>
        </p:spPr>
        <p:txBody>
          <a:bodyPr/>
          <a:lstStyle/>
          <a:p>
            <a:r>
              <a:rPr lang="ru-RU" b="1" i="1" dirty="0" smtClean="0"/>
              <a:t>Цель: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3036964"/>
          </a:xfrm>
        </p:spPr>
        <p:txBody>
          <a:bodyPr/>
          <a:lstStyle/>
          <a:p>
            <a:r>
              <a:rPr lang="ru-RU" dirty="0" smtClean="0"/>
              <a:t>формирование правовой культуры, </a:t>
            </a:r>
          </a:p>
          <a:p>
            <a:pPr>
              <a:buNone/>
            </a:pPr>
            <a:r>
              <a:rPr lang="ru-RU" dirty="0" smtClean="0"/>
              <a:t>общечеловеческих ценностей,</a:t>
            </a:r>
          </a:p>
          <a:p>
            <a:r>
              <a:rPr lang="ru-RU" dirty="0" smtClean="0"/>
              <a:t> воспитание уважения к правам и свободам личности,  </a:t>
            </a:r>
          </a:p>
          <a:p>
            <a:r>
              <a:rPr lang="ru-RU" dirty="0" smtClean="0"/>
              <a:t>чувства собственного достоинства, справедливости.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4143404" cy="1066800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Словарь: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371477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" action="ppaction://hlinksldjump"/>
              </a:rPr>
              <a:t>ООН, </a:t>
            </a:r>
            <a:endParaRPr lang="ru-RU" sz="36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3" action="ppaction://hlinksldjump"/>
              </a:rPr>
              <a:t>Конвенция;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4" action="ppaction://hlinksldjump"/>
              </a:rPr>
              <a:t>Личные ,</a:t>
            </a:r>
            <a:endParaRPr lang="ru-RU" sz="36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5" action="ppaction://hlinksldjump"/>
              </a:rPr>
              <a:t>Социальные ,</a:t>
            </a:r>
            <a:endParaRPr lang="ru-RU" sz="36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6" action="ppaction://hlinksldjump"/>
              </a:rPr>
              <a:t>Политические ,</a:t>
            </a:r>
            <a:endParaRPr lang="ru-RU" sz="36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7" action="ppaction://hlinksldjump"/>
              </a:rPr>
              <a:t>Специальные  права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669123"/>
          <a:ext cx="9144000" cy="6234358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4879807"/>
                <a:gridCol w="4264193"/>
              </a:tblGrid>
              <a:tr h="1338495"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/>
                        <a:t>Потребности </a:t>
                      </a:r>
                      <a:endParaRPr lang="ru-RU" sz="1600" b="1" dirty="0"/>
                    </a:p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/>
                        <a:t>Двухмесячного ребенка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/>
                        <a:t>Потребности </a:t>
                      </a:r>
                      <a:endParaRPr lang="ru-RU" sz="1600" b="1" dirty="0"/>
                    </a:p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/>
                        <a:t>12-летнего ребенка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75650"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75650"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75650"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75650"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75650"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75650"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75650"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75650"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75650"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75650"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-3"/>
          <a:ext cx="9144032" cy="6848915"/>
        </p:xfrm>
        <a:graphic>
          <a:graphicData uri="http://schemas.openxmlformats.org/drawingml/2006/table">
            <a:tbl>
              <a:tblPr>
                <a:tableStyleId>{638B1855-1B75-4FBE-930C-398BA8C253C6}</a:tableStyleId>
              </a:tblPr>
              <a:tblGrid>
                <a:gridCol w="4684631"/>
                <a:gridCol w="4459401"/>
              </a:tblGrid>
              <a:tr h="1536275"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/>
                        <a:t>Потребности </a:t>
                      </a:r>
                      <a:endParaRPr lang="ru-RU" sz="1600" b="1" dirty="0"/>
                    </a:p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/>
                        <a:t>Двухмесячного ребенка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/>
                        <a:t>Потребности </a:t>
                      </a:r>
                      <a:endParaRPr lang="ru-RU" sz="1600" b="1" dirty="0"/>
                    </a:p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/>
                        <a:t>12-летнего ребенка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31264"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/>
                        <a:t>Имя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/>
                        <a:t>Медицинская помощь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31264"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/>
                        <a:t>Уход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/>
                        <a:t>Образование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31264"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/>
                        <a:t>Медицинская помощь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/>
                        <a:t>Друзья, общение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31264"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/>
                        <a:t>Питание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/>
                        <a:t>Творчество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31264"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/>
                        <a:t>Ласка и любовь   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/>
                        <a:t>Жилище, питание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31264"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/>
                        <a:t>Забота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/>
                        <a:t>Родители, семья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31264"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/>
                        <a:t>Защита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/>
                        <a:t>Свобода слова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31264"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/>
                        <a:t>Свобода мысли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31264"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/>
                        <a:t>Поддержка родителей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31264"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/>
                        <a:t>Собственность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нужно человеку, и взрослому и ребенку, чтобы жизнь наша была справедливой и потому радостной и счастливой.</a:t>
            </a:r>
          </a:p>
          <a:p>
            <a:r>
              <a:rPr lang="ru-RU" dirty="0" smtClean="0"/>
              <a:t>Чтобы так жить, надо соблюдать нормы поведения. Например, нормы (правила), оценивающие поступки человека с точки зрения «добра и зла» (помогать и любить ближнего, не красть, не лгать и т.д.). Такие правила называются нормами морали, нравственности, этики. А если мы хотим определить, что нам при­быльно или выгодно, то мы применяем экономичес­кие нормы. Скажем, такое правило: «Выгодно выпол­нять работу качественно и в срок».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агетная рамка 3"/>
          <p:cNvSpPr/>
          <p:nvPr/>
        </p:nvSpPr>
        <p:spPr>
          <a:xfrm>
            <a:off x="0" y="0"/>
            <a:ext cx="9144000" cy="6858000"/>
          </a:xfrm>
          <a:prstGeom prst="bevel">
            <a:avLst>
              <a:gd name="adj" fmla="val 4599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stCxn id="4" idx="6"/>
            <a:endCxn id="4" idx="2"/>
          </p:cNvCxnSpPr>
          <p:nvPr/>
        </p:nvCxnSpPr>
        <p:spPr>
          <a:xfrm rot="16200000" flipH="1">
            <a:off x="1143000" y="3429000"/>
            <a:ext cx="6858000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00108"/>
            <a:ext cx="8501122" cy="514353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Значит, правовые нормы отличаются от всех других тем, что они самые важные для совместной жизни людей.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Еще очень важно, чтобы эти нормы были общими - для христиан и мусульман, демократов и коммунистов, рабочих и коммерсантов.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Такие сложные общие дела уже не мог решать один человек, поэтому возникает государство, которое и охраняет право.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Оно (государство) помогает людям защищать свои права через суд и другие государственные органы, охраняет их от нарушений права при помощи милиции, суда, тюрем.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Кроме того, государство записывает самые важные правила и издает их в виде законов.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66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360114"/>
          </a:xfrm>
        </p:spPr>
        <p:txBody>
          <a:bodyPr>
            <a:normAutofit lnSpcReduction="10000"/>
          </a:bodyPr>
          <a:lstStyle/>
          <a:p>
            <a:pPr lvl="0"/>
            <a:r>
              <a:rPr lang="ru-RU" b="1" dirty="0" smtClean="0">
                <a:solidFill>
                  <a:srgbClr val="C00000"/>
                </a:solidFill>
              </a:rPr>
              <a:t>В ноябре 1989 года </a:t>
            </a:r>
            <a:r>
              <a:rPr lang="ru-RU" dirty="0" smtClean="0">
                <a:solidFill>
                  <a:srgbClr val="C00000"/>
                </a:solidFill>
              </a:rPr>
              <a:t>ООН приняла Конвенцию о </a:t>
            </a:r>
            <a:r>
              <a:rPr lang="ru-RU" dirty="0" smtClean="0">
                <a:solidFill>
                  <a:srgbClr val="C00000"/>
                </a:solidFill>
              </a:rPr>
              <a:t>правах </a:t>
            </a:r>
            <a:r>
              <a:rPr lang="ru-RU" dirty="0" smtClean="0">
                <a:solidFill>
                  <a:srgbClr val="C00000"/>
                </a:solidFill>
              </a:rPr>
              <a:t>ребенка, </a:t>
            </a:r>
          </a:p>
          <a:p>
            <a:pPr lvl="0"/>
            <a:r>
              <a:rPr lang="ru-RU" b="1" dirty="0" smtClean="0">
                <a:solidFill>
                  <a:srgbClr val="C00000"/>
                </a:solidFill>
              </a:rPr>
              <a:t>а в июле 1990 года </a:t>
            </a:r>
            <a:r>
              <a:rPr lang="ru-RU" dirty="0" smtClean="0">
                <a:solidFill>
                  <a:srgbClr val="C00000"/>
                </a:solidFill>
              </a:rPr>
              <a:t>наша страна ратифицировала ее, т. е. признала необходимым выполнение Конвенции на территории России. </a:t>
            </a:r>
          </a:p>
          <a:p>
            <a:pPr lvl="0"/>
            <a:r>
              <a:rPr lang="ru-RU" b="1" dirty="0" smtClean="0">
                <a:solidFill>
                  <a:srgbClr val="C00000"/>
                </a:solidFill>
              </a:rPr>
              <a:t>В 1990 году </a:t>
            </a:r>
            <a:r>
              <a:rPr lang="ru-RU" dirty="0" smtClean="0">
                <a:solidFill>
                  <a:srgbClr val="C00000"/>
                </a:solidFill>
              </a:rPr>
              <a:t>впервые в России был принят Закон Российской Федерации «О защите прав детей», ежегодно, начиная с 1990 года, </a:t>
            </a:r>
          </a:p>
          <a:p>
            <a:pPr lvl="0"/>
            <a:r>
              <a:rPr lang="ru-RU" b="1" dirty="0" smtClean="0">
                <a:solidFill>
                  <a:srgbClr val="C00000"/>
                </a:solidFill>
              </a:rPr>
              <a:t>Правительство РФ направляет </a:t>
            </a:r>
            <a:r>
              <a:rPr lang="ru-RU" dirty="0" smtClean="0">
                <a:solidFill>
                  <a:srgbClr val="C00000"/>
                </a:solidFill>
              </a:rPr>
              <a:t>в ООН доклад «О положении детей в России»; принята и действует федеральная программа «Дети России» (1994 г.).</a:t>
            </a:r>
          </a:p>
          <a:p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«Детству следует оказывать величайшее уважение» </a:t>
            </a:r>
            <a:endParaRPr lang="ru-RU" sz="4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149</TotalTime>
  <Words>596</Words>
  <Application>Microsoft Office PowerPoint</Application>
  <PresentationFormat>Экран (4:3)</PresentationFormat>
  <Paragraphs>76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Городская</vt:lpstr>
      <vt:lpstr>«МЫ И  НАШИ ПРАВА»</vt:lpstr>
      <vt:lpstr>Цель: </vt:lpstr>
      <vt:lpstr>Словарь: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Только в XX веке, в 1948 году Генеральная Ассамблея ООН </vt:lpstr>
      <vt:lpstr>Слайд 12</vt:lpstr>
      <vt:lpstr>Право </vt:lpstr>
      <vt:lpstr>Личные права </vt:lpstr>
      <vt:lpstr>Социальные права </vt:lpstr>
      <vt:lpstr>Политические права </vt:lpstr>
      <vt:lpstr>Специальные права  </vt:lpstr>
      <vt:lpstr>ООН - </vt:lpstr>
      <vt:lpstr>Конвенция - 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«МЫ И НАШИ ПРАВА»</dc:title>
  <dc:creator>Дарима</dc:creator>
  <cp:lastModifiedBy>user</cp:lastModifiedBy>
  <cp:revision>13</cp:revision>
  <dcterms:created xsi:type="dcterms:W3CDTF">2008-12-04T13:35:44Z</dcterms:created>
  <dcterms:modified xsi:type="dcterms:W3CDTF">2012-12-05T07:00:31Z</dcterms:modified>
</cp:coreProperties>
</file>