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9099-7283-4B0A-8457-157543A7379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5AEE4DD-E49F-4335-B21E-18E8511B9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9099-7283-4B0A-8457-157543A7379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E4DD-E49F-4335-B21E-18E8511B9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9099-7283-4B0A-8457-157543A7379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E4DD-E49F-4335-B21E-18E8511B9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9099-7283-4B0A-8457-157543A7379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5AEE4DD-E49F-4335-B21E-18E8511B9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9099-7283-4B0A-8457-157543A7379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E4DD-E49F-4335-B21E-18E8511B97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9099-7283-4B0A-8457-157543A7379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E4DD-E49F-4335-B21E-18E8511B9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9099-7283-4B0A-8457-157543A7379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5AEE4DD-E49F-4335-B21E-18E8511B97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9099-7283-4B0A-8457-157543A7379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E4DD-E49F-4335-B21E-18E8511B9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9099-7283-4B0A-8457-157543A7379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E4DD-E49F-4335-B21E-18E8511B9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9099-7283-4B0A-8457-157543A7379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E4DD-E49F-4335-B21E-18E8511B9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9099-7283-4B0A-8457-157543A7379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E4DD-E49F-4335-B21E-18E8511B97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E399099-7283-4B0A-8457-157543A73790}" type="datetimeFigureOut">
              <a:rPr lang="ru-RU" smtClean="0"/>
              <a:pPr/>
              <a:t>06.12.2012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5AEE4DD-E49F-4335-B21E-18E8511B97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АФРИКА</a:t>
            </a:r>
            <a:endParaRPr lang="ru-RU" dirty="0"/>
          </a:p>
        </p:txBody>
      </p:sp>
      <p:pic>
        <p:nvPicPr>
          <p:cNvPr id="4" name="Picture 57" descr="D:\mygeography\Презентации\Африка\map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85728"/>
            <a:ext cx="3935413" cy="414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1" descr="D:\mygeography\Презентации\Африка\zeb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28"/>
            <a:ext cx="2922587" cy="226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0" descr="D:\mygeography\Презентации\Африка\victory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1714488"/>
            <a:ext cx="3024187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религия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Среди мировых религий преобладают </a:t>
            </a:r>
            <a:r>
              <a:rPr lang="ru-RU" sz="1400" b="1" dirty="0" smtClean="0"/>
              <a:t>ислам</a:t>
            </a:r>
            <a:r>
              <a:rPr lang="ru-RU" sz="1400" dirty="0" smtClean="0"/>
              <a:t> и </a:t>
            </a:r>
            <a:r>
              <a:rPr lang="ru-RU" sz="1400" b="1" dirty="0" smtClean="0"/>
              <a:t>христианство</a:t>
            </a:r>
            <a:r>
              <a:rPr lang="ru-RU" sz="1400" dirty="0" smtClean="0"/>
              <a:t> (наиболее распространены </a:t>
            </a:r>
            <a:r>
              <a:rPr lang="ru-RU" sz="1400" dirty="0" err="1" smtClean="0"/>
              <a:t>конфессии</a:t>
            </a:r>
            <a:r>
              <a:rPr lang="ru-RU" sz="1400" dirty="0" smtClean="0"/>
              <a:t> католицизм, протестантство, в меньшей степени православие, монофизитство). В Восточной Африке также живут </a:t>
            </a:r>
            <a:r>
              <a:rPr lang="ru-RU" sz="1400" b="1" dirty="0" smtClean="0"/>
              <a:t>буддисты</a:t>
            </a:r>
            <a:r>
              <a:rPr lang="ru-RU" sz="1400" dirty="0" smtClean="0"/>
              <a:t> и </a:t>
            </a:r>
            <a:r>
              <a:rPr lang="ru-RU" sz="1400" b="1" dirty="0" smtClean="0"/>
              <a:t>индуисты</a:t>
            </a:r>
            <a:r>
              <a:rPr lang="ru-RU" sz="1400" dirty="0" smtClean="0"/>
              <a:t> (многие из них являются выходцами из Индии). Также в Африке проживают последователи иудаизма и </a:t>
            </a:r>
            <a:r>
              <a:rPr lang="ru-RU" sz="1400" dirty="0" err="1" smtClean="0"/>
              <a:t>бахаизма</a:t>
            </a:r>
            <a:r>
              <a:rPr lang="ru-RU" sz="1400" dirty="0" smtClean="0"/>
              <a:t>. Привнесенные в Африку извне религии встречаются как в чистом виде, так и </a:t>
            </a:r>
            <a:r>
              <a:rPr lang="ru-RU" sz="1400" dirty="0" err="1" smtClean="0"/>
              <a:t>синкретизированные</a:t>
            </a:r>
            <a:r>
              <a:rPr lang="ru-RU" sz="1400" dirty="0" smtClean="0"/>
              <a:t> с местными традиционными религиями. Среди «крупных» традиционных африканских религий можно указать </a:t>
            </a:r>
            <a:r>
              <a:rPr lang="ru-RU" sz="1400" dirty="0" err="1" smtClean="0"/>
              <a:t>ифа</a:t>
            </a:r>
            <a:r>
              <a:rPr lang="ru-RU" sz="1400" dirty="0" smtClean="0"/>
              <a:t> или </a:t>
            </a:r>
            <a:r>
              <a:rPr lang="ru-RU" sz="1400" dirty="0" err="1" smtClean="0"/>
              <a:t>бвити</a:t>
            </a:r>
            <a:r>
              <a:rPr lang="ru-RU" sz="1400" dirty="0" smtClean="0"/>
              <a:t>.</a:t>
            </a:r>
          </a:p>
          <a:p>
            <a:endParaRPr lang="ru-RU" sz="1400" dirty="0"/>
          </a:p>
        </p:txBody>
      </p:sp>
      <p:pic>
        <p:nvPicPr>
          <p:cNvPr id="5" name="Picture 2" descr="D:\mygeography\Презентации\Африка\cai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3286124"/>
            <a:ext cx="3571899" cy="2722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D:\mygeography\Презентации\Африка\religiya-egipet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3286124"/>
            <a:ext cx="2035983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circl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флора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dirty="0" smtClean="0"/>
              <a:t>Флора тропического, экваториального и субэкваториального поясов разнообразна. Повсеместно произрастает </a:t>
            </a:r>
            <a:r>
              <a:rPr lang="ru-RU" sz="1600" dirty="0" err="1" smtClean="0"/>
              <a:t>цейба</a:t>
            </a:r>
            <a:r>
              <a:rPr lang="ru-RU" sz="1600" dirty="0" smtClean="0"/>
              <a:t>, </a:t>
            </a:r>
            <a:r>
              <a:rPr lang="ru-RU" sz="1600" dirty="0" err="1" smtClean="0"/>
              <a:t>пипдатения</a:t>
            </a:r>
            <a:r>
              <a:rPr lang="ru-RU" sz="1600" dirty="0" smtClean="0"/>
              <a:t>, </a:t>
            </a:r>
            <a:r>
              <a:rPr lang="ru-RU" sz="1600" dirty="0" err="1" smtClean="0"/>
              <a:t>терминалия</a:t>
            </a:r>
            <a:r>
              <a:rPr lang="ru-RU" sz="1600" dirty="0" smtClean="0"/>
              <a:t>, </a:t>
            </a:r>
            <a:r>
              <a:rPr lang="ru-RU" sz="1600" dirty="0" err="1" smtClean="0"/>
              <a:t>комбретум</a:t>
            </a:r>
            <a:r>
              <a:rPr lang="ru-RU" sz="1600" dirty="0" smtClean="0"/>
              <a:t>, </a:t>
            </a:r>
            <a:r>
              <a:rPr lang="ru-RU" sz="1600" dirty="0" err="1" smtClean="0"/>
              <a:t>брахистегия</a:t>
            </a:r>
            <a:r>
              <a:rPr lang="ru-RU" sz="1600" dirty="0" smtClean="0"/>
              <a:t>, </a:t>
            </a:r>
            <a:r>
              <a:rPr lang="ru-RU" sz="1600" dirty="0" err="1" smtClean="0"/>
              <a:t>изоберлиния</a:t>
            </a:r>
            <a:r>
              <a:rPr lang="ru-RU" sz="1600" dirty="0" smtClean="0"/>
              <a:t>, пандан, тамаринд, росянка, пузырчатка, пальмы и многие другие. В саваннах преобладают невысокие деревья и колючие кустарники (акация, </a:t>
            </a:r>
            <a:r>
              <a:rPr lang="ru-RU" sz="1600" dirty="0" err="1" smtClean="0"/>
              <a:t>терминалия</a:t>
            </a:r>
            <a:r>
              <a:rPr lang="ru-RU" sz="1600" dirty="0" smtClean="0"/>
              <a:t>, буш).</a:t>
            </a:r>
          </a:p>
          <a:p>
            <a:endParaRPr lang="ru-RU" dirty="0"/>
          </a:p>
        </p:txBody>
      </p:sp>
      <p:pic>
        <p:nvPicPr>
          <p:cNvPr id="4" name="Picture 5" descr="D:\mygeography\Презентации\Африка\africa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24" y="3143247"/>
            <a:ext cx="4129114" cy="3097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D:\mygeography\Презентации\Африка\u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4777" y="3143247"/>
            <a:ext cx="3813473" cy="3097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newsfla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Флора пустыни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defRPr/>
            </a:pPr>
            <a:r>
              <a:rPr lang="ru-RU" dirty="0" smtClean="0"/>
              <a:t>Растительность пустынь, наоборот, скудна, состоит из небольших сообществ трав, кустарников и деревьев, произрастающих в оазисах, высотных районах, и вдоль воды. Во впадинах встречаются устойчивые к соли растения-галофиты. </a:t>
            </a:r>
          </a:p>
          <a:p>
            <a:pPr>
              <a:defRPr/>
            </a:pPr>
            <a:r>
              <a:rPr lang="ru-RU" dirty="0" smtClean="0"/>
              <a:t>Флора пустынных областей хорошо приспособлена к нерегулярности осадков. Многолетние засухоустойчивые злаки и кустарники имеют обширную и глубокую (до 15—20 м) корневую систему. Многие из травяных растений — эфемеры, которые могут производить семена за три дня после достаточного увлажнения и высеивать их в течение 10—15 дней после этого.</a:t>
            </a:r>
          </a:p>
          <a:p>
            <a:pPr>
              <a:defRPr/>
            </a:pPr>
            <a:r>
              <a:rPr lang="ru-RU" dirty="0" smtClean="0"/>
              <a:t>Среди реликтовых древесных растений, произрастающих в горных районах  Сахары — некоторые виды олив, кипариса и мастиковое дерево. Также представлены виды акации, тамарисков и полыни, </a:t>
            </a:r>
            <a:r>
              <a:rPr lang="ru-RU" dirty="0" err="1" smtClean="0"/>
              <a:t>дум-пальма</a:t>
            </a:r>
            <a:r>
              <a:rPr lang="ru-RU" dirty="0" smtClean="0"/>
              <a:t>, олеандр, финик пальчатый, тимьян, эфедра. В оазисах возделывают финики, инжир, оливковые и фруктовые деревья, некоторые цитрусовые, различные овощи. Травяные растения, произрастающие во многих частях пустыни, представлены родами </a:t>
            </a:r>
            <a:r>
              <a:rPr lang="ru-RU" dirty="0" err="1" smtClean="0"/>
              <a:t>триостница</a:t>
            </a:r>
            <a:r>
              <a:rPr lang="ru-RU" dirty="0" smtClean="0"/>
              <a:t>, </a:t>
            </a:r>
            <a:r>
              <a:rPr lang="ru-RU" dirty="0" err="1" smtClean="0"/>
              <a:t>полевичка</a:t>
            </a:r>
            <a:r>
              <a:rPr lang="ru-RU" dirty="0" smtClean="0"/>
              <a:t> и просо. На побережье Атлантического океана растёт </a:t>
            </a:r>
            <a:r>
              <a:rPr lang="ru-RU" dirty="0" err="1" smtClean="0"/>
              <a:t>прибрежница</a:t>
            </a:r>
            <a:r>
              <a:rPr lang="ru-RU" dirty="0" smtClean="0"/>
              <a:t> и другие солестойкие травы. Различные комбинации эфемеров образуют сезонные пастбища, называемые </a:t>
            </a:r>
            <a:r>
              <a:rPr lang="ru-RU" dirty="0" err="1" smtClean="0"/>
              <a:t>ашебами</a:t>
            </a:r>
            <a:r>
              <a:rPr lang="ru-RU" dirty="0" smtClean="0"/>
              <a:t>. В водоёмах встречаются водоросли.</a:t>
            </a:r>
          </a:p>
          <a:p>
            <a:pPr>
              <a:defRPr/>
            </a:pPr>
            <a:r>
              <a:rPr lang="ru-RU" dirty="0" smtClean="0"/>
              <a:t>Во многих пустынных областях (реки, </a:t>
            </a:r>
            <a:r>
              <a:rPr lang="ru-RU" dirty="0" err="1" smtClean="0"/>
              <a:t>хамады</a:t>
            </a:r>
            <a:r>
              <a:rPr lang="ru-RU" dirty="0" smtClean="0"/>
              <a:t>, частично скопления песков и т. д.) растительный покров вообще отсутствует. Сильное воздействие на растительность почти всех областей оказала деятельность человека (выпас скота, сбор полезных растений, заготовка топлива и т. п.).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0000">
    <p:strips dir="r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4838704" cy="4525963"/>
          </a:xfrm>
        </p:spPr>
        <p:txBody>
          <a:bodyPr>
            <a:normAutofit fontScale="25000" lnSpcReduction="20000"/>
          </a:bodyPr>
          <a:lstStyle/>
          <a:p>
            <a:pPr>
              <a:defRPr/>
            </a:pPr>
            <a:r>
              <a:rPr lang="ru-RU" sz="5600" dirty="0" smtClean="0"/>
              <a:t>Примечательное растение пустыни </a:t>
            </a:r>
            <a:r>
              <a:rPr lang="ru-RU" sz="5600" dirty="0" err="1" smtClean="0"/>
              <a:t>Намиб</a:t>
            </a:r>
            <a:r>
              <a:rPr lang="ru-RU" sz="5600" dirty="0" smtClean="0"/>
              <a:t> — </a:t>
            </a:r>
            <a:r>
              <a:rPr lang="ru-RU" sz="5600" b="1" dirty="0" err="1" smtClean="0"/>
              <a:t>тумбоа</a:t>
            </a:r>
            <a:r>
              <a:rPr lang="ru-RU" sz="5600" b="1" dirty="0" smtClean="0"/>
              <a:t>, </a:t>
            </a:r>
            <a:r>
              <a:rPr lang="ru-RU" sz="5600" dirty="0" smtClean="0"/>
              <a:t>или Вельвичия. Оно отращивает два гигантских листа, медленно растущие всю её жизнь (более 1000 лет), которые могут превысить 3 метра в длину. Листья прикрепляются к стеблю, который напоминает огромную редиску конической формы диаметром от 60 до 120 сантиметров, и торчит из земли на 30 сантиметров. Корни </a:t>
            </a:r>
            <a:r>
              <a:rPr lang="ru-RU" sz="5600" dirty="0" err="1" smtClean="0"/>
              <a:t>величивии</a:t>
            </a:r>
            <a:r>
              <a:rPr lang="ru-RU" sz="5600" dirty="0" smtClean="0"/>
              <a:t> уходят в землю на глубину до 3 м. </a:t>
            </a:r>
            <a:r>
              <a:rPr lang="ru-RU" sz="5600" dirty="0" err="1" smtClean="0"/>
              <a:t>Величивия</a:t>
            </a:r>
            <a:r>
              <a:rPr lang="ru-RU" sz="5600" dirty="0" smtClean="0"/>
              <a:t> известна своей способностью расти в чрезвычайно сухих условиях, используя росу и туман как основной источник влаги. Вельвичия — эндемик для северного </a:t>
            </a:r>
            <a:r>
              <a:rPr lang="ru-RU" sz="5600" dirty="0" err="1" smtClean="0"/>
              <a:t>Намиба</a:t>
            </a:r>
            <a:r>
              <a:rPr lang="ru-RU" sz="5600" dirty="0" smtClean="0"/>
              <a:t> — изображена на государственном гербе Намибии.</a:t>
            </a:r>
          </a:p>
          <a:p>
            <a:pPr>
              <a:defRPr/>
            </a:pPr>
            <a:endParaRPr lang="ru-RU" sz="5600" dirty="0" smtClean="0"/>
          </a:p>
          <a:p>
            <a:pPr>
              <a:defRPr/>
            </a:pPr>
            <a:endParaRPr lang="ru-RU" sz="5600" dirty="0" smtClean="0"/>
          </a:p>
          <a:p>
            <a:pPr>
              <a:defRPr/>
            </a:pPr>
            <a:r>
              <a:rPr lang="ru-RU" sz="5600" dirty="0" smtClean="0"/>
              <a:t>В чуть более влажных местах пустыни встречается другое известное растение </a:t>
            </a:r>
            <a:r>
              <a:rPr lang="ru-RU" sz="5600" dirty="0" err="1" smtClean="0"/>
              <a:t>Намиба</a:t>
            </a:r>
            <a:r>
              <a:rPr lang="ru-RU" sz="5600" dirty="0" smtClean="0"/>
              <a:t> — </a:t>
            </a:r>
            <a:r>
              <a:rPr lang="ru-RU" sz="5600" b="1" dirty="0" smtClean="0"/>
              <a:t>нара</a:t>
            </a:r>
            <a:r>
              <a:rPr lang="ru-RU" sz="5600" dirty="0" smtClean="0"/>
              <a:t> (эндемик), который растёт на песчаных дюнах. Её плоды составляют пищевую базу и источник влаги для многих животных, африканских слонов, антилоп, дикобразов и пр.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Тумбоа</a:t>
            </a:r>
            <a:r>
              <a:rPr lang="ru-RU" dirty="0" smtClean="0"/>
              <a:t> и нара</a:t>
            </a:r>
            <a:endParaRPr lang="ru-RU" dirty="0"/>
          </a:p>
        </p:txBody>
      </p:sp>
      <p:pic>
        <p:nvPicPr>
          <p:cNvPr id="5" name="Picture 2" descr="D:\mygeography\Презентации\Африка\tumbo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1214422"/>
            <a:ext cx="2160587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D:\mygeography\Презентации\Африка\na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83363" y="4786297"/>
            <a:ext cx="2160587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D:\mygeography\Презентации\Африка\velvechiliy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2714610"/>
            <a:ext cx="2160587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split orient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553480" cy="3660788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ru-RU" sz="2200" dirty="0" smtClean="0"/>
              <a:t>С доисторических времен в Африке сохранилось наибольшее количество представителей мегафауны. Тропический экваториальный и субэкваториальный пояс населяют разнообразные млекопитающие: окапи, антилопы (дукеры, </a:t>
            </a:r>
            <a:r>
              <a:rPr lang="ru-RU" sz="2200" dirty="0" err="1" smtClean="0"/>
              <a:t>бонго</a:t>
            </a:r>
            <a:r>
              <a:rPr lang="ru-RU" sz="2200" dirty="0" smtClean="0"/>
              <a:t>), карликовый бегемот, </a:t>
            </a:r>
            <a:r>
              <a:rPr lang="ru-RU" sz="2200" dirty="0" err="1" smtClean="0"/>
              <a:t>кистеухая</a:t>
            </a:r>
            <a:r>
              <a:rPr lang="ru-RU" sz="2200" dirty="0" smtClean="0"/>
              <a:t> свинья, бородавочник, </a:t>
            </a:r>
            <a:r>
              <a:rPr lang="ru-RU" sz="2200" dirty="0" err="1" smtClean="0"/>
              <a:t>галаго</a:t>
            </a:r>
            <a:r>
              <a:rPr lang="ru-RU" sz="2200" dirty="0" smtClean="0"/>
              <a:t>, мартышки, летяга (</a:t>
            </a:r>
            <a:r>
              <a:rPr lang="ru-RU" sz="2200" dirty="0" err="1" smtClean="0"/>
              <a:t>иглохвостая</a:t>
            </a:r>
            <a:r>
              <a:rPr lang="ru-RU" sz="2200" dirty="0" smtClean="0"/>
              <a:t>), лемуры (на о. Мадагаскар), виверры, шимпанзе, гориллы и др. Нигде в мире нет такого обилия крупных животных, как в африканской саванне: слоны, бегемоты, львы, жирафы, леопарды, гепарды, антилопы (канны), зебры, обезьяны, птица-секретарь, гиены, африканский страус, </a:t>
            </a:r>
            <a:r>
              <a:rPr lang="ru-RU" sz="2200" dirty="0" err="1" smtClean="0"/>
              <a:t>сурикаты</a:t>
            </a:r>
            <a:r>
              <a:rPr lang="ru-RU" sz="2200" dirty="0" smtClean="0"/>
              <a:t>. Некоторые слоны, </a:t>
            </a:r>
            <a:r>
              <a:rPr lang="ru-RU" sz="2200" dirty="0" err="1" smtClean="0"/>
              <a:t>каффские</a:t>
            </a:r>
            <a:r>
              <a:rPr lang="ru-RU" sz="2200" dirty="0" smtClean="0"/>
              <a:t> буйволы и белые носороги обитают только в заповедниках.</a:t>
            </a:r>
          </a:p>
          <a:p>
            <a:pPr>
              <a:defRPr/>
            </a:pPr>
            <a:r>
              <a:rPr lang="ru-RU" sz="2200" dirty="0" smtClean="0"/>
              <a:t>Среди птиц преобладают жако, </a:t>
            </a:r>
            <a:r>
              <a:rPr lang="ru-RU" sz="2200" dirty="0" err="1" smtClean="0"/>
              <a:t>турако</a:t>
            </a:r>
            <a:r>
              <a:rPr lang="ru-RU" sz="2200" dirty="0" smtClean="0"/>
              <a:t>, цесарка, птица-носорог (</a:t>
            </a:r>
            <a:r>
              <a:rPr lang="ru-RU" sz="2200" dirty="0" err="1" smtClean="0"/>
              <a:t>калао</a:t>
            </a:r>
            <a:r>
              <a:rPr lang="ru-RU" sz="2200" dirty="0" smtClean="0"/>
              <a:t>), какаду, марабу.</a:t>
            </a:r>
          </a:p>
          <a:p>
            <a:pPr>
              <a:defRPr/>
            </a:pPr>
            <a:r>
              <a:rPr lang="ru-RU" sz="2200" dirty="0" smtClean="0"/>
              <a:t>Рептилии и амфибии тропического экваториального и субэкваториального пояса — </a:t>
            </a:r>
            <a:r>
              <a:rPr lang="ru-RU" sz="2200" dirty="0" err="1" smtClean="0"/>
              <a:t>мамба</a:t>
            </a:r>
            <a:r>
              <a:rPr lang="ru-RU" sz="2200" dirty="0" smtClean="0"/>
              <a:t> (одна из самых ядовитых змей в мире), крокодил, питон, квакши, древолазы и мраморные лягушки.</a:t>
            </a:r>
          </a:p>
          <a:p>
            <a:pPr>
              <a:defRPr/>
            </a:pPr>
            <a:r>
              <a:rPr lang="ru-RU" sz="2200" dirty="0" smtClean="0"/>
              <a:t>Во влажных климатических зонах распространены малярийный комар и муха цеце, вызывающая сонную болезнь как у человека, как и у млекопитающих.</a:t>
            </a:r>
          </a:p>
          <a:p>
            <a:pPr>
              <a:defRPr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фауна</a:t>
            </a:r>
            <a:endParaRPr lang="ru-RU" dirty="0"/>
          </a:p>
        </p:txBody>
      </p:sp>
      <p:pic>
        <p:nvPicPr>
          <p:cNvPr id="5" name="Picture 9" descr="D:\mygeography\Презентации\Африка\park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99441" y="5135572"/>
            <a:ext cx="7620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D:\mygeography\Презентации\Африка\ua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9691" y="5207009"/>
            <a:ext cx="12858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D:\mygeography\Презентации\Африка\park3.jpg"/>
          <p:cNvPicPr>
            <a:picLocks noChangeAspect="1" noChangeArrowheads="1"/>
          </p:cNvPicPr>
          <p:nvPr/>
        </p:nvPicPr>
        <p:blipFill>
          <a:blip r:embed="rId4" cstate="print"/>
          <a:srcRect l="23622" r="23622"/>
          <a:stretch>
            <a:fillRect/>
          </a:stretch>
        </p:blipFill>
        <p:spPr bwMode="auto">
          <a:xfrm>
            <a:off x="7531103" y="4714884"/>
            <a:ext cx="858838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5" descr="D:\mygeography\Презентации\Африка\le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4714884"/>
            <a:ext cx="1531938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4" descr="D:\mygeography\Презентации\Африка\anmal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32216" y="5143509"/>
            <a:ext cx="15144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2" descr="D:\mygeography\Презентации\Африка\animal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03503" y="4714884"/>
            <a:ext cx="162401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6" descr="D:\mygeography\Презентации\Африка\keniy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43016" y="5214947"/>
            <a:ext cx="164623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3" descr="D:\mygeography\Презентации\Африка\zebra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7503" y="4714884"/>
            <a:ext cx="143986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checker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Политическое деление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4124324" cy="45259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1400" dirty="0" smtClean="0"/>
              <a:t>Общее число государств и зависимых территорий в Африке — 61. Сюда входят 10 островных, 14 внутриконтинентальных и 37 государств с широким выходом в моря и океаны. </a:t>
            </a:r>
          </a:p>
          <a:p>
            <a:pPr>
              <a:defRPr/>
            </a:pPr>
            <a:r>
              <a:rPr lang="ru-RU" sz="1400" dirty="0" smtClean="0"/>
              <a:t>Страны Африки условно делят на 4 региона — Северный, Южный, Западный и Восточный.</a:t>
            </a:r>
          </a:p>
          <a:p>
            <a:pPr>
              <a:defRPr/>
            </a:pPr>
            <a:r>
              <a:rPr lang="ru-RU" sz="1400" dirty="0" smtClean="0"/>
              <a:t>Большинство из них долгое время были колониями европейских государств и обрели независимость только в 50—60-х годах XX века. До этого независимыми были только Египет, Эфиопия, Либерия и ЮАР.</a:t>
            </a:r>
          </a:p>
          <a:p>
            <a:pPr>
              <a:defRPr/>
            </a:pPr>
            <a:r>
              <a:rPr lang="ru-RU" sz="1400" dirty="0" smtClean="0"/>
              <a:t>На севере континента расположены территории Испании (</a:t>
            </a:r>
            <a:r>
              <a:rPr lang="ru-RU" sz="1400" dirty="0" err="1" smtClean="0"/>
              <a:t>Сеута</a:t>
            </a:r>
            <a:r>
              <a:rPr lang="ru-RU" sz="1400" dirty="0" smtClean="0"/>
              <a:t>, </a:t>
            </a:r>
            <a:r>
              <a:rPr lang="ru-RU" sz="1400" dirty="0" err="1" smtClean="0"/>
              <a:t>Мелилья</a:t>
            </a:r>
            <a:r>
              <a:rPr lang="ru-RU" sz="1400" dirty="0" smtClean="0"/>
              <a:t>, Канарские острова) и Португалии (Мадейра).</a:t>
            </a:r>
          </a:p>
          <a:p>
            <a:endParaRPr lang="ru-RU" dirty="0"/>
          </a:p>
        </p:txBody>
      </p:sp>
      <p:pic>
        <p:nvPicPr>
          <p:cNvPr id="4" name="Picture 6" descr="D:\mygeography\Презентации\Африка\map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0862" y="1571613"/>
            <a:ext cx="3264965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randomBa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экономика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defRPr/>
            </a:pPr>
            <a:r>
              <a:rPr lang="ru-RU" dirty="0" smtClean="0"/>
              <a:t>Африка исключительно богата </a:t>
            </a:r>
            <a:r>
              <a:rPr lang="ru-RU" b="1" dirty="0" smtClean="0"/>
              <a:t>природными ресурсами. </a:t>
            </a:r>
            <a:r>
              <a:rPr lang="ru-RU" dirty="0" smtClean="0"/>
              <a:t>Особенно велики запасы минерального сырья — руд марганца, хромитов, бокситов и др. В понижениях и прибрежных районах имеется топливное сырье.  По добыче многих полезных ископаемых Африке принадлежит лидирующее, а иногда монопольное место в мире (по добыче золота, алмазов, платиноидов и др.). </a:t>
            </a:r>
          </a:p>
          <a:p>
            <a:pPr>
              <a:defRPr/>
            </a:pPr>
            <a:r>
              <a:rPr lang="ru-RU" dirty="0" smtClean="0"/>
              <a:t>Вторая отрасль экономики, определяющая место Африки в мировом хозяйстве, — тропическое и субтропическое </a:t>
            </a:r>
            <a:r>
              <a:rPr lang="ru-RU" b="1" dirty="0" smtClean="0"/>
              <a:t>земледелие</a:t>
            </a:r>
            <a:r>
              <a:rPr lang="ru-RU" dirty="0" smtClean="0"/>
              <a:t>. Продукция земледелия составляет 60—80 % ВВП. Основными товарными культурами являются кофе, какао-бобы, арахис, финики, чай, натуральный каучук, сорго, пряности. В последнее время стали выращивать зерновые культуры: кукурузу, рис, пшеницу. </a:t>
            </a:r>
          </a:p>
          <a:p>
            <a:pPr>
              <a:defRPr/>
            </a:pPr>
            <a:r>
              <a:rPr lang="ru-RU" b="1" dirty="0" smtClean="0"/>
              <a:t>Животноводство </a:t>
            </a:r>
            <a:r>
              <a:rPr lang="ru-RU" dirty="0" smtClean="0"/>
              <a:t>играет подчиненную роль, за исключением стран с засушливым климатом. Преобладает экстенсивное скотоводство, характеризующееся огромным поголовьем скота, но малой продуктивностью и низкой товарностью. </a:t>
            </a:r>
          </a:p>
          <a:p>
            <a:pPr>
              <a:defRPr/>
            </a:pPr>
            <a:r>
              <a:rPr lang="ru-RU" b="1" dirty="0" smtClean="0"/>
              <a:t>Транспорт. </a:t>
            </a:r>
            <a:r>
              <a:rPr lang="ru-RU" dirty="0" smtClean="0"/>
              <a:t>Относительно развиты железнодорожный и морской виды транспорта. В последние годы получили развитие и другие виды транспорта — автомобильный (проложена дорога через Сахару), воздушный.</a:t>
            </a:r>
          </a:p>
          <a:p>
            <a:pPr>
              <a:defRPr/>
            </a:pPr>
            <a:r>
              <a:rPr lang="ru-RU" b="1" dirty="0" smtClean="0"/>
              <a:t>Обрабатывающая промышленность </a:t>
            </a:r>
            <a:r>
              <a:rPr lang="ru-RU" dirty="0" smtClean="0"/>
              <a:t>представлена легкой и пищевой, другие отрасли отсутствуют, за исключением ряда районов вблизи наличия сырья и на побережье.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r>
              <a:rPr lang="ru-RU" dirty="0" smtClean="0"/>
              <a:t>Все страны, за исключением ЮАР, развивающиеся, большинство из них беднейшие в мире (70 % населения живёт за чертой бедности).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0000"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АФРИКА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ru-RU" b="1" dirty="0" smtClean="0"/>
              <a:t>Африка</a:t>
            </a:r>
            <a:r>
              <a:rPr lang="ru-RU" dirty="0" smtClean="0"/>
              <a:t> — это второй по величине континент после Евразии. </a:t>
            </a:r>
          </a:p>
          <a:p>
            <a:pPr>
              <a:defRPr/>
            </a:pPr>
            <a:r>
              <a:rPr lang="ru-RU" dirty="0" smtClean="0"/>
              <a:t>Африкой называется также часть света, состоящая из материка Африка и прилегающих островов. </a:t>
            </a:r>
          </a:p>
          <a:p>
            <a:pPr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 Африки составляет 29,2 </a:t>
            </a:r>
            <a:r>
              <a:rPr lang="ru-RU" dirty="0" err="1" smtClean="0"/>
              <a:t>млн</a:t>
            </a:r>
            <a:r>
              <a:rPr lang="ru-RU" dirty="0" smtClean="0"/>
              <a:t> км², с островами — около 30,3 </a:t>
            </a:r>
            <a:r>
              <a:rPr lang="ru-RU" dirty="0" err="1" smtClean="0"/>
              <a:t>млн</a:t>
            </a:r>
            <a:r>
              <a:rPr lang="ru-RU" dirty="0" smtClean="0"/>
              <a:t> км², покрывая, таким образом, 6 % общей площади поверхности Земли и 20,4 % поверхности суши. </a:t>
            </a:r>
          </a:p>
          <a:p>
            <a:pPr>
              <a:defRPr/>
            </a:pPr>
            <a:r>
              <a:rPr lang="ru-RU" dirty="0" smtClean="0"/>
              <a:t>На территории Африки расположены 61 государств и зависимых территорий.</a:t>
            </a:r>
          </a:p>
          <a:p>
            <a:pPr>
              <a:defRPr/>
            </a:pPr>
            <a:r>
              <a:rPr lang="ru-RU" b="1" dirty="0" smtClean="0"/>
              <a:t>Население</a:t>
            </a:r>
            <a:r>
              <a:rPr lang="ru-RU" dirty="0" smtClean="0"/>
              <a:t> Африки составляет около миллиарда человек. </a:t>
            </a:r>
          </a:p>
          <a:p>
            <a:pPr>
              <a:defRPr/>
            </a:pPr>
            <a:r>
              <a:rPr lang="ru-RU" dirty="0" smtClean="0"/>
              <a:t>Африка считается прародиной человечества: именно здесь нашли самые древние останки ранних гоминид и их вероятных предков.</a:t>
            </a:r>
          </a:p>
          <a:p>
            <a:pPr>
              <a:defRPr/>
            </a:pPr>
            <a:r>
              <a:rPr lang="ru-RU" dirty="0" smtClean="0"/>
              <a:t>Африканский континент пересекает экватор и несколько </a:t>
            </a:r>
            <a:r>
              <a:rPr lang="ru-RU" b="1" dirty="0" smtClean="0"/>
              <a:t>климатических зон</a:t>
            </a:r>
            <a:r>
              <a:rPr lang="ru-RU" dirty="0" smtClean="0"/>
              <a:t>; это единственный континент, протянувшийся от северного субтропического климатического пояса до южного субтропического. Из-за недостатка постоянных осадков и орошения — равно как ледников или водоносного горизонта горных систем — естественного регулирования климата нигде, кроме побережий, практически не наблюдается.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0000"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ГЕОГРАФИЯ АФРИКИ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defRPr/>
            </a:pPr>
            <a:r>
              <a:rPr lang="ru-RU" sz="6400" b="1" dirty="0" smtClean="0"/>
              <a:t>Африка</a:t>
            </a:r>
            <a:r>
              <a:rPr lang="ru-RU" sz="6400" dirty="0" smtClean="0"/>
              <a:t> — континент, расположенный к югу от Средиземного и Красного морей, востоку от Атлантического океана и к западу от Индийского океана. </a:t>
            </a:r>
          </a:p>
          <a:p>
            <a:pPr>
              <a:defRPr/>
            </a:pPr>
            <a:r>
              <a:rPr lang="ru-RU" sz="6400" dirty="0" smtClean="0"/>
              <a:t>Это второй по величине континент после Евразии. </a:t>
            </a:r>
          </a:p>
          <a:p>
            <a:pPr>
              <a:defRPr/>
            </a:pPr>
            <a:r>
              <a:rPr lang="ru-RU" sz="6400" dirty="0" smtClean="0"/>
              <a:t>Африкой называется также часть света, состоящая из материка Африка и прилегающих островов. </a:t>
            </a:r>
          </a:p>
          <a:p>
            <a:pPr>
              <a:defRPr/>
            </a:pPr>
            <a:r>
              <a:rPr lang="ru-RU" sz="6400" dirty="0" smtClean="0"/>
              <a:t>Площадь Африки составляет около 30,3 </a:t>
            </a:r>
            <a:r>
              <a:rPr lang="ru-RU" sz="6400" dirty="0" err="1" smtClean="0"/>
              <a:t>млн</a:t>
            </a:r>
            <a:r>
              <a:rPr lang="ru-RU" sz="6400" dirty="0" smtClean="0"/>
              <a:t> км², покрывая, таким образом, 6 % общей площади поверхности Земли и 20,4 % поверхности суши. Протяженность с севера на юг — 8 тыс. км, с запада на восток в северной части — 7,5 тыс. км.</a:t>
            </a:r>
          </a:p>
          <a:p>
            <a:pPr>
              <a:defRPr/>
            </a:pPr>
            <a:endParaRPr lang="ru-RU" sz="6400" dirty="0" smtClean="0"/>
          </a:p>
          <a:p>
            <a:pPr>
              <a:defRPr/>
            </a:pPr>
            <a:r>
              <a:rPr lang="ru-RU" sz="6400" dirty="0" smtClean="0"/>
              <a:t>Крупнейший остров Африки - Мадагаскар. Его площадь - 587 000 км². </a:t>
            </a:r>
          </a:p>
          <a:p>
            <a:pPr>
              <a:defRPr/>
            </a:pPr>
            <a:endParaRPr lang="ru-RU" sz="6400" b="1" dirty="0" smtClean="0"/>
          </a:p>
          <a:p>
            <a:pPr>
              <a:defRPr/>
            </a:pPr>
            <a:r>
              <a:rPr lang="ru-RU" sz="6400" b="1" dirty="0" smtClean="0"/>
              <a:t>Полезные ископаемые</a:t>
            </a:r>
          </a:p>
          <a:p>
            <a:pPr>
              <a:defRPr/>
            </a:pPr>
            <a:r>
              <a:rPr lang="ru-RU" sz="6400" dirty="0" smtClean="0"/>
              <a:t>Африка известна прежде всего своими богатейшими месторождениями алмазов (ЮАР, Зимбабве) и золота (ЮАР, Гана, Мали, Республика Конго). Большие месторождения нефти есть в Нигерии и Алжире. Бокситы добывают в Гвинее и Гане. Ресурсы фосфоритов, а также марганцевых, железных и свинцово-цинковых руд сосредоточены в зоне северного побережья Африки.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0000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РЕЛЬЕФ АФРИКИ</a:t>
            </a:r>
            <a:endParaRPr lang="ru-RU" dirty="0"/>
          </a:p>
        </p:txBody>
      </p:sp>
      <p:pic>
        <p:nvPicPr>
          <p:cNvPr id="4" name="Picture 5" descr="D:\mygeography\Презентации\Африка\map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785926"/>
            <a:ext cx="31718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1720840"/>
            <a:ext cx="41434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/>
              <a:t>Большей частью — равнинный, на северо-западе расположены </a:t>
            </a:r>
            <a:r>
              <a:rPr lang="ru-RU" dirty="0" err="1"/>
              <a:t>Атласские</a:t>
            </a:r>
            <a:r>
              <a:rPr lang="ru-RU" dirty="0"/>
              <a:t> горы, в Сахаре — нагорья </a:t>
            </a:r>
            <a:r>
              <a:rPr lang="ru-RU" dirty="0" err="1"/>
              <a:t>Ахаггар</a:t>
            </a:r>
            <a:r>
              <a:rPr lang="ru-RU" dirty="0"/>
              <a:t> и </a:t>
            </a:r>
            <a:r>
              <a:rPr lang="ru-RU" dirty="0" err="1"/>
              <a:t>Тибести</a:t>
            </a:r>
            <a:r>
              <a:rPr lang="ru-RU" dirty="0"/>
              <a:t>. </a:t>
            </a:r>
          </a:p>
          <a:p>
            <a:pPr>
              <a:defRPr/>
            </a:pPr>
            <a:r>
              <a:rPr lang="ru-RU" dirty="0"/>
              <a:t>На востоке — Эфиопское нагорье, к югу от него — вулкан Килиманджаро (5895 м) — высочайшая точка материка. </a:t>
            </a:r>
          </a:p>
          <a:p>
            <a:pPr>
              <a:defRPr/>
            </a:pPr>
            <a:r>
              <a:rPr lang="ru-RU" dirty="0"/>
              <a:t>На юге расположены Капские и Драконовы горы. </a:t>
            </a:r>
          </a:p>
          <a:p>
            <a:pPr>
              <a:defRPr/>
            </a:pPr>
            <a:r>
              <a:rPr lang="ru-RU" dirty="0"/>
              <a:t>Самая низкая точка (157 метров ниже уровня Мирового океана) расположена в Джибути, это солёное озеро </a:t>
            </a:r>
            <a:r>
              <a:rPr lang="ru-RU" dirty="0" err="1"/>
              <a:t>Ассаль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 advClick="0" advTm="10000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РЕКИ И ОЗЕРА АФРИКИ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1400" dirty="0" smtClean="0"/>
              <a:t>В Африке расположена вторая по протяжённости река в мире — Нил, текущая с юга на север. Другие крупнейшие реки — это Нигер на западе, Конго в центральной Африке и реки Замбези, </a:t>
            </a:r>
            <a:r>
              <a:rPr lang="ru-RU" sz="1400" dirty="0" err="1" smtClean="0"/>
              <a:t>Лимпопо</a:t>
            </a:r>
            <a:r>
              <a:rPr lang="ru-RU" sz="1400" dirty="0" smtClean="0"/>
              <a:t> и Оранжевая на юге.</a:t>
            </a:r>
          </a:p>
          <a:p>
            <a:pPr>
              <a:defRPr/>
            </a:pPr>
            <a:r>
              <a:rPr lang="ru-RU" sz="1400" dirty="0" smtClean="0"/>
              <a:t>Крупнейшее озеро — Виктория. Другие крупные озёра — Ньяса и Танганьика, расположенные в </a:t>
            </a:r>
            <a:r>
              <a:rPr lang="ru-RU" sz="1400" dirty="0" err="1" smtClean="0"/>
              <a:t>литосферных</a:t>
            </a:r>
            <a:r>
              <a:rPr lang="ru-RU" sz="1400" dirty="0" smtClean="0"/>
              <a:t> разломах. Одно из крупнейших солёных озёр — озеро Чад, расположенное на территории одноименного государства.</a:t>
            </a:r>
          </a:p>
          <a:p>
            <a:endParaRPr lang="ru-RU" dirty="0"/>
          </a:p>
        </p:txBody>
      </p:sp>
      <p:pic>
        <p:nvPicPr>
          <p:cNvPr id="4" name="Picture 2" descr="D:\mygeography\Презентации\Африка\victory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071810"/>
            <a:ext cx="266827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D:\mygeography\Презентации\Африка\victor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3714752"/>
            <a:ext cx="2734631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D:\mygeography\Презентации\Африка\ni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4500570"/>
            <a:ext cx="2835919" cy="2143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Крайние точки </a:t>
            </a:r>
            <a:r>
              <a:rPr lang="ru-RU" dirty="0" err="1" smtClean="0"/>
              <a:t>африки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1600" dirty="0" smtClean="0"/>
              <a:t>Северная — мыс </a:t>
            </a:r>
            <a:r>
              <a:rPr lang="ru-RU" sz="1600" dirty="0" err="1" smtClean="0"/>
              <a:t>Бланко</a:t>
            </a:r>
            <a:r>
              <a:rPr lang="ru-RU" sz="1600" dirty="0" smtClean="0"/>
              <a:t> (</a:t>
            </a:r>
            <a:r>
              <a:rPr lang="ru-RU" sz="1600" dirty="0" err="1" smtClean="0"/>
              <a:t>Бен-Секка</a:t>
            </a:r>
            <a:r>
              <a:rPr lang="ru-RU" sz="1600" dirty="0" smtClean="0"/>
              <a:t>, </a:t>
            </a:r>
            <a:r>
              <a:rPr lang="ru-RU" sz="1600" dirty="0" err="1" smtClean="0"/>
              <a:t>Рас-Энгела</a:t>
            </a:r>
            <a:r>
              <a:rPr lang="ru-RU" sz="1600" dirty="0" smtClean="0"/>
              <a:t>, </a:t>
            </a:r>
            <a:r>
              <a:rPr lang="ru-RU" sz="1600" dirty="0" err="1" smtClean="0"/>
              <a:t>Эль-Абъяд</a:t>
            </a:r>
            <a:r>
              <a:rPr lang="ru-RU" sz="1600" dirty="0" smtClean="0"/>
              <a:t>)</a:t>
            </a:r>
          </a:p>
          <a:p>
            <a:pPr>
              <a:defRPr/>
            </a:pPr>
            <a:r>
              <a:rPr lang="ru-RU" sz="1600" dirty="0" smtClean="0"/>
              <a:t>Южная — мыс Игольный</a:t>
            </a:r>
          </a:p>
          <a:p>
            <a:pPr>
              <a:defRPr/>
            </a:pPr>
            <a:r>
              <a:rPr lang="ru-RU" sz="1600" dirty="0" smtClean="0"/>
              <a:t>Западная — мыс </a:t>
            </a:r>
            <a:r>
              <a:rPr lang="ru-RU" sz="1600" dirty="0" err="1" smtClean="0"/>
              <a:t>Альмади</a:t>
            </a:r>
            <a:endParaRPr lang="ru-RU" sz="1600" dirty="0" smtClean="0"/>
          </a:p>
          <a:p>
            <a:pPr>
              <a:defRPr/>
            </a:pPr>
            <a:r>
              <a:rPr lang="ru-RU" sz="1600" dirty="0" smtClean="0"/>
              <a:t>Восточная — мыс </a:t>
            </a:r>
            <a:r>
              <a:rPr lang="ru-RU" sz="1600" dirty="0" err="1" smtClean="0"/>
              <a:t>Рас-Хафун</a:t>
            </a:r>
            <a:endParaRPr lang="ru-RU" sz="1600" dirty="0" smtClean="0"/>
          </a:p>
          <a:p>
            <a:endParaRPr lang="ru-RU" dirty="0"/>
          </a:p>
        </p:txBody>
      </p:sp>
      <p:pic>
        <p:nvPicPr>
          <p:cNvPr id="4" name="Picture 57" descr="D:\mygeography\Презентации\Африка\map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2214554"/>
            <a:ext cx="3845725" cy="4048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zoom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Климат </a:t>
            </a:r>
            <a:r>
              <a:rPr lang="ru-RU" dirty="0" err="1" smtClean="0"/>
              <a:t>африки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1400" dirty="0" smtClean="0"/>
              <a:t>Африка — самый жаркий континент планеты. Причина этого — в географическом расположении континента: вся территория Африки находится в жарких климатических поясах. Именно в Африке находится самое жаркое место на Земле — </a:t>
            </a:r>
            <a:r>
              <a:rPr lang="ru-RU" sz="1400" dirty="0" err="1" smtClean="0"/>
              <a:t>Даллол</a:t>
            </a:r>
            <a:r>
              <a:rPr lang="ru-RU" sz="1400" dirty="0" smtClean="0"/>
              <a:t>, и была зафиксирована самая высокая температура на Земле (+58,4 °C).</a:t>
            </a:r>
          </a:p>
          <a:p>
            <a:pPr>
              <a:defRPr/>
            </a:pPr>
            <a:r>
              <a:rPr lang="ru-RU" sz="1400" dirty="0" smtClean="0"/>
              <a:t>Центральная Африка и прибрежные районы Гвинейского залива относятся к экваториальному поясу, там в течение всего года выпадают обильные осадки и нет смены времён года. К северу и к югу от экваториального пояса расположены субэкваториальные пояса. Здесь летом господствуют влажные экваториальные массы воздуха (сезон дождей), а зимой — сухой воздух тропических пассатов (сухой сезон). Севернее и южнее субэкваториальных поясов расположены северный и южный тропические пояса. Для них характерны высокие температуры при малом количестве осадков, что ведёт к образованию пустынь.</a:t>
            </a:r>
          </a:p>
          <a:p>
            <a:pPr>
              <a:defRPr/>
            </a:pPr>
            <a:r>
              <a:rPr lang="ru-RU" sz="1400" dirty="0" smtClean="0"/>
              <a:t>На севере расположена крупнейшая на Земле пустыня Сахара, на юге — пустыня Калахари. Северная и южная оконечности материка входят в соответствующие субтропические пояса.</a:t>
            </a:r>
          </a:p>
          <a:p>
            <a:endParaRPr lang="ru-RU" dirty="0"/>
          </a:p>
        </p:txBody>
      </p:sp>
      <p:pic>
        <p:nvPicPr>
          <p:cNvPr id="4" name="Picture 7" descr="D:\mygeography\Презентации\Африка\deser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572008"/>
            <a:ext cx="2287588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D:\mygeography\Презентации\Африка\desert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4572008"/>
            <a:ext cx="2160588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D:\mygeography\Презентации\Африка\africa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4572008"/>
            <a:ext cx="209867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wheel spokes="8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Население </a:t>
            </a:r>
            <a:r>
              <a:rPr lang="ru-RU" dirty="0" err="1" smtClean="0"/>
              <a:t>африки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1300" dirty="0" smtClean="0"/>
              <a:t>Численность населения Африки составляет около 1 миллиарда человек. Прирост населения на континенте самый высокий в мире в 2004 г. он составлял 2,3 %. За последние 50 лет возросла средняя продолжительность жизни — с 39 до 54 лет.</a:t>
            </a:r>
          </a:p>
          <a:p>
            <a:pPr>
              <a:defRPr/>
            </a:pPr>
            <a:r>
              <a:rPr lang="ru-RU" sz="1300" dirty="0" smtClean="0"/>
              <a:t>Население состоит в основном из представителей двух рас: негроидной южнее Сахары, и европеоидной в северной Африке (арабы) и ЮАР (буры и </a:t>
            </a:r>
            <a:r>
              <a:rPr lang="ru-RU" sz="1300" dirty="0" err="1" smtClean="0"/>
              <a:t>англоюжноафриканцы</a:t>
            </a:r>
            <a:r>
              <a:rPr lang="ru-RU" sz="1300" dirty="0" smtClean="0"/>
              <a:t>). Наиболее многочисленным народом являются арабы Северной Африки.</a:t>
            </a:r>
          </a:p>
          <a:p>
            <a:pPr>
              <a:defRPr/>
            </a:pPr>
            <a:r>
              <a:rPr lang="ru-RU" sz="1300" dirty="0" smtClean="0"/>
              <a:t>Во время колониального освоения материка многие государственные границы проводились без учета этнических особенностей, что до сих пор приводит к межэтническим конфликтам. Средняя плотность населения Африки составляет 22 чел./км² — это значительно меньше, чем в Европе и Азии.</a:t>
            </a:r>
          </a:p>
          <a:p>
            <a:pPr>
              <a:defRPr/>
            </a:pPr>
            <a:r>
              <a:rPr lang="ru-RU" sz="1300" dirty="0" smtClean="0"/>
              <a:t>По уровню урбанизации Африка отстает от других регионов — менее 30 %, однако темпы урбанизации здесь самые высокие в мире, для многих африканских стран характерна ложная урбанизация. Самые крупные города на африканском континенте — Каир и Лагос.</a:t>
            </a:r>
          </a:p>
          <a:p>
            <a:endParaRPr lang="ru-RU" dirty="0"/>
          </a:p>
        </p:txBody>
      </p:sp>
      <p:pic>
        <p:nvPicPr>
          <p:cNvPr id="4" name="Picture 11" descr="D:\mygeography\Презентации\Африка\africa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429132"/>
            <a:ext cx="216217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 descr="D:\mygeography\Презентации\Африка\people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4429132"/>
            <a:ext cx="2122488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4" descr="D:\mygeography\Презентации\Африка\tanzaniya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4429132"/>
            <a:ext cx="1363662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5" descr="D:\mygeography\Презентации\Африка\people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4429132"/>
            <a:ext cx="1779588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языки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defRPr/>
            </a:pPr>
            <a:r>
              <a:rPr lang="ru-RU" dirty="0" smtClean="0"/>
              <a:t>Автохтонные языки Африки разделяются на 32 семьи, из которых 3 (семитская, индоевропейская и австронезийская) «проникли» на континент из других регионов.</a:t>
            </a:r>
          </a:p>
          <a:p>
            <a:pPr>
              <a:defRPr/>
            </a:pPr>
            <a:r>
              <a:rPr lang="ru-RU" dirty="0" smtClean="0"/>
              <a:t>Также насчитывается 7 изолированных и 9 неклассифицированных языков. К наиболее популярным африканским языкам относятся языки </a:t>
            </a:r>
            <a:r>
              <a:rPr lang="ru-RU" b="1" dirty="0" smtClean="0"/>
              <a:t>банту</a:t>
            </a:r>
            <a:r>
              <a:rPr lang="ru-RU" dirty="0" smtClean="0"/>
              <a:t> (суахили, </a:t>
            </a:r>
            <a:r>
              <a:rPr lang="ru-RU" dirty="0" err="1" smtClean="0"/>
              <a:t>конго</a:t>
            </a:r>
            <a:r>
              <a:rPr lang="ru-RU" dirty="0" smtClean="0"/>
              <a:t>), </a:t>
            </a:r>
            <a:r>
              <a:rPr lang="ru-RU" b="1" dirty="0" err="1" smtClean="0"/>
              <a:t>фула</a:t>
            </a:r>
            <a:r>
              <a:rPr lang="ru-RU" b="1" dirty="0" smtClean="0"/>
              <a:t>.</a:t>
            </a:r>
          </a:p>
          <a:p>
            <a:pPr>
              <a:defRPr/>
            </a:pPr>
            <a:r>
              <a:rPr lang="ru-RU" dirty="0" smtClean="0"/>
              <a:t>Индоевропейские языки получили распространение, вследствие эпохи колониального управления: </a:t>
            </a:r>
            <a:r>
              <a:rPr lang="ru-RU" b="1" dirty="0" smtClean="0"/>
              <a:t>английский, португальский, французский языки </a:t>
            </a:r>
            <a:r>
              <a:rPr lang="ru-RU" dirty="0" smtClean="0"/>
              <a:t>являются официальными во многих странах. </a:t>
            </a:r>
          </a:p>
          <a:p>
            <a:pPr>
              <a:defRPr/>
            </a:pPr>
            <a:r>
              <a:rPr lang="ru-RU" dirty="0" smtClean="0"/>
              <a:t>Единственный язык, относящийся к индоевропейской семье, возникший на континенте — это </a:t>
            </a:r>
            <a:r>
              <a:rPr lang="ru-RU" b="1" dirty="0" smtClean="0"/>
              <a:t>африкаанс</a:t>
            </a:r>
            <a:r>
              <a:rPr lang="ru-RU" dirty="0" smtClean="0"/>
              <a:t>. После падения режима апартеида в ЮАР, язык африкаанс вытесняется другими языками (английским и местными африканскими). </a:t>
            </a:r>
          </a:p>
          <a:p>
            <a:pPr>
              <a:defRPr/>
            </a:pPr>
            <a:r>
              <a:rPr lang="ru-RU" dirty="0" err="1" smtClean="0"/>
              <a:t>Распространённейший</a:t>
            </a:r>
            <a:r>
              <a:rPr lang="ru-RU" dirty="0" smtClean="0"/>
              <a:t> язык </a:t>
            </a:r>
            <a:r>
              <a:rPr lang="ru-RU" dirty="0" err="1" smtClean="0"/>
              <a:t>афрозийской</a:t>
            </a:r>
            <a:r>
              <a:rPr lang="ru-RU" dirty="0" smtClean="0"/>
              <a:t> языковой </a:t>
            </a:r>
            <a:r>
              <a:rPr lang="ru-RU" dirty="0" err="1" smtClean="0"/>
              <a:t>сакросемьи</a:t>
            </a:r>
            <a:r>
              <a:rPr lang="ru-RU" dirty="0" smtClean="0"/>
              <a:t> — </a:t>
            </a:r>
            <a:r>
              <a:rPr lang="ru-RU" b="1" dirty="0" smtClean="0"/>
              <a:t>арабский</a:t>
            </a:r>
            <a:r>
              <a:rPr lang="ru-RU" dirty="0" smtClean="0"/>
              <a:t> — используется в Северной, Западной и Восточной Африке в качестве первого и второго языка. Многие африканские языки (хауса, суахили) включают значительное количество </a:t>
            </a:r>
            <a:r>
              <a:rPr lang="ru-RU" dirty="0" err="1" smtClean="0"/>
              <a:t>заимстований</a:t>
            </a:r>
            <a:r>
              <a:rPr lang="ru-RU" dirty="0" smtClean="0"/>
              <a:t> из арабского (в первую очередь в пласты политической, религиозной лексики, абстрактные понятия).</a:t>
            </a:r>
          </a:p>
          <a:p>
            <a:pPr>
              <a:defRPr/>
            </a:pPr>
            <a:r>
              <a:rPr lang="ru-RU" dirty="0" smtClean="0"/>
              <a:t>Для жителей африканского континента характерно владение сразу несколькими языками, которые используются в различных бытовых ситуациях. </a:t>
            </a:r>
          </a:p>
          <a:p>
            <a:pPr>
              <a:defRPr/>
            </a:pPr>
            <a:r>
              <a:rPr lang="ru-RU" dirty="0" smtClean="0"/>
              <a:t>Уровень грамотности населения в Африке Южнее Сахары в 2007 году составила примерно 50 % от общего числа жителей.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0000">
    <p:split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39</TotalTime>
  <Words>476</Words>
  <Application>Microsoft Office PowerPoint</Application>
  <PresentationFormat>Экран (4:3)</PresentationFormat>
  <Paragraphs>81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АФРИКА</vt:lpstr>
      <vt:lpstr>АФРИКА</vt:lpstr>
      <vt:lpstr>ГЕОГРАФИЯ АФРИКИ</vt:lpstr>
      <vt:lpstr>РЕЛЬЕФ АФРИКИ</vt:lpstr>
      <vt:lpstr>РЕКИ И ОЗЕРА АФРИКИ</vt:lpstr>
      <vt:lpstr>Крайние точки африки</vt:lpstr>
      <vt:lpstr>Климат африки</vt:lpstr>
      <vt:lpstr>Население африки</vt:lpstr>
      <vt:lpstr>языки</vt:lpstr>
      <vt:lpstr>религия</vt:lpstr>
      <vt:lpstr>флора</vt:lpstr>
      <vt:lpstr>Флора пустыни</vt:lpstr>
      <vt:lpstr>Тумбоа и нара</vt:lpstr>
      <vt:lpstr>фауна</vt:lpstr>
      <vt:lpstr>Политическое деление</vt:lpstr>
      <vt:lpstr>экономика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АФРИКА</dc:title>
  <dc:creator>Admin</dc:creator>
  <cp:lastModifiedBy>Admin</cp:lastModifiedBy>
  <cp:revision>6</cp:revision>
  <dcterms:created xsi:type="dcterms:W3CDTF">2012-12-03T15:20:17Z</dcterms:created>
  <dcterms:modified xsi:type="dcterms:W3CDTF">2012-12-06T16:27:42Z</dcterms:modified>
</cp:coreProperties>
</file>