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80" r:id="rId4"/>
    <p:sldId id="279" r:id="rId5"/>
    <p:sldId id="264" r:id="rId6"/>
    <p:sldId id="259" r:id="rId7"/>
    <p:sldId id="269" r:id="rId8"/>
    <p:sldId id="260" r:id="rId9"/>
    <p:sldId id="261" r:id="rId10"/>
    <p:sldId id="266" r:id="rId11"/>
    <p:sldId id="267" r:id="rId12"/>
    <p:sldId id="278" r:id="rId13"/>
    <p:sldId id="281" r:id="rId14"/>
    <p:sldId id="277" r:id="rId15"/>
    <p:sldId id="282" r:id="rId16"/>
    <p:sldId id="272" r:id="rId17"/>
    <p:sldId id="273" r:id="rId18"/>
    <p:sldId id="275" r:id="rId19"/>
    <p:sldId id="276" r:id="rId20"/>
    <p:sldId id="286" r:id="rId21"/>
    <p:sldId id="265" r:id="rId22"/>
    <p:sldId id="268" r:id="rId23"/>
    <p:sldId id="271" r:id="rId24"/>
    <p:sldId id="283" r:id="rId25"/>
    <p:sldId id="26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27A39-552E-40D8-96D0-5FFE696EEF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E6619-13D0-4D0D-AB02-03F75DA10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gerbarius.ru/cvetovodstvo/12-chto-ponimayut-pod-vozdushnym-pitaniem-rasteniy/-&#1083;&#1080;&#1089;&#1090;" TargetMode="External"/><Relationship Id="rId7" Type="http://schemas.openxmlformats.org/officeDocument/2006/relationships/hyperlink" Target="http://900igr.net/kartinki/biologija/Vegetativnoe-razmnozhenie/012-Razmnozhenie-usami.html" TargetMode="External"/><Relationship Id="rId2" Type="http://schemas.openxmlformats.org/officeDocument/2006/relationships/hyperlink" Target="http://skazkoterra.livejournal.com/300802.html-&#1088;&#1080;&#1089;&#1091;&#1085;&#1086;&#1082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astimdoma.ru/content/razmnozhenie-gloksinii-deleniem-lista-&#1083;&#1080;&#1089;&#1090;" TargetMode="External"/><Relationship Id="rId5" Type="http://schemas.openxmlformats.org/officeDocument/2006/relationships/hyperlink" Target="http://900igr.net/kartinki/biologija/Vegetativnoe-razmnozhenie-rastenij/025-Stebel-podzemnye-vidoizmenennye-pobegi.html" TargetMode="External"/><Relationship Id="rId4" Type="http://schemas.openxmlformats.org/officeDocument/2006/relationships/hyperlink" Target="http://900igr.net/kartinki/biologija/Vegetativnoe-razmnozhenie-rastenij/025-Shttp:/shkolo.ru/i/peredvijenie-veschestv-v-rastenii.gif-&#1087;&#1077;&#1088;&#1077;&#1076;&#1074;&#1080;&#1078;&#1077;&#1085;&#1080;&#1077;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714643"/>
          </a:xfrm>
        </p:spPr>
        <p:txBody>
          <a:bodyPr>
            <a:normAutofit/>
          </a:bodyPr>
          <a:lstStyle/>
          <a:p>
            <a:r>
              <a:rPr lang="ru-RU" dirty="0" smtClean="0"/>
              <a:t>Закрепление знаний  по теме «Процессы жизнедеятельности растений»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Бухтиярова</a:t>
            </a:r>
            <a:r>
              <a:rPr lang="ru-RU" dirty="0" smtClean="0"/>
              <a:t> Антонина Петровна учитель химии и биологии МКОУ </a:t>
            </a:r>
            <a:r>
              <a:rPr lang="ru-RU" dirty="0" err="1" smtClean="0"/>
              <a:t>Верх-Красноярской</a:t>
            </a:r>
            <a:r>
              <a:rPr lang="ru-RU" dirty="0" smtClean="0"/>
              <a:t> СОШ Северного района Новосибирской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5.Какой процесс обозначен на рисунке?</a:t>
            </a:r>
            <a:endParaRPr lang="ru-RU" dirty="0"/>
          </a:p>
        </p:txBody>
      </p:sp>
      <p:pic>
        <p:nvPicPr>
          <p:cNvPr id="4098" name="Picture 2" descr="C:\Users\Антонина\Desktop\3.4.2_Environment_CO2_ImageR_rdax_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2000240"/>
            <a:ext cx="6350000" cy="4603760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5143504" y="1785926"/>
            <a:ext cx="357190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6.Какой процесс обозначен на рисунке?</a:t>
            </a:r>
            <a:endParaRPr lang="ru-RU" dirty="0"/>
          </a:p>
        </p:txBody>
      </p:sp>
      <p:pic>
        <p:nvPicPr>
          <p:cNvPr id="4098" name="Picture 2" descr="C:\Users\Антонина\Desktop\3.4.2_Environment_CO2_ImageR_rdax_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2000240"/>
            <a:ext cx="6350000" cy="4603760"/>
          </a:xfrm>
          <a:prstGeom prst="rect">
            <a:avLst/>
          </a:prstGeom>
          <a:noFill/>
        </p:spPr>
      </p:pic>
      <p:sp>
        <p:nvSpPr>
          <p:cNvPr id="6" name="Стрелка вниз 5"/>
          <p:cNvSpPr/>
          <p:nvPr/>
        </p:nvSpPr>
        <p:spPr>
          <a:xfrm>
            <a:off x="2714612" y="4214818"/>
            <a:ext cx="428628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Докажите необходимость наличия для  фотосинтеза: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sz="2800" dirty="0" smtClean="0"/>
              <a:t>. Хлоропластов.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2 </a:t>
            </a:r>
            <a:r>
              <a:rPr lang="ru-RU" sz="2800" b="1" i="1" dirty="0" smtClean="0"/>
              <a:t>.</a:t>
            </a:r>
            <a:r>
              <a:rPr lang="ru-RU" sz="2800" i="1" dirty="0" smtClean="0"/>
              <a:t>У</a:t>
            </a:r>
            <a:r>
              <a:rPr lang="ru-RU" sz="2800" dirty="0" smtClean="0"/>
              <a:t>глекислого газа, поступающего через устьица из воздуха.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3.В</a:t>
            </a:r>
            <a:r>
              <a:rPr lang="ru-RU" sz="2800" dirty="0" smtClean="0"/>
              <a:t>оды (поступает из почвы).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4.</a:t>
            </a:r>
            <a:r>
              <a:rPr lang="ru-RU" sz="2800" dirty="0" smtClean="0"/>
              <a:t> Света. 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i="1" dirty="0" smtClean="0"/>
              <a:t>                               </a:t>
            </a:r>
            <a:r>
              <a:rPr lang="ru-RU" sz="6600" i="1" dirty="0" err="1" smtClean="0"/>
              <a:t>Физминутка</a:t>
            </a:r>
            <a:r>
              <a:rPr lang="ru-RU" sz="6600" i="1" dirty="0" smtClean="0"/>
              <a:t>!!!</a:t>
            </a:r>
            <a:endParaRPr lang="ru-RU" sz="6600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Дайте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Размножение</a:t>
            </a:r>
          </a:p>
          <a:p>
            <a:r>
              <a:rPr lang="ru-RU" dirty="0" smtClean="0"/>
              <a:t>Половое размножение</a:t>
            </a:r>
          </a:p>
          <a:p>
            <a:r>
              <a:rPr lang="ru-RU" dirty="0" smtClean="0"/>
              <a:t>Оплодотворение</a:t>
            </a:r>
          </a:p>
          <a:p>
            <a:r>
              <a:rPr lang="ru-RU" dirty="0" smtClean="0"/>
              <a:t>Бесполое размножение</a:t>
            </a:r>
          </a:p>
          <a:p>
            <a:r>
              <a:rPr lang="ru-RU" dirty="0" smtClean="0"/>
              <a:t>Вегетативное размножение</a:t>
            </a:r>
          </a:p>
          <a:p>
            <a:r>
              <a:rPr lang="ru-RU" dirty="0" smtClean="0"/>
              <a:t>Зигота</a:t>
            </a:r>
          </a:p>
          <a:p>
            <a:r>
              <a:rPr lang="ru-RU" dirty="0" smtClean="0"/>
              <a:t>Гамета</a:t>
            </a:r>
          </a:p>
          <a:p>
            <a:r>
              <a:rPr lang="ru-RU" dirty="0" smtClean="0"/>
              <a:t>Спора</a:t>
            </a:r>
          </a:p>
          <a:p>
            <a:r>
              <a:rPr lang="ru-RU" dirty="0" smtClean="0"/>
              <a:t>Яйцеклетка</a:t>
            </a:r>
          </a:p>
          <a:p>
            <a:r>
              <a:rPr lang="ru-RU" dirty="0" smtClean="0"/>
              <a:t>Спермии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Найдите биологические ошибки в тексте. Запишите предложение правильно.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Соотнесите: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Одна особь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 участием половых клеток</a:t>
            </a:r>
          </a:p>
          <a:p>
            <a:pPr marL="514350" indent="-514350">
              <a:buAutoNum type="arabicPeriod"/>
            </a:pPr>
            <a:r>
              <a:rPr lang="ru-RU" dirty="0" smtClean="0"/>
              <a:t>Два родительских организма</a:t>
            </a:r>
          </a:p>
          <a:p>
            <a:pPr marL="514350" indent="-514350">
              <a:buAutoNum type="arabicPeriod"/>
            </a:pPr>
            <a:r>
              <a:rPr lang="ru-RU" dirty="0" smtClean="0"/>
              <a:t>Споры</a:t>
            </a:r>
          </a:p>
          <a:p>
            <a:pPr marL="514350" indent="-514350">
              <a:buAutoNum type="arabicPeriod"/>
            </a:pPr>
            <a:r>
              <a:rPr lang="ru-RU" dirty="0" smtClean="0"/>
              <a:t>Гамета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Дочерние организмы схожи с материнским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Дочерние организмы имеют новые признаки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А) Половое размножение</a:t>
            </a:r>
          </a:p>
          <a:p>
            <a:pPr>
              <a:buNone/>
            </a:pPr>
            <a:r>
              <a:rPr lang="ru-RU" dirty="0" smtClean="0"/>
              <a:t>Б) Бесполое размножение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способы вегетативного размножения:</a:t>
            </a:r>
            <a:endParaRPr lang="ru-RU" dirty="0"/>
          </a:p>
        </p:txBody>
      </p:sp>
      <p:pic>
        <p:nvPicPr>
          <p:cNvPr id="1027" name="Picture 3" descr="C:\Users\Антонина\Desktop\image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2043116" cy="1785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28" y="350043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1028" name="Picture 4" descr="C:\Users\Антонина\Desktop\0006-006-Razmnozhenie-usam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071677"/>
            <a:ext cx="2428892" cy="1928827"/>
          </a:xfrm>
          <a:prstGeom prst="rect">
            <a:avLst/>
          </a:prstGeom>
          <a:noFill/>
        </p:spPr>
      </p:pic>
      <p:pic>
        <p:nvPicPr>
          <p:cNvPr id="1029" name="Picture 5" descr="C:\Users\Антонина\Desktop\gloxin0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319338"/>
            <a:ext cx="2857500" cy="22193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643438" y="185736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1030" name="Picture 6" descr="C:\Users\Антонина\Desktop\871955-a2eddc734207dc1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143380"/>
            <a:ext cx="2857521" cy="250033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357554" y="64293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1034" name="Picture 10" descr="C:\Users\Антонина\Desktop\8580853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4500570"/>
            <a:ext cx="3000396" cy="235743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8001024" y="1571612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4" y="5643578"/>
            <a:ext cx="645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видоизменения: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1.Побега</a:t>
            </a:r>
          </a:p>
          <a:p>
            <a:pPr>
              <a:buNone/>
            </a:pPr>
            <a:r>
              <a:rPr lang="ru-RU" dirty="0" smtClean="0"/>
              <a:t>2.Корня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А)Корнеплод</a:t>
            </a:r>
          </a:p>
          <a:p>
            <a:pPr marL="514350" indent="-514350">
              <a:buNone/>
            </a:pPr>
            <a:r>
              <a:rPr lang="ru-RU" dirty="0" smtClean="0"/>
              <a:t>Б)Корневище</a:t>
            </a:r>
          </a:p>
          <a:p>
            <a:pPr marL="514350" indent="-514350">
              <a:buNone/>
            </a:pPr>
            <a:r>
              <a:rPr lang="ru-RU" dirty="0" smtClean="0"/>
              <a:t>В) Луковица</a:t>
            </a:r>
          </a:p>
          <a:p>
            <a:pPr marL="514350" indent="-514350">
              <a:buNone/>
            </a:pPr>
            <a:r>
              <a:rPr lang="ru-RU" dirty="0" smtClean="0"/>
              <a:t>Г)Столон</a:t>
            </a:r>
          </a:p>
          <a:p>
            <a:pPr marL="514350" indent="-514350">
              <a:buNone/>
            </a:pPr>
            <a:r>
              <a:rPr lang="ru-RU" dirty="0" smtClean="0"/>
              <a:t>Д) Корневые шишки</a:t>
            </a:r>
          </a:p>
          <a:p>
            <a:pPr marL="514350" indent="-514350">
              <a:buNone/>
            </a:pPr>
            <a:r>
              <a:rPr lang="ru-RU" dirty="0" smtClean="0"/>
              <a:t>Е) Клубнелуковица</a:t>
            </a:r>
          </a:p>
          <a:p>
            <a:pPr marL="514350" indent="-514350">
              <a:buNone/>
            </a:pPr>
            <a:r>
              <a:rPr lang="ru-RU" dirty="0" smtClean="0"/>
              <a:t>Ж) Клубень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Укажите процесс: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1.Необратимое увеличение размеров и массы организма, связанное с появлением у него новых частей-…</a:t>
            </a:r>
          </a:p>
          <a:p>
            <a:pPr>
              <a:buNone/>
            </a:pPr>
            <a:r>
              <a:rPr lang="ru-RU" dirty="0" smtClean="0"/>
              <a:t>2.Преобразование организма от зарождения до конца жизни-…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Качественное изменение в строении и жизнедеятельности организма и его частей-…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углубить и обобщить знания школьников по теме; проконтролировать 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учебных компетенций.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Давайте обсудим. Как взаимосвязаны части растения, их строение и функции?</a:t>
            </a:r>
            <a:endParaRPr lang="ru-RU" sz="2400" dirty="0"/>
          </a:p>
        </p:txBody>
      </p:sp>
      <p:pic>
        <p:nvPicPr>
          <p:cNvPr id="4" name="Picture 2" descr="C:\Users\Антонина\Desktop\0759_00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6628801" cy="497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по теме: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1.Организмы, сами образующие питательные вещества:</a:t>
            </a:r>
          </a:p>
          <a:p>
            <a:pPr>
              <a:buNone/>
            </a:pPr>
            <a:r>
              <a:rPr lang="ru-RU" sz="2000" dirty="0" smtClean="0"/>
              <a:t>А) гетеротрофы;</a:t>
            </a:r>
          </a:p>
          <a:p>
            <a:pPr>
              <a:buNone/>
            </a:pPr>
            <a:r>
              <a:rPr lang="ru-RU" sz="2000" dirty="0" smtClean="0"/>
              <a:t>Б) автотрофы;</a:t>
            </a:r>
          </a:p>
          <a:p>
            <a:pPr>
              <a:buNone/>
            </a:pPr>
            <a:r>
              <a:rPr lang="ru-RU" sz="2000" dirty="0" smtClean="0"/>
              <a:t>В) суккуленты.</a:t>
            </a:r>
          </a:p>
          <a:p>
            <a:pPr>
              <a:buNone/>
            </a:pPr>
            <a:r>
              <a:rPr lang="ru-RU" sz="2000" dirty="0" smtClean="0"/>
              <a:t>2. Фотосинтез происходит:</a:t>
            </a:r>
          </a:p>
          <a:p>
            <a:pPr>
              <a:buNone/>
            </a:pPr>
            <a:r>
              <a:rPr lang="ru-RU" sz="2000" dirty="0" smtClean="0"/>
              <a:t>А) в ядре;</a:t>
            </a:r>
          </a:p>
          <a:p>
            <a:pPr>
              <a:buNone/>
            </a:pPr>
            <a:r>
              <a:rPr lang="ru-RU" sz="2000" dirty="0" smtClean="0"/>
              <a:t>Б) в цитоплазме;</a:t>
            </a:r>
          </a:p>
          <a:p>
            <a:pPr>
              <a:buNone/>
            </a:pPr>
            <a:r>
              <a:rPr lang="ru-RU" sz="2000" dirty="0" smtClean="0"/>
              <a:t>В) </a:t>
            </a:r>
            <a:r>
              <a:rPr lang="ru-RU" sz="2000" dirty="0" err="1" smtClean="0"/>
              <a:t>в</a:t>
            </a:r>
            <a:r>
              <a:rPr lang="ru-RU" sz="2000" dirty="0" smtClean="0"/>
              <a:t> хлоропластах.</a:t>
            </a:r>
          </a:p>
          <a:p>
            <a:pPr>
              <a:buNone/>
            </a:pPr>
            <a:r>
              <a:rPr lang="ru-RU" sz="2000" dirty="0" smtClean="0"/>
              <a:t>3.Кислород  при дыхании:</a:t>
            </a:r>
          </a:p>
          <a:p>
            <a:pPr>
              <a:buNone/>
            </a:pPr>
            <a:r>
              <a:rPr lang="ru-RU" sz="2000" dirty="0" smtClean="0"/>
              <a:t>А) поглощается;</a:t>
            </a:r>
          </a:p>
          <a:p>
            <a:pPr>
              <a:buNone/>
            </a:pPr>
            <a:r>
              <a:rPr lang="ru-RU" sz="2000" dirty="0" smtClean="0"/>
              <a:t>Б) выделяется;</a:t>
            </a:r>
          </a:p>
          <a:p>
            <a:pPr>
              <a:buNone/>
            </a:pPr>
            <a:r>
              <a:rPr lang="ru-RU" sz="2000" dirty="0" smtClean="0"/>
              <a:t>В) не принимает участия.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по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4"/>
            </a:pPr>
            <a:r>
              <a:rPr lang="ru-RU" sz="2000" dirty="0" smtClean="0"/>
              <a:t>Процесс фотосинтеза идет:</a:t>
            </a:r>
          </a:p>
          <a:p>
            <a:pPr marL="514350" indent="-514350">
              <a:buNone/>
            </a:pPr>
            <a:r>
              <a:rPr lang="ru-RU" sz="2000" dirty="0" smtClean="0"/>
              <a:t>А)  в темноте;</a:t>
            </a:r>
          </a:p>
          <a:p>
            <a:pPr marL="514350" indent="-514350">
              <a:buNone/>
            </a:pPr>
            <a:r>
              <a:rPr lang="ru-RU" sz="2000" dirty="0" smtClean="0"/>
              <a:t>Б) на свету;</a:t>
            </a:r>
          </a:p>
          <a:p>
            <a:pPr marL="514350" indent="-514350">
              <a:buNone/>
            </a:pPr>
            <a:r>
              <a:rPr lang="ru-RU" sz="2000" dirty="0" smtClean="0"/>
              <a:t>В) на свету и в темноте.</a:t>
            </a:r>
          </a:p>
          <a:p>
            <a:pPr marL="514350" indent="-514350">
              <a:buNone/>
            </a:pPr>
            <a:r>
              <a:rPr lang="ru-RU" sz="2000" dirty="0" smtClean="0"/>
              <a:t>5. Поглощение углекислого газа необходимо:</a:t>
            </a:r>
          </a:p>
          <a:p>
            <a:pPr marL="514350" indent="-514350">
              <a:buNone/>
            </a:pPr>
            <a:r>
              <a:rPr lang="ru-RU" sz="2000" dirty="0" smtClean="0"/>
              <a:t>А) при фотосинтезе;</a:t>
            </a:r>
          </a:p>
          <a:p>
            <a:pPr marL="514350" indent="-514350">
              <a:buNone/>
            </a:pPr>
            <a:r>
              <a:rPr lang="ru-RU" sz="2000" dirty="0" smtClean="0"/>
              <a:t>Б) при дыхании;</a:t>
            </a:r>
          </a:p>
          <a:p>
            <a:pPr marL="514350" indent="-514350">
              <a:buNone/>
            </a:pPr>
            <a:r>
              <a:rPr lang="ru-RU" sz="2000" dirty="0" smtClean="0"/>
              <a:t>В) при испарении.</a:t>
            </a:r>
          </a:p>
          <a:p>
            <a:pPr marL="514350" indent="-514350">
              <a:buNone/>
            </a:pPr>
            <a:r>
              <a:rPr lang="ru-RU" sz="2000" dirty="0" smtClean="0"/>
              <a:t>6. Корневое питание обеспечивает растение:</a:t>
            </a:r>
          </a:p>
          <a:p>
            <a:pPr marL="514350" indent="-514350">
              <a:buNone/>
            </a:pPr>
            <a:r>
              <a:rPr lang="ru-RU" sz="2000" dirty="0" smtClean="0"/>
              <a:t>А) питательными веществами;</a:t>
            </a:r>
          </a:p>
          <a:p>
            <a:pPr marL="514350" indent="-514350">
              <a:buNone/>
            </a:pPr>
            <a:r>
              <a:rPr lang="ru-RU" sz="2000" dirty="0" smtClean="0"/>
              <a:t>Б) водой;</a:t>
            </a:r>
          </a:p>
          <a:p>
            <a:pPr marL="514350" indent="-514350">
              <a:buNone/>
            </a:pPr>
            <a:r>
              <a:rPr lang="ru-RU" sz="2000" dirty="0" smtClean="0"/>
              <a:t>В) водой и солями.</a:t>
            </a:r>
          </a:p>
          <a:p>
            <a:pPr marL="514350" indent="-514350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Тест по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7</a:t>
            </a:r>
            <a:r>
              <a:rPr lang="ru-RU" dirty="0" smtClean="0"/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Процесс слияния женских и мужских клеток называется: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спорообразование;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оплодотворение;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В)развитие.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Организм приобретает новые признаки при размножении: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А)вегетативном;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спорами;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половом.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9.К вегетативному размножению НЕ относится размножение: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гаметами;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прививкой;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В)черенками.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1.А</a:t>
            </a:r>
          </a:p>
          <a:p>
            <a:pPr>
              <a:buNone/>
            </a:pPr>
            <a:r>
              <a:rPr lang="ru-RU" sz="2800" smtClean="0"/>
              <a:t>2.В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3.А</a:t>
            </a:r>
          </a:p>
          <a:p>
            <a:pPr>
              <a:buNone/>
            </a:pPr>
            <a:r>
              <a:rPr lang="ru-RU" sz="2800" dirty="0" smtClean="0"/>
              <a:t>4.Б</a:t>
            </a:r>
          </a:p>
          <a:p>
            <a:pPr>
              <a:buNone/>
            </a:pPr>
            <a:r>
              <a:rPr lang="ru-RU" sz="2800" dirty="0" smtClean="0"/>
              <a:t>5.А</a:t>
            </a:r>
          </a:p>
          <a:p>
            <a:pPr>
              <a:buNone/>
            </a:pPr>
            <a:r>
              <a:rPr lang="ru-RU" sz="2800" dirty="0" smtClean="0"/>
              <a:t>6.В</a:t>
            </a:r>
          </a:p>
          <a:p>
            <a:pPr>
              <a:buNone/>
            </a:pPr>
            <a:r>
              <a:rPr lang="ru-RU" sz="2800" dirty="0" smtClean="0"/>
              <a:t>7.Б</a:t>
            </a:r>
          </a:p>
          <a:p>
            <a:pPr>
              <a:buNone/>
            </a:pPr>
            <a:r>
              <a:rPr lang="ru-RU" sz="2800" dirty="0" smtClean="0"/>
              <a:t>8.В</a:t>
            </a:r>
          </a:p>
          <a:p>
            <a:pPr>
              <a:buNone/>
            </a:pPr>
            <a:r>
              <a:rPr lang="ru-RU" sz="2800" dirty="0" smtClean="0"/>
              <a:t>9.А</a:t>
            </a:r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>
                <a:hlinkClick r:id="rId2"/>
              </a:rPr>
              <a:t>http://skazkoterra.livejournal.com/300802.html</a:t>
            </a:r>
            <a:r>
              <a:rPr lang="ru-RU" sz="1800" dirty="0" smtClean="0"/>
              <a:t>- лист березы</a:t>
            </a:r>
            <a:r>
              <a:rPr lang="en-US" sz="1800" dirty="0" smtClean="0"/>
              <a:t> </a:t>
            </a:r>
            <a:endParaRPr lang="ru-RU" sz="1800" dirty="0" smtClean="0"/>
          </a:p>
          <a:p>
            <a:pPr algn="just"/>
            <a:r>
              <a:rPr lang="en-US" sz="1800" dirty="0" smtClean="0">
                <a:hlinkClick r:id="rId3"/>
              </a:rPr>
              <a:t>http://gerbarius.ru/cvetovodstvo/12-chto-ponimayut-pod-vozdushnym-pitaniem-rasteniy/</a:t>
            </a:r>
            <a:r>
              <a:rPr lang="ru-RU" sz="1800" dirty="0" smtClean="0">
                <a:hlinkClick r:id="rId3"/>
              </a:rPr>
              <a:t>-лист</a:t>
            </a:r>
            <a:r>
              <a:rPr lang="ru-RU" sz="1800" dirty="0" smtClean="0"/>
              <a:t> с надписью</a:t>
            </a:r>
          </a:p>
          <a:p>
            <a:pPr algn="just"/>
            <a:r>
              <a:rPr lang="en-US" sz="1800" u="sng" dirty="0" smtClean="0">
                <a:hlinkClick r:id="rId4"/>
              </a:rPr>
              <a:t>http://900igr.net/kartinki/biologija/Vegetativnoe-razmnozhenie-rastenij/025-S</a:t>
            </a:r>
            <a:r>
              <a:rPr lang="en-US" sz="1800" dirty="0" smtClean="0">
                <a:hlinkClick r:id="rId4"/>
              </a:rPr>
              <a:t>http://shkolo.ru/i/peredvijenie-veschestv-v-rastenii.gif</a:t>
            </a:r>
            <a:r>
              <a:rPr lang="ru-RU" sz="1800" dirty="0" smtClean="0">
                <a:hlinkClick r:id="rId4"/>
              </a:rPr>
              <a:t>-передвижение</a:t>
            </a:r>
            <a:r>
              <a:rPr lang="ru-RU" sz="1800" dirty="0" smtClean="0"/>
              <a:t> веществ</a:t>
            </a:r>
          </a:p>
          <a:p>
            <a:pPr algn="just"/>
            <a:r>
              <a:rPr lang="en-US" sz="1800" u="sng" dirty="0" smtClean="0">
                <a:hlinkClick r:id="rId5"/>
              </a:rPr>
              <a:t>tebel-podzemnye-vidoizmenennye-pobegi.html</a:t>
            </a:r>
            <a:r>
              <a:rPr lang="ru-RU" sz="1800" u="sng" dirty="0" smtClean="0"/>
              <a:t>-луковица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071810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6"/>
              </a:rPr>
              <a:t>http://rastimdoma.ru/content/razmnozhenie-gloksinii-deleniem-lista</a:t>
            </a:r>
            <a:r>
              <a:rPr lang="ru-RU" dirty="0" smtClean="0">
                <a:hlinkClick r:id="rId6"/>
              </a:rPr>
              <a:t>-лист</a:t>
            </a:r>
            <a:r>
              <a:rPr lang="ru-RU" dirty="0" smtClean="0"/>
              <a:t> глоксинии</a:t>
            </a:r>
            <a:r>
              <a:rPr lang="en-US" u="sng" dirty="0" smtClean="0">
                <a:hlinkClick r:id="rId7"/>
              </a:rPr>
              <a:t> http://900igr.net/kartinki/biologija/Vegetativnoe-azmnozhenie/012-Razmnozhenie-usami.html</a:t>
            </a:r>
            <a:r>
              <a:rPr lang="ru-RU" u="sng" dirty="0" smtClean="0"/>
              <a:t>-земляника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  <a:hlinkClick r:id="rId7"/>
              </a:rPr>
              <a:t>http://900igr.net/kartinki/biologija/Vegetativnoe-razmnozhenie/012-Razmnozhenie-usami.html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  <a:hlinkClick r:id="rId7"/>
              </a:rPr>
              <a:t>http://900igr.net/kartinki/biologija/Vegetativnoe-razmnozhenie/012-Razmnozhenie-usami.html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4214818"/>
            <a:ext cx="5572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http://www.proshkolu.ru/user/ermolaeva81/file/871955</a:t>
            </a:r>
            <a:r>
              <a:rPr lang="ru-RU" dirty="0" smtClean="0"/>
              <a:t>-прививка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929198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http://900igr.net/kartinki/biologija/Vegetativnoe-razmnozhenie-rastenij/029-Stebel-podzemnye-vidoizmenennye-pobegi.html</a:t>
            </a:r>
            <a:r>
              <a:rPr lang="ru-RU" dirty="0" smtClean="0"/>
              <a:t>-клубень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dirty="0" smtClean="0"/>
              <a:t>1.Систематизировать </a:t>
            </a:r>
            <a:r>
              <a:rPr lang="ru-RU" sz="2000" dirty="0" smtClean="0"/>
              <a:t>знания учащихся об основных процессах жизнедеятельности </a:t>
            </a:r>
            <a:r>
              <a:rPr lang="ru-RU" sz="2000" dirty="0" smtClean="0"/>
              <a:t>растения.</a:t>
            </a:r>
          </a:p>
          <a:p>
            <a:pPr algn="just"/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2.Продолжать </a:t>
            </a:r>
            <a:r>
              <a:rPr lang="ru-RU" sz="2000" dirty="0" smtClean="0"/>
              <a:t>формирование компетенции: объяснять биологическую роль обмена веществ у растений, логически мыслить и оформлять </a:t>
            </a:r>
            <a:r>
              <a:rPr lang="ru-RU" sz="2000" dirty="0" smtClean="0"/>
              <a:t>результаты мыслительных </a:t>
            </a:r>
            <a:r>
              <a:rPr lang="ru-RU" sz="2000" dirty="0" smtClean="0"/>
              <a:t>операций в устной и письменной форме</a:t>
            </a:r>
            <a:r>
              <a:rPr lang="ru-RU" sz="2000" dirty="0" smtClean="0"/>
              <a:t>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</a:p>
          <a:p>
            <a:pPr algn="just">
              <a:buNone/>
            </a:pPr>
            <a:r>
              <a:rPr lang="ru-RU" sz="2000" dirty="0" smtClean="0"/>
              <a:t>3.Выявить уровень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компетенций: выделять существенные признаки, свойства явлений, применять знания на практике.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4.Развивать </a:t>
            </a:r>
            <a:r>
              <a:rPr lang="ru-RU" sz="2000" dirty="0" smtClean="0"/>
              <a:t>эмоции и мотивы учащихся, создавая на уроке эмоциональные и мотивационные ситуации (удивления, радости, желания помочь товарищу, занимательности, парадоксальности, сопереживания), используя яркие примеры, иллюстрации, воздействующие на чувства учащихся.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/>
              <a:t>           Докажите</a:t>
            </a:r>
            <a:r>
              <a:rPr lang="ru-RU" sz="4800" dirty="0" smtClean="0"/>
              <a:t>, что растение - </a:t>
            </a:r>
            <a:r>
              <a:rPr lang="ru-RU" sz="4800" dirty="0" smtClean="0"/>
              <a:t>                                                          живой </a:t>
            </a:r>
            <a:r>
              <a:rPr lang="ru-RU" sz="4800" dirty="0" smtClean="0"/>
              <a:t>организм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Дайте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Фотосинтез</a:t>
            </a:r>
          </a:p>
          <a:p>
            <a:r>
              <a:rPr lang="ru-RU" sz="2400" dirty="0" smtClean="0"/>
              <a:t>Дыхание </a:t>
            </a:r>
          </a:p>
          <a:p>
            <a:r>
              <a:rPr lang="ru-RU" sz="2400" dirty="0" smtClean="0"/>
              <a:t>Испарение</a:t>
            </a:r>
          </a:p>
          <a:p>
            <a:r>
              <a:rPr lang="ru-RU" sz="2400" dirty="0" smtClean="0"/>
              <a:t>Обмен веществ</a:t>
            </a:r>
          </a:p>
          <a:p>
            <a:r>
              <a:rPr lang="ru-RU" sz="2400" dirty="0" smtClean="0"/>
              <a:t>Автотрофы</a:t>
            </a:r>
          </a:p>
          <a:p>
            <a:r>
              <a:rPr lang="ru-RU" sz="2400" dirty="0" smtClean="0"/>
              <a:t>Гетеротрофы</a:t>
            </a:r>
          </a:p>
          <a:p>
            <a:r>
              <a:rPr lang="ru-RU" sz="2400" dirty="0" smtClean="0"/>
              <a:t>Воздушное питание</a:t>
            </a:r>
          </a:p>
          <a:p>
            <a:r>
              <a:rPr lang="ru-RU" sz="2400" dirty="0" smtClean="0"/>
              <a:t>Корневое питание</a:t>
            </a:r>
          </a:p>
          <a:p>
            <a:r>
              <a:rPr lang="ru-RU" sz="2400" dirty="0" smtClean="0"/>
              <a:t>Удобрения</a:t>
            </a:r>
          </a:p>
          <a:p>
            <a:r>
              <a:rPr lang="ru-RU" sz="2400" dirty="0" smtClean="0"/>
              <a:t>Хлоропласт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1.Соотнесите понятия  к процессу: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Солнце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Вода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Углекислый газ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Охлаждение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Крахмал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Лист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Кислород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Устьице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Свет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День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Корень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Ночь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Крахмал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Стебель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А) Дыхание </a:t>
            </a:r>
          </a:p>
          <a:p>
            <a:pPr>
              <a:buNone/>
            </a:pPr>
            <a:r>
              <a:rPr lang="ru-RU" dirty="0" smtClean="0"/>
              <a:t>Б) Фотосинтез</a:t>
            </a:r>
          </a:p>
          <a:p>
            <a:pPr>
              <a:buNone/>
            </a:pPr>
            <a:r>
              <a:rPr lang="ru-RU" dirty="0" smtClean="0"/>
              <a:t>В) Испарение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2.По рисунку расскажите о процессах, происходящих в растениях.</a:t>
            </a:r>
            <a:endParaRPr lang="ru-RU" sz="3600" dirty="0"/>
          </a:p>
        </p:txBody>
      </p:sp>
      <p:pic>
        <p:nvPicPr>
          <p:cNvPr id="6" name="Picture 2" descr="C:\Users\Антонина\Desktop\peredvijenie-veschestv-v-rasteni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429420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3.Укажите вещества при фотосинтезе</a:t>
            </a:r>
            <a:endParaRPr lang="ru-RU" dirty="0"/>
          </a:p>
        </p:txBody>
      </p:sp>
      <p:pic>
        <p:nvPicPr>
          <p:cNvPr id="2050" name="Picture 2" descr="C:\Users\Антонина\Desktop\list-berezi-kartin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1990724"/>
            <a:ext cx="3500452" cy="3438539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4429124" y="1857364"/>
            <a:ext cx="214314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214942" y="4143380"/>
            <a:ext cx="142876" cy="1643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4.Укажите вещества при дыхании</a:t>
            </a:r>
            <a:endParaRPr lang="ru-RU" dirty="0"/>
          </a:p>
        </p:txBody>
      </p:sp>
      <p:pic>
        <p:nvPicPr>
          <p:cNvPr id="3074" name="Picture 2" descr="C:\Users\Антонина\Desktop\list-berezi-kartin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990724"/>
            <a:ext cx="4143404" cy="3438539"/>
          </a:xfrm>
          <a:prstGeom prst="rect">
            <a:avLst/>
          </a:prstGeom>
          <a:noFill/>
        </p:spPr>
      </p:pic>
      <p:sp>
        <p:nvSpPr>
          <p:cNvPr id="4" name="Стрелка вниз 3"/>
          <p:cNvSpPr/>
          <p:nvPr/>
        </p:nvSpPr>
        <p:spPr>
          <a:xfrm>
            <a:off x="4000496" y="1643050"/>
            <a:ext cx="142876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000628" y="4000504"/>
            <a:ext cx="214314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613</Words>
  <Application>Microsoft Office PowerPoint</Application>
  <PresentationFormat>Экран (4:3)</PresentationFormat>
  <Paragraphs>159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Закрепление знаний  по теме «Процессы жизнедеятельности растений»</vt:lpstr>
      <vt:lpstr>Цель урока:</vt:lpstr>
      <vt:lpstr>Задачи</vt:lpstr>
      <vt:lpstr>Проблема урока:</vt:lpstr>
      <vt:lpstr>Дайте понятия:</vt:lpstr>
      <vt:lpstr>1.Соотнесите понятия  к процессу:</vt:lpstr>
      <vt:lpstr>2.По рисунку расскажите о процессах, происходящих в растениях.</vt:lpstr>
      <vt:lpstr>3.Укажите вещества при фотосинтезе</vt:lpstr>
      <vt:lpstr>4.Укажите вещества при дыхании</vt:lpstr>
      <vt:lpstr>5.Какой процесс обозначен на рисунке?</vt:lpstr>
      <vt:lpstr>6.Какой процесс обозначен на рисунке?</vt:lpstr>
      <vt:lpstr>Докажите необходимость наличия для  фотосинтеза:</vt:lpstr>
      <vt:lpstr>Слайд 13</vt:lpstr>
      <vt:lpstr>Дайте понятия:</vt:lpstr>
      <vt:lpstr>Работа с текстом.</vt:lpstr>
      <vt:lpstr>Соотнесите:</vt:lpstr>
      <vt:lpstr>Определите способы вегетативного размножения:</vt:lpstr>
      <vt:lpstr>Определите видоизменения:</vt:lpstr>
      <vt:lpstr>Укажите процесс:</vt:lpstr>
      <vt:lpstr>Давайте обсудим. Как взаимосвязаны части растения, их строение и функции?</vt:lpstr>
      <vt:lpstr>Тест по теме:</vt:lpstr>
      <vt:lpstr>Тест по теме</vt:lpstr>
      <vt:lpstr>Тест по теме</vt:lpstr>
      <vt:lpstr>Самопроверка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по теме «Процессы жизнедеятельности растений»</dc:title>
  <dc:creator>Антонина</dc:creator>
  <cp:lastModifiedBy>Антонина</cp:lastModifiedBy>
  <cp:revision>29</cp:revision>
  <dcterms:created xsi:type="dcterms:W3CDTF">2012-05-20T12:19:38Z</dcterms:created>
  <dcterms:modified xsi:type="dcterms:W3CDTF">2012-12-07T13:33:08Z</dcterms:modified>
</cp:coreProperties>
</file>