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14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A545C64-89AB-4D1C-94A0-8693EC7E761D}" type="datetimeFigureOut">
              <a:rPr lang="ru-RU" smtClean="0"/>
              <a:pPr/>
              <a:t>05.12.2012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EC59F8D-9495-4462-B46F-D35390F9DEE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A545C64-89AB-4D1C-94A0-8693EC7E761D}" type="datetimeFigureOut">
              <a:rPr lang="ru-RU" smtClean="0"/>
              <a:pPr/>
              <a:t>05.12.2012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EC59F8D-9495-4462-B46F-D35390F9DEE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A545C64-89AB-4D1C-94A0-8693EC7E761D}" type="datetimeFigureOut">
              <a:rPr lang="ru-RU" smtClean="0"/>
              <a:pPr/>
              <a:t>05.12.2012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EC59F8D-9495-4462-B46F-D35390F9DEE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A545C64-89AB-4D1C-94A0-8693EC7E761D}" type="datetimeFigureOut">
              <a:rPr lang="ru-RU" smtClean="0"/>
              <a:pPr/>
              <a:t>05.12.2012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EC59F8D-9495-4462-B46F-D35390F9DEE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A545C64-89AB-4D1C-94A0-8693EC7E761D}" type="datetimeFigureOut">
              <a:rPr lang="ru-RU" smtClean="0"/>
              <a:pPr/>
              <a:t>05.12.2012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EC59F8D-9495-4462-B46F-D35390F9DEE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A545C64-89AB-4D1C-94A0-8693EC7E761D}" type="datetimeFigureOut">
              <a:rPr lang="ru-RU" smtClean="0"/>
              <a:pPr/>
              <a:t>05.12.2012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EC59F8D-9495-4462-B46F-D35390F9DEE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A545C64-89AB-4D1C-94A0-8693EC7E761D}" type="datetimeFigureOut">
              <a:rPr lang="ru-RU" smtClean="0"/>
              <a:pPr/>
              <a:t>05.12.2012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EC59F8D-9495-4462-B46F-D35390F9DEE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A545C64-89AB-4D1C-94A0-8693EC7E761D}" type="datetimeFigureOut">
              <a:rPr lang="ru-RU" smtClean="0"/>
              <a:pPr/>
              <a:t>05.12.2012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EC59F8D-9495-4462-B46F-D35390F9DEE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A545C64-89AB-4D1C-94A0-8693EC7E761D}" type="datetimeFigureOut">
              <a:rPr lang="ru-RU" smtClean="0"/>
              <a:pPr/>
              <a:t>05.12.2012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EC59F8D-9495-4462-B46F-D35390F9DEE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A545C64-89AB-4D1C-94A0-8693EC7E761D}" type="datetimeFigureOut">
              <a:rPr lang="ru-RU" smtClean="0"/>
              <a:pPr/>
              <a:t>05.12.2012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EC59F8D-9495-4462-B46F-D35390F9DEE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A545C64-89AB-4D1C-94A0-8693EC7E761D}" type="datetimeFigureOut">
              <a:rPr lang="ru-RU" smtClean="0"/>
              <a:pPr/>
              <a:t>05.12.2012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1EC59F8D-9495-4462-B46F-D35390F9DEEE}"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A545C64-89AB-4D1C-94A0-8693EC7E761D}" type="datetimeFigureOut">
              <a:rPr lang="ru-RU" smtClean="0"/>
              <a:pPr/>
              <a:t>05.12.2012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EC59F8D-9495-4462-B46F-D35390F9DEEE}"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214290"/>
            <a:ext cx="8858312" cy="1285883"/>
          </a:xfrm>
        </p:spPr>
        <p:txBody>
          <a:bodyPr>
            <a:normAutofit/>
          </a:bodyPr>
          <a:lstStyle/>
          <a:p>
            <a:r>
              <a:rPr lang="ru-RU" sz="4400" dirty="0" smtClean="0">
                <a:latin typeface="Times New Roman" pitchFamily="18" charset="0"/>
                <a:cs typeface="Times New Roman" pitchFamily="18" charset="0"/>
              </a:rPr>
              <a:t>МБОУ г. Астрахани «ООШ № 16»</a:t>
            </a:r>
            <a:endParaRPr lang="ru-RU" sz="44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1500174"/>
            <a:ext cx="6400800" cy="1143008"/>
          </a:xfrm>
        </p:spPr>
        <p:txBody>
          <a:bodyPr>
            <a:normAutofit fontScale="25000" lnSpcReduction="20000"/>
          </a:bodyPr>
          <a:lstStyle/>
          <a:p>
            <a:pPr algn="ctr"/>
            <a:r>
              <a:rPr lang="ru-RU" sz="17600" dirty="0" smtClean="0">
                <a:solidFill>
                  <a:schemeClr val="tx1"/>
                </a:solidFill>
                <a:latin typeface="Times New Roman" pitchFamily="18" charset="0"/>
                <a:cs typeface="Times New Roman" pitchFamily="18" charset="0"/>
              </a:rPr>
              <a:t>Презентация на тему: </a:t>
            </a:r>
            <a:r>
              <a:rPr lang="ru-RU" sz="17600" i="1" dirty="0" smtClean="0">
                <a:solidFill>
                  <a:schemeClr val="tx1"/>
                </a:solidFill>
                <a:latin typeface="Times New Roman" pitchFamily="18" charset="0"/>
                <a:cs typeface="Times New Roman" pitchFamily="18" charset="0"/>
              </a:rPr>
              <a:t>Животные и растения Астраханского края, занесённые в Красную книгу</a:t>
            </a:r>
          </a:p>
          <a:p>
            <a:endParaRPr lang="ru-RU" dirty="0"/>
          </a:p>
          <a:p>
            <a:endParaRPr lang="ru-RU" dirty="0" smtClean="0"/>
          </a:p>
          <a:p>
            <a:pPr algn="l">
              <a:lnSpc>
                <a:spcPct val="120000"/>
              </a:lnSpc>
            </a:pPr>
            <a:r>
              <a:rPr lang="ru-RU" sz="17600" dirty="0" smtClean="0">
                <a:solidFill>
                  <a:schemeClr val="tx1"/>
                </a:solidFill>
                <a:latin typeface="Times New Roman" pitchFamily="18" charset="0"/>
                <a:cs typeface="Times New Roman" pitchFamily="18" charset="0"/>
              </a:rPr>
              <a:t>Ученица 2 «Б» класса</a:t>
            </a:r>
          </a:p>
          <a:p>
            <a:pPr algn="l">
              <a:lnSpc>
                <a:spcPct val="120000"/>
              </a:lnSpc>
            </a:pPr>
            <a:r>
              <a:rPr lang="ru-RU" sz="17600" dirty="0" smtClean="0">
                <a:solidFill>
                  <a:schemeClr val="tx1"/>
                </a:solidFill>
                <a:latin typeface="Times New Roman" pitchFamily="18" charset="0"/>
                <a:cs typeface="Times New Roman" pitchFamily="18" charset="0"/>
              </a:rPr>
              <a:t>Сидорина Юлия</a:t>
            </a:r>
            <a:endParaRPr lang="ru-RU" sz="176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285720" y="428605"/>
            <a:ext cx="3714776" cy="2500330"/>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4643438" y="500043"/>
            <a:ext cx="3929090" cy="2428891"/>
          </a:xfrm>
          <a:prstGeom prst="rect">
            <a:avLst/>
          </a:prstGeom>
          <a:noFill/>
          <a:ln w="9525">
            <a:noFill/>
            <a:miter lim="800000"/>
            <a:headEnd/>
            <a:tailEnd/>
          </a:ln>
          <a:effectLst/>
        </p:spPr>
      </p:pic>
      <p:sp>
        <p:nvSpPr>
          <p:cNvPr id="4" name="TextBox 3"/>
          <p:cNvSpPr txBox="1"/>
          <p:nvPr/>
        </p:nvSpPr>
        <p:spPr>
          <a:xfrm>
            <a:off x="428596" y="3000372"/>
            <a:ext cx="8549563" cy="3600986"/>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КАМЫШОВЫЙ КОТ, ХАУС (болотная рысь</a:t>
            </a:r>
            <a:r>
              <a:rPr lang="ru-RU" b="1" smtClean="0">
                <a:latin typeface="Times New Roman" pitchFamily="18" charset="0"/>
                <a:cs typeface="Times New Roman" pitchFamily="18" charset="0"/>
              </a:rPr>
              <a:t>) </a:t>
            </a:r>
          </a:p>
          <a:p>
            <a:pPr algn="ctr"/>
            <a:endParaRPr lang="ru-RU" b="1"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Места проживания, которые выбирает </a:t>
            </a:r>
            <a:r>
              <a:rPr lang="ru-RU" sz="1600" dirty="0" err="1" smtClean="0">
                <a:latin typeface="Times New Roman" pitchFamily="18" charset="0"/>
                <a:cs typeface="Times New Roman" pitchFamily="18" charset="0"/>
              </a:rPr>
              <a:t>хаус</a:t>
            </a:r>
            <a:r>
              <a:rPr lang="ru-RU" sz="1600" dirty="0" smtClean="0">
                <a:latin typeface="Times New Roman" pitchFamily="18" charset="0"/>
                <a:cs typeface="Times New Roman" pitchFamily="18" charset="0"/>
              </a:rPr>
              <a:t>, с нашей, человеческой точки зрения, выглядят очень уж малопривлекательно: это дремучие заросли колючих кустов, заболоченные тростниковые кущи и другие непроходимые территории, расположенные неподалеку от берегов водоемов. Хорошо обозреваемых мест камышовый кот тщательно избегает, хотя летом ему случается покидать привычное жилище и делать вылазки в открытые зоны степей и пустынь – впрочем, не слишком отдаляясь от «дома». Низких температур это животное не переносит, поэтому планка освоения им горных местностей не дотягивает и до километра. Иногда камышовые коты селятся неподалеку от человеческого жилья – особенно, если люди держат птичники. За ночные нападения и сокращение птичьего поголовья серым камышовым разбойникам частенько достается по заслугам. Но не всегда отношения хауса с человеком были враждебными. Есть сведения, что древние египтяне приручали камышовых котов и использовали их в охоте на водоплавающих птиц.</a:t>
            </a: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3000372"/>
            <a:ext cx="8549563" cy="3631763"/>
          </a:xfrm>
          <a:prstGeom prst="rect">
            <a:avLst/>
          </a:prstGeom>
          <a:noFill/>
        </p:spPr>
        <p:txBody>
          <a:bodyPr wrap="square" rtlCol="0">
            <a:spAutoFit/>
          </a:bodyPr>
          <a:lstStyle/>
          <a:p>
            <a:pPr algn="ctr"/>
            <a:endParaRPr lang="ru-RU" b="1" dirty="0" smtClean="0">
              <a:latin typeface="Times New Roman" pitchFamily="18" charset="0"/>
              <a:cs typeface="Times New Roman" pitchFamily="18" charset="0"/>
            </a:endParaRPr>
          </a:p>
          <a:p>
            <a:pPr algn="ctr"/>
            <a:r>
              <a:rPr lang="ru-RU" b="1" dirty="0" smtClean="0">
                <a:latin typeface="Times New Roman" pitchFamily="18" charset="0"/>
                <a:cs typeface="Times New Roman" pitchFamily="18" charset="0"/>
              </a:rPr>
              <a:t>ЛОТОС ОРЕХОНОСНЫЙ</a:t>
            </a:r>
          </a:p>
          <a:p>
            <a:pPr algn="ctr"/>
            <a:endParaRPr lang="ru-RU" b="1"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Лотос – это древнейшее растение. У народов Египта, Китая, Индии, Японии оно являлось объектом поклонения. Цветки лотоса удивительно красивы. Высокие ( до 10-15 см) – поднимаются на тонких ножках выше листьев. Цветы возвышаются над крупными большими, достигающими 0,8 м в диаметре, листьями. Темно-зеленые листья покрыты налетом, который придает им своеобразный сизый оттенок и обладает влагоотталкивающим свойством. Лотос размножается корневищами и плодами. Цветок лотоса раскрывается в августе. Цветет лотос до тех пор, пока не переродится в симпатичную черную ( или коричневую) корзинку и не осыплется семенами в воду для новых поколений. Эти семена могут пробудиться даже через несколько сотен лет. Лотос </a:t>
            </a:r>
            <a:r>
              <a:rPr lang="ru-RU" sz="1600" dirty="0" err="1" smtClean="0">
                <a:latin typeface="Times New Roman" pitchFamily="18" charset="0"/>
                <a:cs typeface="Times New Roman" pitchFamily="18" charset="0"/>
              </a:rPr>
              <a:t>орехоносный</a:t>
            </a:r>
            <a:r>
              <a:rPr lang="ru-RU" sz="1600" dirty="0" smtClean="0">
                <a:latin typeface="Times New Roman" pitchFamily="18" charset="0"/>
                <a:cs typeface="Times New Roman" pitchFamily="18" charset="0"/>
              </a:rPr>
              <a:t> занесен в Красную книгу России и Краснодарского края. Его численность еще относительно высока, но сокращается катастрофически быстро, что в далеком будущем может поставить их под угрозу исчезновения.</a:t>
            </a:r>
            <a:endParaRPr lang="ru-RU" sz="1600" dirty="0" smtClean="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srcRect/>
          <a:stretch>
            <a:fillRect/>
          </a:stretch>
        </p:blipFill>
        <p:spPr bwMode="auto">
          <a:xfrm>
            <a:off x="285720" y="500043"/>
            <a:ext cx="4000528" cy="2571768"/>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500562" y="500043"/>
            <a:ext cx="4357718" cy="257176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3214686"/>
            <a:ext cx="8549563" cy="3139321"/>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БАРСУК</a:t>
            </a:r>
          </a:p>
          <a:p>
            <a:r>
              <a:rPr lang="ru-RU" sz="1200" dirty="0" smtClean="0">
                <a:latin typeface="Times New Roman" pitchFamily="18" charset="0"/>
                <a:cs typeface="Times New Roman" pitchFamily="18" charset="0"/>
              </a:rPr>
              <a:t>Барсук наиболее активен в радиусе около 400 - 500 м от норы. Однако встречается и на значительном - до 2 км - удалении от нее. Весной, в период выхода из нор, барсуки, иногда, проходят значительно большие расстояния. При обилии пищи, как полагают некоторые исследователи, барсучьи городки встречаются довольно близко (2 - 3 км) друг от друга. Живет исключительно в норах. Изредка одиночные звери зимуют в стогах сена. Размеры поселений (городков) барсука сильно варьируют в зависимости от их возраста и количества зверей, живущих в них. Средний по величине городок - 100-150 м2. Наибольший - 750 м2. Количество выходов колеблется от 1 - 3 до 32. Постоянно животные используют несколько выходов, остальные лишь в случае опасности. У барсука слабое зрение, среднее обоняние, но великолепный слух. Основу питания барсука составляют корма животного происхождения. На </a:t>
            </a:r>
            <a:r>
              <a:rPr lang="ru-RU" sz="1200" dirty="0" err="1" smtClean="0">
                <a:latin typeface="Times New Roman" pitchFamily="18" charset="0"/>
                <a:cs typeface="Times New Roman" pitchFamily="18" charset="0"/>
              </a:rPr>
              <a:t>Северо-Западе</a:t>
            </a:r>
            <a:r>
              <a:rPr lang="ru-RU" sz="1200" dirty="0" smtClean="0">
                <a:latin typeface="Times New Roman" pitchFamily="18" charset="0"/>
                <a:cs typeface="Times New Roman" pitchFamily="18" charset="0"/>
              </a:rPr>
              <a:t> России наибольшую долю в рационе этого хищника составляют насекомые - до 100 % встреч. Из млекопитающих чаще поедаются рыжие и серые полевки. Относительно крупных животных (заяц-беляк и т.д.) хищник ловит редко. Барсуки охотно едят ягоды - малину, чернику, бруснику, рябину. Он весьма полезен истреблением вредных в лесном хозяйстве насекомых — майских жуков и их личинок, дровосеков, пилильщиков. В народной медицине барсучий жир используется для </a:t>
            </a:r>
            <a:r>
              <a:rPr lang="ru-RU" sz="1200" dirty="0" err="1" smtClean="0">
                <a:latin typeface="Times New Roman" pitchFamily="18" charset="0"/>
                <a:cs typeface="Times New Roman" pitchFamily="18" charset="0"/>
              </a:rPr>
              <a:t>залечивания</a:t>
            </a:r>
            <a:r>
              <a:rPr lang="ru-RU" sz="1200" dirty="0" smtClean="0">
                <a:latin typeface="Times New Roman" pitchFamily="18" charset="0"/>
                <a:cs typeface="Times New Roman" pitchFamily="18" charset="0"/>
              </a:rPr>
              <a:t> ран, при ревматизмах. Жиром лечат легочные, желудочные заболевания — великолепное заживляющее средство. Мясо съедобно и также обладает целебными свойствами. Вкус специфический, но приятный, мясо нежное и мягкое, почти без запаха. Численность барсука составляет в среднем 0,04 экз. на 1000 га. За последние годы на большей части ареала численность барсука значительно снизилась.</a:t>
            </a:r>
            <a:endParaRPr lang="ru-RU" sz="1200" dirty="0" smtClean="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srcRect/>
          <a:stretch>
            <a:fillRect/>
          </a:stretch>
        </p:blipFill>
        <p:spPr bwMode="auto">
          <a:xfrm>
            <a:off x="285720" y="500043"/>
            <a:ext cx="3857653" cy="2643206"/>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4643438" y="500042"/>
            <a:ext cx="4143404" cy="264320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3214686"/>
            <a:ext cx="8549563" cy="2862322"/>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САМШИТ ВЕЧНОЗЕЛЁНЫЙ</a:t>
            </a: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Это вечнозелёные кустарники и деревца, вырастающие до высоты 2—12 м (изредка 15 м). Растёт медленно. примерно 1см в год, доживает до 500 - 600 лет. </a:t>
            </a:r>
            <a:r>
              <a:rPr lang="ru-RU" dirty="0" smtClean="0">
                <a:latin typeface="Times New Roman" pitchFamily="18" charset="0"/>
                <a:cs typeface="Times New Roman" pitchFamily="18" charset="0"/>
              </a:rPr>
              <a:t>Он </a:t>
            </a:r>
            <a:r>
              <a:rPr lang="ru-RU" dirty="0" smtClean="0">
                <a:latin typeface="Times New Roman" pitchFamily="18" charset="0"/>
                <a:cs typeface="Times New Roman" pitchFamily="18" charset="0"/>
              </a:rPr>
              <a:t>занесён в Красную книгу Российской Федерации. Но из-за деятельности человека самшитовых лесов в природе почти не осталось. Самшит – реликтовое растение. Стволы и ветви самшита покрыты особым, встречающимся только на самшите, мхом, который сберегает влагу и предохраняет дерево от лишнего испарения и колебания температуры. Древесина самшита тяжелее воды и по прочности превосходит некоторые металлы</a:t>
            </a:r>
            <a:r>
              <a:rPr lang="ru-RU"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srcRect/>
          <a:stretch>
            <a:fillRect/>
          </a:stretch>
        </p:blipFill>
        <p:spPr bwMode="auto">
          <a:xfrm>
            <a:off x="285720" y="500043"/>
            <a:ext cx="4143405" cy="2714644"/>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4857752" y="500043"/>
            <a:ext cx="3857652" cy="27146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1.jpeg"/>
          <p:cNvPicPr>
            <a:picLocks noChangeAspect="1"/>
          </p:cNvPicPr>
          <p:nvPr/>
        </p:nvPicPr>
        <p:blipFill>
          <a:blip r:embed="rId2"/>
          <a:stretch>
            <a:fillRect/>
          </a:stretch>
        </p:blipFill>
        <p:spPr>
          <a:xfrm>
            <a:off x="571473" y="142852"/>
            <a:ext cx="3786213" cy="3071834"/>
          </a:xfrm>
          <a:prstGeom prst="rect">
            <a:avLst/>
          </a:prstGeom>
        </p:spPr>
      </p:pic>
      <p:pic>
        <p:nvPicPr>
          <p:cNvPr id="6" name="Рисунок 5" descr="i.jpeg"/>
          <p:cNvPicPr>
            <a:picLocks noChangeAspect="1"/>
          </p:cNvPicPr>
          <p:nvPr/>
        </p:nvPicPr>
        <p:blipFill>
          <a:blip r:embed="rId3"/>
          <a:stretch>
            <a:fillRect/>
          </a:stretch>
        </p:blipFill>
        <p:spPr>
          <a:xfrm>
            <a:off x="5143504" y="285728"/>
            <a:ext cx="3643337" cy="3143272"/>
          </a:xfrm>
          <a:prstGeom prst="rect">
            <a:avLst/>
          </a:prstGeom>
        </p:spPr>
      </p:pic>
      <p:sp>
        <p:nvSpPr>
          <p:cNvPr id="7" name="Прямоугольник 6"/>
          <p:cNvSpPr/>
          <p:nvPr/>
        </p:nvSpPr>
        <p:spPr>
          <a:xfrm>
            <a:off x="357158" y="3643314"/>
            <a:ext cx="8072494" cy="2677656"/>
          </a:xfrm>
          <a:prstGeom prst="rect">
            <a:avLst/>
          </a:prstGeom>
        </p:spPr>
        <p:txBody>
          <a:bodyPr wrap="square">
            <a:spAutoFit/>
          </a:bodyPr>
          <a:lstStyle/>
          <a:p>
            <a:r>
              <a:rPr lang="ru-RU" sz="1200" dirty="0" smtClean="0">
                <a:latin typeface="Times New Roman" pitchFamily="18" charset="0"/>
                <a:cs typeface="Times New Roman" pitchFamily="18" charset="0"/>
              </a:rPr>
              <a:t>Выхухоль — зверек небольшой, длина его в среднем 20 см, а вес примерно полкилограмма. Мех мягкий, шелковистый, очень прочный, почти не намокает, так как смазан жиром. А это очень важно для зверька — ведь он плавает зимой. На суше выхухоль довольно беспомощен. Зато в воде чувствует себя прекрасно — быстро плавает, хорошо ныряет, может долго не показываться на поверхности. Норы выхухоль делает на берегу, но вход в них всегда расположен под водой. Кроме основной норы у всех выхухолей есть еще одна-две. Там зверьки хранят запасы и поедают пойманную во время охоты добычу. Питается выхухоль животной и растительной пищей. А находит ее зверек на дне, уткнув свой длинный хоботок в ил и помогая себе передними лапами. Он взрыхляет ил и подбирает насекомых и личинок. Увидеть выхухоль трудно, хоть и живет он часто рядом с человеком. Разве что весной, выгнанный половодьем из своего убежища, сидит он на деревьях или плывет на куче хвороста у всех на виду. Очень часто в это время выхухоль становится добычей для ондатры или американской норки. Случается, гибнут они и в норах во время паводков и подо льдом. Поэтому этого редкого и до сих пор малоизученного, но очень ценного зверька строго охраняют. Когда-то очень давно (считают, что выхухоль появился на Земле 30 млн. лет назад) он был распространен по всей Европе. Но поскольку мех этого зверька очень высоко ценился, то был он почти полностью истреблен. И может быть, исчез бы совсем, если бы не взяли его под охрану.</a:t>
            </a:r>
          </a:p>
        </p:txBody>
      </p:sp>
      <p:sp>
        <p:nvSpPr>
          <p:cNvPr id="8" name="Прямоугольник 7"/>
          <p:cNvSpPr/>
          <p:nvPr/>
        </p:nvSpPr>
        <p:spPr>
          <a:xfrm>
            <a:off x="2357422" y="3286124"/>
            <a:ext cx="4500578" cy="338554"/>
          </a:xfrm>
          <a:prstGeom prst="rect">
            <a:avLst/>
          </a:prstGeom>
        </p:spPr>
        <p:txBody>
          <a:bodyPr wrap="square">
            <a:spAutoFit/>
          </a:bodyPr>
          <a:lstStyle/>
          <a:p>
            <a:pPr algn="ctr"/>
            <a:r>
              <a:rPr lang="ru-RU" sz="1600" b="1" dirty="0" smtClean="0">
                <a:latin typeface="Times New Roman" pitchFamily="18" charset="0"/>
                <a:cs typeface="Times New Roman" pitchFamily="18" charset="0"/>
              </a:rPr>
              <a:t>ВЫХУХОЛЬ</a:t>
            </a:r>
            <a:endParaRPr lang="ru-RU" sz="1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jpeg"/>
          <p:cNvPicPr>
            <a:picLocks noChangeAspect="1"/>
          </p:cNvPicPr>
          <p:nvPr/>
        </p:nvPicPr>
        <p:blipFill>
          <a:blip r:embed="rId2"/>
          <a:stretch>
            <a:fillRect/>
          </a:stretch>
        </p:blipFill>
        <p:spPr>
          <a:xfrm>
            <a:off x="428596" y="142852"/>
            <a:ext cx="3786214" cy="2857544"/>
          </a:xfrm>
          <a:prstGeom prst="rect">
            <a:avLst/>
          </a:prstGeom>
        </p:spPr>
      </p:pic>
      <p:pic>
        <p:nvPicPr>
          <p:cNvPr id="3" name="Рисунок 2" descr="4.jpeg"/>
          <p:cNvPicPr>
            <a:picLocks noChangeAspect="1"/>
          </p:cNvPicPr>
          <p:nvPr/>
        </p:nvPicPr>
        <p:blipFill>
          <a:blip r:embed="rId3"/>
          <a:stretch>
            <a:fillRect/>
          </a:stretch>
        </p:blipFill>
        <p:spPr>
          <a:xfrm>
            <a:off x="4500562" y="1"/>
            <a:ext cx="4429156" cy="3071809"/>
          </a:xfrm>
          <a:prstGeom prst="rect">
            <a:avLst/>
          </a:prstGeom>
        </p:spPr>
      </p:pic>
      <p:sp>
        <p:nvSpPr>
          <p:cNvPr id="4" name="Прямоугольник 3"/>
          <p:cNvSpPr/>
          <p:nvPr/>
        </p:nvSpPr>
        <p:spPr>
          <a:xfrm>
            <a:off x="357158" y="3286125"/>
            <a:ext cx="8501122" cy="3108543"/>
          </a:xfrm>
          <a:prstGeom prst="rect">
            <a:avLst/>
          </a:prstGeom>
        </p:spPr>
        <p:txBody>
          <a:bodyPr wrap="square">
            <a:spAutoFit/>
          </a:bodyPr>
          <a:lstStyle/>
          <a:p>
            <a:pPr algn="ctr"/>
            <a:r>
              <a:rPr lang="ru-RU" sz="1400" b="1" dirty="0" smtClean="0">
                <a:latin typeface="Times New Roman" pitchFamily="18" charset="0"/>
                <a:cs typeface="Times New Roman" pitchFamily="18" charset="0"/>
              </a:rPr>
              <a:t>СМОЛЁВКА АСТРАХАНСКАЯ</a:t>
            </a:r>
          </a:p>
          <a:p>
            <a:r>
              <a:rPr lang="ru-RU" sz="1400" dirty="0" smtClean="0">
                <a:latin typeface="Times New Roman" pitchFamily="18" charset="0"/>
                <a:cs typeface="Times New Roman" pitchFamily="18" charset="0"/>
              </a:rPr>
              <a:t>Растение семейства гвоздичных. Эндемик меловых выходов юго-востока России." </a:t>
            </a:r>
          </a:p>
          <a:p>
            <a:r>
              <a:rPr lang="ru-RU" sz="1400" dirty="0" smtClean="0">
                <a:latin typeface="Times New Roman" pitchFamily="18" charset="0"/>
                <a:cs typeface="Times New Roman" pitchFamily="18" charset="0"/>
              </a:rPr>
              <a:t>Многолетник до 20-40 см высотой. Стебель прямой, при основании восходящий, </a:t>
            </a:r>
            <a:r>
              <a:rPr lang="ru-RU" sz="1400" dirty="0" err="1" smtClean="0">
                <a:latin typeface="Times New Roman" pitchFamily="18" charset="0"/>
                <a:cs typeface="Times New Roman" pitchFamily="18" charset="0"/>
              </a:rPr>
              <a:t>неветвистый</a:t>
            </a:r>
            <a:r>
              <a:rPr lang="ru-RU" sz="1400" dirty="0" smtClean="0">
                <a:latin typeface="Times New Roman" pitchFamily="18" charset="0"/>
                <a:cs typeface="Times New Roman" pitchFamily="18" charset="0"/>
              </a:rPr>
              <a:t>, вместе с листьями коротко и плотно опушённый, в верхних междоузлиях клейкий. Прикорневые и нижние стеблевые листья </a:t>
            </a:r>
            <a:r>
              <a:rPr lang="ru-RU" sz="1400" dirty="0" err="1" smtClean="0">
                <a:latin typeface="Times New Roman" pitchFamily="18" charset="0"/>
                <a:cs typeface="Times New Roman" pitchFamily="18" charset="0"/>
              </a:rPr>
              <a:t>лопатчатые</a:t>
            </a:r>
            <a:r>
              <a:rPr lang="ru-RU" sz="1400" dirty="0" smtClean="0">
                <a:latin typeface="Times New Roman" pitchFamily="18" charset="0"/>
                <a:cs typeface="Times New Roman" pitchFamily="18" charset="0"/>
              </a:rPr>
              <a:t>, 2—7,5 см длиной и 3—15 мм шириной, коротко заострённые, при основании суженные в длинный черешок. Цветки в немногоцветковых соцветиях, образующие узкую кистевидную метёлку; цветоносы коротко и плотно опушённые, 5—7 мм длиной. Чашечка колокольчатая, 3,5—5 мм длиной, опушённая, с тупыми зубцами; лепестки беловато-желтоватые, цельные, без придатков, немного длиннее чашечки. </a:t>
            </a:r>
          </a:p>
          <a:p>
            <a:r>
              <a:rPr lang="ru-RU" sz="1400" dirty="0" smtClean="0">
                <a:latin typeface="Times New Roman" pitchFamily="18" charset="0"/>
                <a:cs typeface="Times New Roman" pitchFamily="18" charset="0"/>
              </a:rPr>
              <a:t>Обитает на зарастающих каменистых склонах, </a:t>
            </a:r>
            <a:r>
              <a:rPr lang="ru-RU" sz="1400" dirty="0" err="1" smtClean="0">
                <a:latin typeface="Times New Roman" pitchFamily="18" charset="0"/>
                <a:cs typeface="Times New Roman" pitchFamily="18" charset="0"/>
              </a:rPr>
              <a:t>петрофитных</a:t>
            </a:r>
            <a:r>
              <a:rPr lang="ru-RU" sz="1400" dirty="0" smtClean="0">
                <a:latin typeface="Times New Roman" pitchFamily="18" charset="0"/>
                <a:cs typeface="Times New Roman" pitchFamily="18" charset="0"/>
              </a:rPr>
              <a:t> степях, кальцефил. </a:t>
            </a:r>
            <a:r>
              <a:rPr lang="ru-RU" sz="1400" dirty="0" err="1" smtClean="0">
                <a:latin typeface="Times New Roman" pitchFamily="18" charset="0"/>
                <a:cs typeface="Times New Roman" pitchFamily="18" charset="0"/>
              </a:rPr>
              <a:t>Эндем</a:t>
            </a:r>
            <a:r>
              <a:rPr lang="ru-RU" sz="1400" dirty="0" smtClean="0">
                <a:latin typeface="Times New Roman" pitchFamily="18" charset="0"/>
                <a:cs typeface="Times New Roman" pitchFamily="18" charset="0"/>
              </a:rPr>
              <a:t> нижней Волги, Среднего Дона и Восточного Причерноморья.</a:t>
            </a:r>
          </a:p>
          <a:p>
            <a:r>
              <a:rPr lang="ru-RU" sz="1400" dirty="0" smtClean="0">
                <a:latin typeface="Times New Roman" pitchFamily="18" charset="0"/>
                <a:cs typeface="Times New Roman" pitchFamily="18" charset="0"/>
              </a:rPr>
              <a:t>Встречена в окрестностях озера Баскунчак (урочище Белая Балка). </a:t>
            </a:r>
          </a:p>
          <a:p>
            <a:r>
              <a:rPr lang="ru-RU" sz="1400" dirty="0" smtClean="0">
                <a:latin typeface="Times New Roman" pitchFamily="18" charset="0"/>
                <a:cs typeface="Times New Roman" pitchFamily="18" charset="0"/>
              </a:rPr>
              <a:t>Вид внесён в Красную книгу Российской Федерации. Охраняется в </a:t>
            </a:r>
            <a:r>
              <a:rPr lang="ru-RU" sz="1400" dirty="0" err="1" smtClean="0">
                <a:latin typeface="Times New Roman" pitchFamily="18" charset="0"/>
                <a:cs typeface="Times New Roman" pitchFamily="18" charset="0"/>
              </a:rPr>
              <a:t>Богдинско-Баскунчакском</a:t>
            </a:r>
            <a:r>
              <a:rPr lang="ru-RU" sz="1400" dirty="0" smtClean="0">
                <a:latin typeface="Times New Roman" pitchFamily="18" charset="0"/>
                <a:cs typeface="Times New Roman" pitchFamily="18" charset="0"/>
              </a:rPr>
              <a:t> заповеднике</a:t>
            </a:r>
          </a:p>
          <a:p>
            <a:r>
              <a:rPr lang="ru-RU" sz="1400" dirty="0" smtClean="0">
                <a:latin typeface="Times New Roman" pitchFamily="18" charset="0"/>
                <a:cs typeface="Times New Roman" pitchFamily="18" charset="0"/>
              </a:rPr>
              <a:t>Необходим контроль за состоянием популяции.</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srcRect/>
          <a:stretch>
            <a:fillRect/>
          </a:stretch>
        </p:blipFill>
        <p:spPr bwMode="auto">
          <a:xfrm>
            <a:off x="214282" y="142853"/>
            <a:ext cx="4143404" cy="3643337"/>
          </a:xfrm>
          <a:prstGeom prst="rect">
            <a:avLst/>
          </a:prstGeom>
          <a:noFill/>
          <a:ln w="9525">
            <a:noFill/>
            <a:miter lim="800000"/>
            <a:headEnd/>
            <a:tailEnd/>
          </a:ln>
          <a:effectLst/>
        </p:spPr>
      </p:pic>
      <p:sp>
        <p:nvSpPr>
          <p:cNvPr id="3" name="Прямоугольник 2"/>
          <p:cNvSpPr/>
          <p:nvPr/>
        </p:nvSpPr>
        <p:spPr>
          <a:xfrm>
            <a:off x="357158" y="3929066"/>
            <a:ext cx="8572560" cy="3293209"/>
          </a:xfrm>
          <a:prstGeom prst="rect">
            <a:avLst/>
          </a:prstGeom>
        </p:spPr>
        <p:txBody>
          <a:bodyPr wrap="square">
            <a:spAutoFit/>
          </a:bodyPr>
          <a:lstStyle/>
          <a:p>
            <a:pPr algn="ctr"/>
            <a:r>
              <a:rPr lang="ru-RU" sz="1600" b="1" dirty="0" smtClean="0">
                <a:latin typeface="Times New Roman" pitchFamily="18" charset="0"/>
                <a:cs typeface="Times New Roman" pitchFamily="18" charset="0"/>
              </a:rPr>
              <a:t>ВЕЧЕРНИЦА ГИГАНТСКАЯ</a:t>
            </a:r>
          </a:p>
          <a:p>
            <a:r>
              <a:rPr lang="ru-RU" sz="1600" dirty="0" smtClean="0">
                <a:latin typeface="Times New Roman" pitchFamily="18" charset="0"/>
                <a:cs typeface="Times New Roman" pitchFamily="18" charset="0"/>
              </a:rPr>
              <a:t>Вечерница гигантская – представитель семейства </a:t>
            </a:r>
            <a:r>
              <a:rPr lang="ru-RU" sz="1600" dirty="0" err="1" smtClean="0">
                <a:latin typeface="Times New Roman" pitchFamily="18" charset="0"/>
                <a:cs typeface="Times New Roman" pitchFamily="18" charset="0"/>
              </a:rPr>
              <a:t>гладконосых</a:t>
            </a:r>
            <a:r>
              <a:rPr lang="ru-RU" sz="1600" dirty="0" smtClean="0">
                <a:latin typeface="Times New Roman" pitchFamily="18" charset="0"/>
                <a:cs typeface="Times New Roman" pitchFamily="18" charset="0"/>
              </a:rPr>
              <a:t> летучих мышей. Самая крупная летучая мышь в Европе и в России. Длина тела вечерницы 84 - 104 мм, размах крыльев от 41 до 46 см. Масса тела - 41 - 76 граммов. Окраска туловища - от палево-рыжего до каштанового цветов. Брюхо вечерницы чуть-чуть светлее спины, область за ушами окрашена в более темный цвет. Крылья длинные, заострённые, узкие. Уши с кожными складками, закруглённые. Мышь издает эхолокационные сигналы высокой интенсивности, максимальная частота около 18—19 кГц. Гигантские вечерницы вылетают на поиски пищи, кружа над лесными опушками или поверхностями водоёмов. Оценка численности гигантской вечерницы затруднена из-за особенностей ночного образа жизни. Следовательно, численность этого вида составляет около 17—27 тыс. особей.</a:t>
            </a: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a:srcRect/>
          <a:stretch>
            <a:fillRect/>
          </a:stretch>
        </p:blipFill>
        <p:spPr bwMode="auto">
          <a:xfrm>
            <a:off x="4500562" y="214290"/>
            <a:ext cx="4429156" cy="357190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1"/>
            <a:ext cx="4214810" cy="285749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357686" y="1"/>
            <a:ext cx="4786314" cy="2857496"/>
          </a:xfrm>
          <a:prstGeom prst="rect">
            <a:avLst/>
          </a:prstGeom>
          <a:noFill/>
          <a:ln w="9525">
            <a:noFill/>
            <a:miter lim="800000"/>
            <a:headEnd/>
            <a:tailEnd/>
          </a:ln>
          <a:effectLst/>
        </p:spPr>
      </p:pic>
      <p:sp>
        <p:nvSpPr>
          <p:cNvPr id="5" name="Прямоугольник 4"/>
          <p:cNvSpPr/>
          <p:nvPr/>
        </p:nvSpPr>
        <p:spPr>
          <a:xfrm>
            <a:off x="142845" y="3071810"/>
            <a:ext cx="8858311" cy="2585323"/>
          </a:xfrm>
          <a:prstGeom prst="rect">
            <a:avLst/>
          </a:prstGeom>
        </p:spPr>
        <p:txBody>
          <a:bodyPr wrap="square">
            <a:spAutoFit/>
          </a:bodyPr>
          <a:lstStyle/>
          <a:p>
            <a:pPr algn="ctr"/>
            <a:r>
              <a:rPr lang="ru-RU" b="1" dirty="0" smtClean="0">
                <a:latin typeface="Times New Roman" pitchFamily="18" charset="0"/>
                <a:cs typeface="Times New Roman" pitchFamily="18" charset="0"/>
              </a:rPr>
              <a:t>ТЮЛЬПАН ШРЕНКА</a:t>
            </a:r>
          </a:p>
          <a:p>
            <a:r>
              <a:rPr lang="ru-RU" dirty="0" smtClean="0">
                <a:latin typeface="Times New Roman" pitchFamily="18" charset="0"/>
                <a:cs typeface="Times New Roman" pitchFamily="18" charset="0"/>
              </a:rPr>
              <a:t>Назван в честь Александра Ивановича </a:t>
            </a:r>
            <a:r>
              <a:rPr lang="ru-RU" dirty="0" err="1" smtClean="0">
                <a:latin typeface="Times New Roman" pitchFamily="18" charset="0"/>
                <a:cs typeface="Times New Roman" pitchFamily="18" charset="0"/>
              </a:rPr>
              <a:t>Шренка</a:t>
            </a:r>
            <a:r>
              <a:rPr lang="ru-RU" dirty="0" smtClean="0">
                <a:latin typeface="Times New Roman" pitchFamily="18" charset="0"/>
                <a:cs typeface="Times New Roman" pitchFamily="18" charset="0"/>
              </a:rPr>
              <a:t> (1816-1876). Цветок чашевидно-лилейного типа до 7 см высотой, очень изменчив по форме, с легким приятным ароматом. Окраска — от чисто-белой, желтой до красновато-бордовой, сиреневой и почти фиолетовой, с желтым или черным пятном по центру или без него. Нередки </a:t>
            </a:r>
            <a:r>
              <a:rPr lang="ru-RU" dirty="0" err="1" smtClean="0">
                <a:latin typeface="Times New Roman" pitchFamily="18" charset="0"/>
                <a:cs typeface="Times New Roman" pitchFamily="18" charset="0"/>
              </a:rPr>
              <a:t>пестроцветные</a:t>
            </a:r>
            <a:r>
              <a:rPr lang="ru-RU" dirty="0" smtClean="0">
                <a:latin typeface="Times New Roman" pitchFamily="18" charset="0"/>
                <a:cs typeface="Times New Roman" pitchFamily="18" charset="0"/>
              </a:rPr>
              <a:t> формы. Экология. Степи, пустыни и полупустыни, иногда щебнистые шлейфы невысоких гор. Нередко встречается на засоленных почвах. Считается одним из родоначальников первых культурных сортов. Хорошо скрещивается с сортовыми тюльпанами. Занесен в Красную книгу.</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500438"/>
            <a:ext cx="5486400" cy="428628"/>
          </a:xfrm>
        </p:spPr>
        <p:txBody>
          <a:bodyPr/>
          <a:lstStyle/>
          <a:p>
            <a:pPr algn="ctr"/>
            <a:r>
              <a:rPr lang="ru-RU" dirty="0" smtClean="0">
                <a:latin typeface="Times New Roman" pitchFamily="18" charset="0"/>
                <a:cs typeface="Times New Roman" pitchFamily="18" charset="0"/>
              </a:rPr>
              <a:t>Хорь-перевязка</a:t>
            </a:r>
            <a:endParaRPr lang="ru-RU" dirty="0">
              <a:latin typeface="Times New Roman" pitchFamily="18" charset="0"/>
              <a:cs typeface="Times New Roman" pitchFamily="18" charset="0"/>
            </a:endParaRPr>
          </a:p>
        </p:txBody>
      </p:sp>
      <p:sp>
        <p:nvSpPr>
          <p:cNvPr id="4" name="Текст 3"/>
          <p:cNvSpPr>
            <a:spLocks noGrp="1"/>
          </p:cNvSpPr>
          <p:nvPr>
            <p:ph type="body" sz="half" idx="2"/>
          </p:nvPr>
        </p:nvSpPr>
        <p:spPr>
          <a:xfrm>
            <a:off x="142844" y="4000504"/>
            <a:ext cx="8858312" cy="2171696"/>
          </a:xfrm>
        </p:spPr>
        <p:txBody>
          <a:bodyPr>
            <a:noAutofit/>
          </a:bodyPr>
          <a:lstStyle/>
          <a:p>
            <a:r>
              <a:rPr lang="ru-RU" dirty="0" smtClean="0">
                <a:latin typeface="Times New Roman" pitchFamily="18" charset="0"/>
                <a:cs typeface="Times New Roman" pitchFamily="18" charset="0"/>
              </a:rPr>
              <a:t>Это весьма самобытный зверек. Его название отражает особенности окраски: на голове на темный фон как бы наложены широкие светлые полосы — “перевязи”. Пестрая окраска тела отличает перевязку от всех куньих нашей фауны и сближает с живущим в Африке ливийским хорьком. Иногда этого небольшого пестрого хищника называют хорем-перевязкой, однако степному и лесному хорям она вовсе не родственник. Численность перевязки повсюду невелика, а в ряде мест, особенно в европейской части ареала, этот хищник просто редок. Поэтому этот вид охраняется законом, внесен в "Красную книгу России".</a:t>
            </a:r>
          </a:p>
          <a:p>
            <a:r>
              <a:rPr lang="ru-RU" dirty="0" smtClean="0">
                <a:latin typeface="Times New Roman" pitchFamily="18" charset="0"/>
                <a:cs typeface="Times New Roman" pitchFamily="18" charset="0"/>
              </a:rPr>
              <a:t>Причиной исчезновения перевязки в степных регионах юго-востока Европы несомненно является распашка целинных степей под сельскохозяйственные культуры и исчезновение сусликов. Весьма примечательно, что сокращение ареала этого вида — “беглеца от культуры” сопряжено с проникновением туда “спутника культуры” — степного хоря. Этот хищник по образу жизни сходен с перевязкой, но более пластичен и терпим к нарушениям природных растительных сообществ. Поэтому, хотя между ними прямой конкуренции нет, в тех местах, где исчезает перевязка, почти непременно появляется светлый хорь.</a:t>
            </a:r>
            <a:endParaRPr lang="ru-RU" dirty="0">
              <a:latin typeface="Times New Roman" pitchFamily="18" charset="0"/>
              <a:cs typeface="Times New Roman" pitchFamily="18" charset="0"/>
            </a:endParaRPr>
          </a:p>
        </p:txBody>
      </p:sp>
      <p:pic>
        <p:nvPicPr>
          <p:cNvPr id="1028" name="Picture 4"/>
          <p:cNvPicPr>
            <a:picLocks noGrp="1" noChangeAspect="1" noChangeArrowheads="1"/>
          </p:cNvPicPr>
          <p:nvPr>
            <p:ph type="pic" idx="1"/>
          </p:nvPr>
        </p:nvPicPr>
        <p:blipFill>
          <a:blip r:embed="rId2"/>
          <a:srcRect l="4902" r="4902"/>
          <a:stretch>
            <a:fillRect/>
          </a:stretch>
        </p:blipFill>
        <p:spPr bwMode="auto">
          <a:xfrm>
            <a:off x="0" y="1"/>
            <a:ext cx="4429124" cy="3428999"/>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500561" y="1"/>
            <a:ext cx="4357719" cy="3429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3105835"/>
            <a:ext cx="4572000" cy="646331"/>
          </a:xfrm>
          <a:prstGeom prst="rect">
            <a:avLst/>
          </a:prstGeom>
        </p:spPr>
        <p:txBody>
          <a:bodyPr>
            <a:spAutoFit/>
          </a:bodyPr>
          <a:lstStyle/>
          <a:p>
            <a:pPr algn="ctr"/>
            <a:r>
              <a:rPr lang="ru-RU" b="1" dirty="0" smtClean="0">
                <a:latin typeface="Times New Roman" pitchFamily="18" charset="0"/>
                <a:cs typeface="Times New Roman" pitchFamily="18" charset="0"/>
              </a:rPr>
              <a:t>Водяной орех плавающий, рогульник, чилим, чертов орех</a:t>
            </a:r>
            <a:endParaRPr lang="ru-RU" b="1" dirty="0">
              <a:latin typeface="Times New Roman" pitchFamily="18" charset="0"/>
              <a:cs typeface="Times New Roman" pitchFamily="18" charset="0"/>
            </a:endParaRPr>
          </a:p>
        </p:txBody>
      </p:sp>
      <p:sp>
        <p:nvSpPr>
          <p:cNvPr id="3" name="Прямоугольник 2"/>
          <p:cNvSpPr/>
          <p:nvPr/>
        </p:nvSpPr>
        <p:spPr>
          <a:xfrm>
            <a:off x="214282" y="3714752"/>
            <a:ext cx="8786874" cy="3139321"/>
          </a:xfrm>
          <a:prstGeom prst="rect">
            <a:avLst/>
          </a:prstGeom>
        </p:spPr>
        <p:txBody>
          <a:bodyPr wrap="square">
            <a:spAutoFit/>
          </a:bodyPr>
          <a:lstStyle/>
          <a:p>
            <a:r>
              <a:rPr lang="ru-RU" dirty="0" smtClean="0">
                <a:latin typeface="Times New Roman" pitchFamily="18" charset="0"/>
                <a:cs typeface="Times New Roman" pitchFamily="18" charset="0"/>
              </a:rPr>
              <a:t>Охрана: Встречается в Астраханском, Окском, Мордовском, </a:t>
            </a:r>
            <a:r>
              <a:rPr lang="ru-RU" dirty="0" err="1" smtClean="0">
                <a:latin typeface="Times New Roman" pitchFamily="18" charset="0"/>
                <a:cs typeface="Times New Roman" pitchFamily="18" charset="0"/>
              </a:rPr>
              <a:t>Хоперском</a:t>
            </a:r>
            <a:r>
              <a:rPr lang="ru-RU" dirty="0" smtClean="0">
                <a:latin typeface="Times New Roman" pitchFamily="18" charset="0"/>
                <a:cs typeface="Times New Roman" pitchFamily="18" charset="0"/>
              </a:rPr>
              <a:t>, Комсомольском, </a:t>
            </a:r>
            <a:r>
              <a:rPr lang="ru-RU" dirty="0" err="1" smtClean="0">
                <a:latin typeface="Times New Roman" pitchFamily="18" charset="0"/>
                <a:cs typeface="Times New Roman" pitchFamily="18" charset="0"/>
              </a:rPr>
              <a:t>Болыпехехцирском</a:t>
            </a:r>
            <a:r>
              <a:rPr lang="ru-RU" dirty="0" smtClean="0">
                <a:latin typeface="Times New Roman" pitchFamily="18" charset="0"/>
                <a:cs typeface="Times New Roman" pitchFamily="18" charset="0"/>
              </a:rPr>
              <a:t> заповедниках, ряде заказников, Азовском охотхозяйстве (Краснодарский край) и др. Необходимы организация широкого контроля за состоянием локальных популяций, запрет сбора плодов и заготовки зеленой массы, организация новых заказников (прежде всего по границам ареала вида), изучение систематической структуры и экологических особенностей рас. Возможны работы по </a:t>
            </a:r>
            <a:r>
              <a:rPr lang="ru-RU" dirty="0" err="1" smtClean="0">
                <a:latin typeface="Times New Roman" pitchFamily="18" charset="0"/>
                <a:cs typeface="Times New Roman" pitchFamily="18" charset="0"/>
              </a:rPr>
              <a:t>реинтродукции</a:t>
            </a:r>
            <a:r>
              <a:rPr lang="ru-RU" dirty="0" smtClean="0">
                <a:latin typeface="Times New Roman" pitchFamily="18" charset="0"/>
                <a:cs typeface="Times New Roman" pitchFamily="18" charset="0"/>
              </a:rPr>
              <a:t> при условии точной документации их и сохранении исходных образцов для сравнения с </a:t>
            </a:r>
            <a:r>
              <a:rPr lang="ru-RU" dirty="0" err="1" smtClean="0">
                <a:latin typeface="Times New Roman" pitchFamily="18" charset="0"/>
                <a:cs typeface="Times New Roman" pitchFamily="18" charset="0"/>
              </a:rPr>
              <a:t>реинтродуцированными</a:t>
            </a:r>
            <a:r>
              <a:rPr lang="ru-RU" dirty="0" smtClean="0">
                <a:latin typeface="Times New Roman" pitchFamily="18" charset="0"/>
                <a:cs typeface="Times New Roman" pitchFamily="18" charset="0"/>
              </a:rPr>
              <a:t>. Культивируется в ботанических садах Владивостока, Горок (Могилевская обл.), Душанбе, Киева (ЦРБС), Львова, Нальчика, Омска, Риги (</a:t>
            </a:r>
            <a:r>
              <a:rPr lang="ru-RU" dirty="0" err="1" smtClean="0">
                <a:latin typeface="Times New Roman" pitchFamily="18" charset="0"/>
                <a:cs typeface="Times New Roman" pitchFamily="18" charset="0"/>
              </a:rPr>
              <a:t>ЛатГУ</a:t>
            </a:r>
            <a:r>
              <a:rPr lang="ru-RU" dirty="0" smtClean="0">
                <a:latin typeface="Times New Roman" pitchFamily="18" charset="0"/>
                <a:cs typeface="Times New Roman" pitchFamily="18" charset="0"/>
              </a:rPr>
              <a:t>), Ташкента. </a:t>
            </a:r>
            <a:r>
              <a:rPr lang="ru-RU" dirty="0" err="1" smtClean="0">
                <a:latin typeface="Times New Roman" pitchFamily="18" charset="0"/>
                <a:cs typeface="Times New Roman" pitchFamily="18" charset="0"/>
              </a:rPr>
              <a:t>Интродуцирован</a:t>
            </a:r>
            <a:r>
              <a:rPr lang="ru-RU" dirty="0" smtClean="0">
                <a:latin typeface="Times New Roman" pitchFamily="18" charset="0"/>
                <a:cs typeface="Times New Roman" pitchFamily="18" charset="0"/>
              </a:rPr>
              <a:t> в ряде водоемов Куйбышевской области.</a:t>
            </a:r>
            <a:endParaRPr lang="ru-RU"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srcRect/>
          <a:stretch>
            <a:fillRect/>
          </a:stretch>
        </p:blipFill>
        <p:spPr bwMode="auto">
          <a:xfrm>
            <a:off x="142844" y="142853"/>
            <a:ext cx="3214711" cy="3000395"/>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a:srcRect/>
          <a:stretch>
            <a:fillRect/>
          </a:stretch>
        </p:blipFill>
        <p:spPr bwMode="auto">
          <a:xfrm>
            <a:off x="3490913" y="142852"/>
            <a:ext cx="5010177" cy="300039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142845" y="142852"/>
            <a:ext cx="4286280" cy="3429024"/>
          </a:xfrm>
          <a:prstGeom prst="rect">
            <a:avLst/>
          </a:prstGeom>
          <a:noFill/>
          <a:ln w="9525">
            <a:noFill/>
            <a:miter lim="800000"/>
            <a:headEnd/>
            <a:tailEnd/>
          </a:ln>
          <a:effectLst/>
        </p:spPr>
      </p:pic>
      <p:sp>
        <p:nvSpPr>
          <p:cNvPr id="3" name="Прямоугольник 2"/>
          <p:cNvSpPr/>
          <p:nvPr/>
        </p:nvSpPr>
        <p:spPr>
          <a:xfrm>
            <a:off x="3724396" y="3714752"/>
            <a:ext cx="1695208" cy="307777"/>
          </a:xfrm>
          <a:prstGeom prst="rect">
            <a:avLst/>
          </a:prstGeom>
        </p:spPr>
        <p:txBody>
          <a:bodyPr wrap="square">
            <a:spAutoFit/>
          </a:bodyPr>
          <a:lstStyle/>
          <a:p>
            <a:r>
              <a:rPr lang="ru-RU" sz="1400" b="1" dirty="0" smtClean="0">
                <a:latin typeface="Times New Roman" pitchFamily="18" charset="0"/>
                <a:cs typeface="Times New Roman" pitchFamily="18" charset="0"/>
              </a:rPr>
              <a:t>СТЕПНОЙ ОРЁЛ</a:t>
            </a:r>
            <a:endParaRPr lang="ru-RU" b="1" dirty="0">
              <a:latin typeface="Times New Roman" pitchFamily="18" charset="0"/>
              <a:cs typeface="Times New Roman" pitchFamily="18" charset="0"/>
            </a:endParaRPr>
          </a:p>
        </p:txBody>
      </p:sp>
      <p:sp>
        <p:nvSpPr>
          <p:cNvPr id="4" name="Прямоугольник 3"/>
          <p:cNvSpPr/>
          <p:nvPr/>
        </p:nvSpPr>
        <p:spPr>
          <a:xfrm>
            <a:off x="142844" y="4143380"/>
            <a:ext cx="8858312" cy="2677656"/>
          </a:xfrm>
          <a:prstGeom prst="rect">
            <a:avLst/>
          </a:prstGeom>
        </p:spPr>
        <p:txBody>
          <a:bodyPr wrap="square">
            <a:spAutoFit/>
          </a:bodyPr>
          <a:lstStyle/>
          <a:p>
            <a:r>
              <a:rPr lang="ru-RU" sz="1400" dirty="0" smtClean="0">
                <a:latin typeface="Times New Roman" pitchFamily="18" charset="0"/>
                <a:cs typeface="Times New Roman" pitchFamily="18" charset="0"/>
              </a:rPr>
              <a:t>Жизнь степного орла связана с сусликами: чем больше этих зверьков бегает по степи, тем больше вьется над ней орлов. Весной прилет первых орлов всегда совпадает с выходом сусликов на поверхность после зимней спячки. Охотно кормится он и падалью, при этом ему в полной мере приходится использовать возможности мощного клюва. Значение этого источника пищи для степного орла особенно возросло в последние годы, когда повсеместно в степной зоне резко увеличилась численность сайгаков. На падали орлы нередко собираются большими сообществами до 10—15 особей. Охотно поедают они и крупную рыбу, выброшенную течением на отмель. Степные орлы откладывают до трех яиц грязно-белого цвета с коричневыми размытыми пятнами. В годы с изобилием корма выживают все птенцы, но при ухудшении кормовых условий гибнут младшие, а иногда и весь выводок. Новорожденные птенцы степного орла покрыты густым буровато-серым пухом. Спустя три недели этот пух заменяется другим пуховым нарядом более светлого оттенка. Замена в середине 60-х годов в степных районах России деревянных столбов линий электропередач на железобетонные поставила местные популяции степных орлов на грань исчезновения из-за их массовой гибели от электрического тока.</a:t>
            </a:r>
            <a:endParaRPr lang="ru-RU" sz="1400" dirty="0">
              <a:latin typeface="Times New Roman" pitchFamily="18" charset="0"/>
              <a:cs typeface="Times New Roman" pitchFamily="18" charset="0"/>
            </a:endParaRPr>
          </a:p>
        </p:txBody>
      </p:sp>
      <p:pic>
        <p:nvPicPr>
          <p:cNvPr id="2051" name="Picture 3"/>
          <p:cNvPicPr>
            <a:picLocks noChangeAspect="1" noChangeArrowheads="1"/>
          </p:cNvPicPr>
          <p:nvPr/>
        </p:nvPicPr>
        <p:blipFill>
          <a:blip r:embed="rId3"/>
          <a:srcRect/>
          <a:stretch>
            <a:fillRect/>
          </a:stretch>
        </p:blipFill>
        <p:spPr bwMode="auto">
          <a:xfrm>
            <a:off x="4643438" y="142852"/>
            <a:ext cx="4214842" cy="34290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214282" y="142853"/>
            <a:ext cx="4071966" cy="3143272"/>
          </a:xfrm>
          <a:prstGeom prst="rect">
            <a:avLst/>
          </a:prstGeom>
          <a:noFill/>
          <a:ln w="9525">
            <a:noFill/>
            <a:miter lim="800000"/>
            <a:headEnd/>
            <a:tailEnd/>
          </a:ln>
          <a:effectLst/>
        </p:spPr>
      </p:pic>
      <p:sp>
        <p:nvSpPr>
          <p:cNvPr id="3" name="Прямоугольник 2"/>
          <p:cNvSpPr/>
          <p:nvPr/>
        </p:nvSpPr>
        <p:spPr>
          <a:xfrm>
            <a:off x="3286116" y="3357562"/>
            <a:ext cx="3000395" cy="369332"/>
          </a:xfrm>
          <a:prstGeom prst="rect">
            <a:avLst/>
          </a:prstGeom>
        </p:spPr>
        <p:txBody>
          <a:bodyPr wrap="square">
            <a:spAutoFit/>
          </a:bodyPr>
          <a:lstStyle/>
          <a:p>
            <a:pPr algn="ctr"/>
            <a:r>
              <a:rPr lang="ru-RU" b="1" dirty="0" err="1" smtClean="0">
                <a:latin typeface="Times New Roman" pitchFamily="18" charset="0"/>
                <a:cs typeface="Times New Roman" pitchFamily="18" charset="0"/>
              </a:rPr>
              <a:t>Цингерия</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Биберштейна</a:t>
            </a:r>
            <a:endParaRPr lang="ru-RU" b="1" dirty="0">
              <a:latin typeface="Times New Roman" pitchFamily="18" charset="0"/>
              <a:cs typeface="Times New Roman" pitchFamily="18" charset="0"/>
            </a:endParaRPr>
          </a:p>
        </p:txBody>
      </p:sp>
      <p:sp>
        <p:nvSpPr>
          <p:cNvPr id="4" name="Прямоугольник 3"/>
          <p:cNvSpPr/>
          <p:nvPr/>
        </p:nvSpPr>
        <p:spPr>
          <a:xfrm>
            <a:off x="142844" y="3714751"/>
            <a:ext cx="8858312" cy="2800767"/>
          </a:xfrm>
          <a:prstGeom prst="rect">
            <a:avLst/>
          </a:prstGeom>
        </p:spPr>
        <p:txBody>
          <a:bodyPr wrap="square">
            <a:spAutoFit/>
          </a:bodyPr>
          <a:lstStyle/>
          <a:p>
            <a:r>
              <a:rPr lang="ru-RU" sz="1600" dirty="0" smtClean="0">
                <a:latin typeface="Times New Roman" pitchFamily="18" charset="0"/>
                <a:cs typeface="Times New Roman" pitchFamily="18" charset="0"/>
              </a:rPr>
              <a:t>Уязвимый вид. Эндемик юго-востока европейской части РСФСР и </a:t>
            </a:r>
            <a:r>
              <a:rPr lang="ru-RU" sz="1600" dirty="0" err="1" smtClean="0">
                <a:latin typeface="Times New Roman" pitchFamily="18" charset="0"/>
                <a:cs typeface="Times New Roman" pitchFamily="18" charset="0"/>
              </a:rPr>
              <a:t>Предкавказья</a:t>
            </a:r>
            <a:r>
              <a:rPr lang="ru-RU" sz="1600" dirty="0" smtClean="0">
                <a:latin typeface="Times New Roman" pitchFamily="18" charset="0"/>
                <a:cs typeface="Times New Roman" pitchFamily="18" charset="0"/>
              </a:rPr>
              <a:t>. Внесен в Красную книгу. Известен из немногих изолированных место нахождений в Нижнем Поволжье и на Северном Кавказе. Эфемерный однолетник с очень мелкими одноцветковыми колосками на волосовидных веточках широко раскидистой метелки. Заканчивает развитие к концу июня. Распространяется по типу "перекати-поле". Приурочен к солонцеватым глинистым и супесчаным западинам среди </a:t>
            </a:r>
            <a:r>
              <a:rPr lang="ru-RU" sz="1600" dirty="0" err="1" smtClean="0">
                <a:latin typeface="Times New Roman" pitchFamily="18" charset="0"/>
                <a:cs typeface="Times New Roman" pitchFamily="18" charset="0"/>
              </a:rPr>
              <a:t>сте</a:t>
            </a:r>
            <a:r>
              <a:rPr lang="ru-RU" sz="1600" dirty="0" smtClean="0">
                <a:latin typeface="Times New Roman" pitchFamily="18" charset="0"/>
                <a:cs typeface="Times New Roman" pitchFamily="18" charset="0"/>
              </a:rPr>
              <a:t> пи. Численность особей в популяциях сильно колеблется в зависимости от погодных условий года. Узкая экологическая амплитуда вида, хозяйственное освоение территории (распашка степей, строительство поселков и дорог, интенсивный выпас скота). Специальные меры по охране вида не пред принимались. Выращивался в Главном ботаническом саду (Москва), но в культуре не </a:t>
            </a:r>
            <a:r>
              <a:rPr lang="ru-RU" sz="1600" dirty="0" err="1" smtClean="0">
                <a:latin typeface="Times New Roman" pitchFamily="18" charset="0"/>
                <a:cs typeface="Times New Roman" pitchFamily="18" charset="0"/>
              </a:rPr>
              <a:t>самовозобновляется</a:t>
            </a:r>
            <a:r>
              <a:rPr lang="ru-RU" sz="1600" dirty="0" smtClean="0">
                <a:latin typeface="Times New Roman" pitchFamily="18" charset="0"/>
                <a:cs typeface="Times New Roman" pitchFamily="18" charset="0"/>
              </a:rPr>
              <a:t>. Необходима охрана немногих известных местонахождений этого вида в качестве заказников и памятников природы. </a:t>
            </a:r>
            <a:endParaRPr lang="ru-RU" sz="1600" dirty="0">
              <a:latin typeface="Times New Roman" pitchFamily="18" charset="0"/>
              <a:cs typeface="Times New Roman" pitchFamily="18" charset="0"/>
            </a:endParaRPr>
          </a:p>
        </p:txBody>
      </p:sp>
      <p:pic>
        <p:nvPicPr>
          <p:cNvPr id="3075" name="Picture 3"/>
          <p:cNvPicPr>
            <a:picLocks noChangeAspect="1" noChangeArrowheads="1"/>
          </p:cNvPicPr>
          <p:nvPr/>
        </p:nvPicPr>
        <p:blipFill>
          <a:blip r:embed="rId3"/>
          <a:srcRect/>
          <a:stretch>
            <a:fillRect/>
          </a:stretch>
        </p:blipFill>
        <p:spPr bwMode="auto">
          <a:xfrm>
            <a:off x="4857752" y="214290"/>
            <a:ext cx="3643338" cy="30718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233</TotalTime>
  <Words>2060</Words>
  <Application>Microsoft Office PowerPoint</Application>
  <PresentationFormat>Экран (4:3)</PresentationFormat>
  <Paragraphs>40</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Поток</vt:lpstr>
      <vt:lpstr>МБОУ г. Астрахани «ООШ № 16»</vt:lpstr>
      <vt:lpstr>Слайд 2</vt:lpstr>
      <vt:lpstr>Слайд 3</vt:lpstr>
      <vt:lpstr>Слайд 4</vt:lpstr>
      <vt:lpstr>Слайд 5</vt:lpstr>
      <vt:lpstr>Хорь-перевязка</vt:lpstr>
      <vt:lpstr>Слайд 7</vt:lpstr>
      <vt:lpstr>Слайд 8</vt:lpstr>
      <vt:lpstr>Слайд 9</vt:lpstr>
      <vt:lpstr>Слайд 10</vt:lpstr>
      <vt:lpstr>Слайд 11</vt:lpstr>
      <vt:lpstr>Слайд 12</vt:lpstr>
      <vt:lpstr>Слайд 13</vt:lpstr>
    </vt:vector>
  </TitlesOfParts>
  <Company>оош № 16</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МБОУ г. Астрахани «ООШ № 16»</dc:title>
  <dc:creator>Комендантова Валентина</dc:creator>
  <cp:lastModifiedBy>Комендантова Валентина</cp:lastModifiedBy>
  <cp:revision>30</cp:revision>
  <dcterms:created xsi:type="dcterms:W3CDTF">2012-12-03T07:11:32Z</dcterms:created>
  <dcterms:modified xsi:type="dcterms:W3CDTF">2012-12-05T10:00:48Z</dcterms:modified>
</cp:coreProperties>
</file>