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7" d="100"/>
          <a:sy n="47" d="100"/>
        </p:scale>
        <p:origin x="-672" y="48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kai.ru/2064-kraevedy-chity-o-cerkvi-dekabristov-zamolvite-slovechko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828_%D0%B3%D0%BE%D0%B4" TargetMode="External"/><Relationship Id="rId13" Type="http://schemas.openxmlformats.org/officeDocument/2006/relationships/hyperlink" Target="http://ru.wikipedia.org/wiki/%D0%9C%D0%BE%D1%82%D1%8B%D0%BB%D1%8C,_%D0%92%D0%BB%D0%B0%D0%B4%D0%B8%D0%BC%D0%B8%D1%80_%D0%AF%D0%BA%D0%BE%D0%B2%D0%BB%D0%B5%D0%B2%D0%B8%D1%87" TargetMode="External"/><Relationship Id="rId18" Type="http://schemas.openxmlformats.org/officeDocument/2006/relationships/hyperlink" Target="http://ru.wikipedia.org/wiki/%D0%A1%D0%B0%D0%BD%D0%BA%D1%82-%D0%9F%D0%B5%D1%82%D0%B5%D1%80%D0%B1%D1%83%D1%80%D0%B3" TargetMode="External"/><Relationship Id="rId3" Type="http://schemas.openxmlformats.org/officeDocument/2006/relationships/hyperlink" Target="http://ru.wikipedia.org/wiki/%D0%93%D1%91%D0%B1%D0%BB%D1%8C,_%D0%9F%D0%BE%D0%BB%D0%B8%D0%BD%D0%B0" TargetMode="External"/><Relationship Id="rId21" Type="http://schemas.openxmlformats.org/officeDocument/2006/relationships/hyperlink" Target="http://ru.wikipedia.org/wiki/1857_%D0%B3%D0%BE%D0%B4" TargetMode="External"/><Relationship Id="rId7" Type="http://schemas.openxmlformats.org/officeDocument/2006/relationships/hyperlink" Target="http://ru.wikipedia.org/wiki/5_%D0%BC%D0%B0%D1%80%D1%82%D0%B0" TargetMode="External"/><Relationship Id="rId12" Type="http://schemas.openxmlformats.org/officeDocument/2006/relationships/hyperlink" Target="http://ru.wikipedia.org/wiki/%D0%94%D1%8E%D0%BC%D0%B0,_%D0%90%D0%BB%D0%B5%D0%BA%D1%81%D0%B0%D0%BD%D0%B4%D1%80_%28%D0%BE%D1%82%D0%B5%D1%86%29" TargetMode="External"/><Relationship Id="rId17" Type="http://schemas.openxmlformats.org/officeDocument/2006/relationships/hyperlink" Target="http://ru.wikipedia.org/wiki/1856_%D0%B3%D0%BE%D0%B4" TargetMode="External"/><Relationship Id="rId25" Type="http://schemas.openxmlformats.org/officeDocument/2006/relationships/image" Target="../media/image13.jpeg"/><Relationship Id="rId2" Type="http://schemas.openxmlformats.org/officeDocument/2006/relationships/hyperlink" Target="http://ru.wikipedia.org/wiki/%D0%91%D0%B5%D1%81%D1%82%D1%83%D0%B6%D0%B5%D0%B2,_%D0%9D%D0%B8%D0%BA%D0%BE%D0%BB%D0%B0%D0%B9_%D0%90%D0%BB%D0%B5%D0%BA%D1%81%D0%B0%D0%BD%D0%B4%D1%80%D0%BE%D0%B2%D0%B8%D1%87" TargetMode="External"/><Relationship Id="rId16" Type="http://schemas.openxmlformats.org/officeDocument/2006/relationships/hyperlink" Target="http://ru.wikipedia.org/wiki/%D0%94%D0%B5%D0%BA%D0%B0%D0%B1%D1%80%D0%B8%D1%81%D1%82%D1%8B_%28%D1%84%D0%B8%D0%BB%D1%8C%D0%BC%29" TargetMode="External"/><Relationship Id="rId20" Type="http://schemas.openxmlformats.org/officeDocument/2006/relationships/hyperlink" Target="http://ru.wikipedia.org/wiki/%D0%9D%D0%B8%D0%B6%D0%BD%D0%B8%D0%B9_%D0%9D%D0%BE%D0%B2%D0%B3%D0%BE%D1%80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7%D0%B8%D1%82%D0%B0" TargetMode="External"/><Relationship Id="rId11" Type="http://schemas.openxmlformats.org/officeDocument/2006/relationships/hyperlink" Target="http://ru.wikipedia.org/wiki/%D0%90%D0%BD%D0%BD%D0%B5%D0%BD%D0%BA%D0%BE%D0%B2,_%D0%98%D0%B2%D0%B0%D0%BD_%D0%90%D0%BB%D0%B5%D0%BA%D1%81%D0%B0%D0%BD%D0%B4%D1%80%D0%BE%D0%B2%D0%B8%D1%87" TargetMode="External"/><Relationship Id="rId24" Type="http://schemas.openxmlformats.org/officeDocument/2006/relationships/image" Target="../media/image12.jpeg"/><Relationship Id="rId5" Type="http://schemas.openxmlformats.org/officeDocument/2006/relationships/hyperlink" Target="http://ru.wikipedia.org/wiki/1827_%D0%B3%D0%BE%D0%B4" TargetMode="External"/><Relationship Id="rId15" Type="http://schemas.openxmlformats.org/officeDocument/2006/relationships/hyperlink" Target="http://ru.wikipedia.org/wiki/%D0%98%D0%B2%D0%B0%D0%BD%D0%BE%D0%B2%D1%81%D0%BA%D0%B8%D0%B9,_%D0%90%D0%BB%D0%B5%D0%BA%D1%81%D0%B0%D0%BD%D0%B4%D1%80_%D0%92%D0%B8%D0%BA%D1%82%D0%BE%D1%80%D0%BE%D0%B2%D0%B8%D1%87" TargetMode="External"/><Relationship Id="rId23" Type="http://schemas.openxmlformats.org/officeDocument/2006/relationships/hyperlink" Target="http://ru.wikipedia.org/wiki/1876_%D0%B3%D0%BE%D0%B4" TargetMode="External"/><Relationship Id="rId10" Type="http://schemas.openxmlformats.org/officeDocument/2006/relationships/hyperlink" Target="http://ru.wikipedia.org/wiki/%D0%A6%D0%B5%D1%80%D0%BA%D0%BE%D0%B2%D1%8C_%D0%B4%D0%B5%D0%BA%D0%B0%D0%B1%D1%80%D0%B8%D1%81%D1%82%D0%BE%D0%B2" TargetMode="External"/><Relationship Id="rId19" Type="http://schemas.openxmlformats.org/officeDocument/2006/relationships/hyperlink" Target="http://ru.wikipedia.org/wiki/%D0%9C%D0%BE%D1%81%D0%BA%D0%B2%D0%B0" TargetMode="External"/><Relationship Id="rId4" Type="http://schemas.openxmlformats.org/officeDocument/2006/relationships/hyperlink" Target="http://ru.wikipedia.org/wiki/23_%D0%B4%D0%B5%D0%BA%D0%B0%D0%B1%D1%80%D1%8F" TargetMode="External"/><Relationship Id="rId9" Type="http://schemas.openxmlformats.org/officeDocument/2006/relationships/hyperlink" Target="http://ru.wikipedia.org/wiki/4_%D0%B0%D0%BF%D1%80%D0%B5%D0%BB%D1%8F" TargetMode="External"/><Relationship Id="rId14" Type="http://schemas.openxmlformats.org/officeDocument/2006/relationships/hyperlink" Target="http://ru.wikipedia.org/wiki/%D0%97%D0%B2%D0%B5%D0%B7%D0%B4%D0%B0_%D0%BF%D0%BB%D0%B5%D0%BD%D0%B8%D1%82%D0%B5%D0%BB%D1%8C%D0%BD%D0%BE%D0%B3%D0%BE_%D1%81%D1%87%D0%B0%D1%81%D1%82%D1%8C%D1%8F_%28%D1%84%D0%B8%D0%BB%D1%8C%D0%BC%29" TargetMode="External"/><Relationship Id="rId22" Type="http://schemas.openxmlformats.org/officeDocument/2006/relationships/hyperlink" Target="http://ru.wikipedia.org/wiki/14_%D1%81%D0%B5%D0%BD%D1%82%D1%8F%D0%B1%D1%80%D1%8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Прощай, музей!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572008"/>
            <a:ext cx="4643470" cy="17145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Гуля Н.В.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МБДОУ № 58 г.Чита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Ресурсы </a:t>
            </a:r>
          </a:p>
          <a:p>
            <a:r>
              <a:rPr lang="ru-RU" b="1" dirty="0" smtClean="0"/>
              <a:t>http://www.museum.ru/M1150</a:t>
            </a:r>
            <a:endParaRPr lang="ru-RU" dirty="0" smtClean="0"/>
          </a:p>
          <a:p>
            <a:r>
              <a:rPr lang="ru-RU" b="1" dirty="0" smtClean="0"/>
              <a:t>http://ru.wikipedia.org/wiki/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http://www.okai.ru/2064-kraevedy-chity-o-cerkvi-dekabristov-zamolvite-slovechko.html</a:t>
            </a:r>
            <a:r>
              <a:rPr lang="en-US" dirty="0" smtClean="0">
                <a:hlinkClick r:id="rId2"/>
              </a:rPr>
              <a:t>#</a:t>
            </a:r>
            <a:endParaRPr lang="ru-RU" dirty="0" smtClean="0"/>
          </a:p>
          <a:p>
            <a:r>
              <a:rPr lang="en-US" dirty="0" smtClean="0"/>
              <a:t>http://articles.chita.ru/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Церковь Декабристов – это гордость </a:t>
            </a:r>
            <a:r>
              <a:rPr lang="ru-RU" sz="2000" b="1" dirty="0" err="1" smtClean="0">
                <a:solidFill>
                  <a:srgbClr val="FF0000"/>
                </a:solidFill>
              </a:rPr>
              <a:t>читинцев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В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самой старой части Читы находится Михайло-Архангельская церковь - уникальный памятник русского зодчества XVIII в. Это единственная сохранившаяся на территории Восточной Сибири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двухпрестольная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деревянная церковь, освещенная во имя св. Николая Чудотворца и Архангела Михаила. Архитектурный облик храма с незначительными изменениями сохранился до наших дней. Почерневшие от времени толстые бревенчатые стены церкви помнят многое. Жители Читы называют ее Церковью декабристов. Здесь искали духовного утешения и молились о своих близких декабристы, их жены. 4 апреля 1828 г. в Михайло-Архангельской церкви обвенчались декабрист И.А.Анненков и француженка Полина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Гебль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 В августе 1839 г. жители Читы стали свидетелями венчания в церкви декабриста Д.И.Завалишина и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Аполлинарии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Смоляниновой - дочери управителя Читинской волостью. У стен церкви похоронена жена Д.И.Завалишина и дочь С.Г. и М.Н.Волконских - Софья.     В 1985 г. в Михайло-Архангельской церкви открылся Музей декабристов. Документы, книги, предметы быта, личные вещи, представленные в музее, знакомят посетителей с пребыванием декабристов на каторге и поселении в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Сибири. 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&amp;Gcy;&amp;rcy;&amp;acy;&amp;dcy;&amp;ocy;&amp;chcy;&amp;icy;&amp;tcy;&amp;icy;&amp;ncy;&amp;scy;&amp;kcy;&amp;acy;&amp;yacy; &amp;tscy;&amp;iecy;&amp;rcy;&amp;kcy;&amp;ocy;&amp;vcy;&amp;softcy; &amp;Mcy;&amp;icy;&amp;khcy;&amp;acy;&amp;icy;&amp;lcy;&amp;acy; &amp;Acy;&amp;rcy;&amp;khcy;&amp;acy;&amp;ncy;&amp;gcy;&amp;iecy;&amp;l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2071702" cy="2071702"/>
          </a:xfrm>
          <a:prstGeom prst="rect">
            <a:avLst/>
          </a:prstGeom>
          <a:noFill/>
        </p:spPr>
      </p:pic>
      <p:pic>
        <p:nvPicPr>
          <p:cNvPr id="2054" name="Picture 6" descr="&amp;Gcy;&amp;rcy;&amp;acy;&amp;dcy;&amp;ocy;&amp;chcy;&amp;icy;&amp;tcy;&amp;icy;&amp;ncy;&amp;scy;&amp;kcy;&amp;acy;&amp;yacy; &amp;tscy;&amp;iecy;&amp;rcy;&amp;kcy;&amp;ocy;&amp;vcy;&amp;softcy; &amp;Mcy;&amp;icy;&amp;khcy;&amp;acy;&amp;icy;&amp;lcy;&amp;acy; &amp;Acy;&amp;rcy;&amp;khcy;&amp;acy;&amp;ncy;&amp;gcy;&amp;iecy;&amp;lcy;&amp;acy; - &amp;pcy;&amp;acy;&amp;mcy;&amp;yacy;&amp;tcy;&amp;ncy;&amp;icy;&amp;kcy; &amp;acy;&amp;rcy;&amp;khcy;&amp;icy;&amp;tcy;&amp;iecy;&amp;kcy;&amp;tcy;&amp;ucy;&amp;rcy;&amp;ycy;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714356"/>
            <a:ext cx="2071702" cy="2071702"/>
          </a:xfrm>
          <a:prstGeom prst="rect">
            <a:avLst/>
          </a:prstGeom>
          <a:noFill/>
        </p:spPr>
      </p:pic>
      <p:pic>
        <p:nvPicPr>
          <p:cNvPr id="2056" name="Picture 8" descr="&amp;Pcy;&amp;acy;&amp;pcy;&amp;iecy;&amp;rcy;&amp;tcy;&amp;softcy;. &amp;Gcy;&amp;rcy;&amp;acy;&amp;dcy;&amp;ocy;&amp;chcy;&amp;icy;&amp;tcy;&amp;icy;&amp;ncy;&amp;scy;&amp;kcy;&amp;acy;&amp;yacy; &amp;tscy;&amp;iecy;&amp;rcy;&amp;kcy;&amp;ocy;&amp;vcy;&amp;softcy; &amp;Mcy;&amp;icy;&amp;khcy;&amp;acy;&amp;icy;&amp;lcy;&amp;acy; &amp;Acy;&amp;rcy;&amp;khcy;&amp;acy;&amp;ncy;&amp;gcy;&amp;iecy;&amp;lcy;&amp;a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67376" y="309534"/>
            <a:ext cx="2476524" cy="2476524"/>
          </a:xfrm>
          <a:prstGeom prst="rect">
            <a:avLst/>
          </a:prstGeom>
          <a:noFill/>
        </p:spPr>
      </p:pic>
      <p:pic>
        <p:nvPicPr>
          <p:cNvPr id="2058" name="Picture 10" descr="&amp;Bcy;&amp;acy;&amp;lcy;&amp;yacy;&amp;scy;&amp;icy;&amp;ncy;&amp;acy; &amp;ncy;&amp;acy; &amp;pcy;&amp;acy;&amp;pcy;&amp;iecy;&amp;rcy;&amp;tcy;&amp;icy;. . &amp;Gcy;&amp;rcy;&amp;acy;&amp;dcy;&amp;ocy;&amp;chcy;&amp;icy;&amp;tcy;&amp;icy;&amp;ncy;&amp;scy;&amp;kcy;&amp;acy;&amp;yacy; &amp;tscy;&amp;iecy;&amp;rcy;&amp;kcy;&amp;ocy;&amp;vcy;&amp;softcy; &amp;Mcy;&amp;icy;&amp;khcy;&amp;acy;&amp;icy;&amp;lcy;&amp;acy; &amp;Acy;&amp;rcy;&amp;khcy;&amp;acy;&amp;ncy;&amp;gcy;&amp;iecy;&amp;lcy;&amp;a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500438"/>
            <a:ext cx="2143140" cy="2143140"/>
          </a:xfrm>
          <a:prstGeom prst="rect">
            <a:avLst/>
          </a:prstGeom>
          <a:noFill/>
        </p:spPr>
      </p:pic>
      <p:pic>
        <p:nvPicPr>
          <p:cNvPr id="2060" name="Picture 12" descr="&amp;Tcy;&amp;ocy;&amp;lcy;&amp;scy;&amp;tcy;&amp;ycy;&amp;iecy; &amp;scy;&amp;tcy;&amp;iecy;&amp;ncy;&amp;ycy; &amp;icy; &amp;mcy;&amp;acy;&amp;lcy;&amp;iecy;&amp;ncy;&amp;softcy;&amp;kcy;&amp;icy;&amp;iecy; &amp;ocy;&amp;kcy;&amp;ncy;&amp;acy; &amp;scy;&amp;pcy;&amp;acy;&amp;scy;&amp;acy;&amp;yucy;&amp;tcy; &amp;vcy; &amp;khcy;&amp;ocy;&amp;lcy;&amp;ocy;&amp;dcy;&amp;ncy;&amp;ucy;&amp;yucy; &amp;zcy;&amp;icy;&amp;mcy;&amp;ucy;.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3357562"/>
            <a:ext cx="2286016" cy="2286016"/>
          </a:xfrm>
          <a:prstGeom prst="rect">
            <a:avLst/>
          </a:prstGeom>
          <a:noFill/>
        </p:spPr>
      </p:pic>
      <p:pic>
        <p:nvPicPr>
          <p:cNvPr id="2062" name="Picture 14" descr="&amp;KHcy;&amp;rcy;&amp;acy;&amp;mcy; &amp;dcy;&amp;vcy;&amp;ucy;&amp;khcy;&amp;ecy;&amp;tcy;&amp;acy;&amp;zhcy;&amp;ncy;&amp;ycy;&amp;jcy; &amp;icy; &amp;dcy;&amp;vcy;&amp;ucy;&amp;pcy;&amp;rcy;&amp;iecy;&amp;scy;&amp;tcy;&amp;ocy;&amp;lcy;&amp;softcy;&amp;ncy;&amp;ycy;&amp;jcy;. &amp;Gcy;&amp;rcy;&amp;acy;&amp;dcy;&amp;ocy;&amp;chcy;&amp;icy;&amp;tcy;&amp;icy;&amp;ncy;&amp;scy;&amp;kcy;&amp;acy;&amp;yacy; &amp;tscy;&amp;iecy;&amp;rcy;&amp;kcy;&amp;ocy;&amp;vcy;&amp;softcy; &amp;Mcy;&amp;icy;&amp;khcy;&amp;acy;&amp;icy;&amp;lcy;&amp;acy; &amp;Acy;&amp;rcy;&amp;khcy;&amp;acy;&amp;ncy;&amp;gcy;&amp;iecy;&amp;lcy;&amp;acy;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3214686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Надгробная плита жены декабриста Завалишина </a:t>
            </a:r>
            <a:r>
              <a:rPr lang="ru-RU" sz="2000" dirty="0" err="1" smtClean="0"/>
              <a:t>Апполинарии</a:t>
            </a:r>
            <a:r>
              <a:rPr lang="ru-RU" sz="2000" dirty="0" smtClean="0"/>
              <a:t> </a:t>
            </a:r>
            <a:r>
              <a:rPr lang="ru-RU" sz="2000" dirty="0" err="1" smtClean="0"/>
              <a:t>Завалишеной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4857760"/>
            <a:ext cx="4400552" cy="1268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Остатки некрополя. </a:t>
            </a:r>
            <a:endParaRPr lang="ru-RU" sz="2000" dirty="0"/>
          </a:p>
        </p:txBody>
      </p:sp>
      <p:pic>
        <p:nvPicPr>
          <p:cNvPr id="16386" name="Picture 2" descr="&amp;ncy;&amp;acy;&amp;dcy;&amp;gcy;&amp;rcy;&amp;ocy;&amp;bcy;&amp;ncy;&amp;acy;&amp;yacy; &amp;pcy;&amp;lcy;&amp;icy;&amp;tcy;&amp;acy; &amp;Acy;&amp;pcy;&amp;ocy;&amp;lcy;&amp;icy;&amp;ncy;&amp;acy;&amp;rcy;&amp;icy;&amp;icy; &amp;Zcy;&amp;acy;&amp;vcy;&amp;acy;&amp;lcy;&amp;icy;&amp;shcy;&amp;icy;&amp;ncy;&amp;ocy;&amp;jcy; (&amp;rcy;&amp;iecy;&amp;kcy;&amp;ocy;&amp;ncy;&amp;scy;&amp;tcy;&amp;rcy;&amp;ucy;&amp;kcy;&amp;tscy;&amp;icy;&amp;yacy;). &amp;Gcy;&amp;rcy;&amp;acy;&amp;dcy;&amp;ocy;&amp;chcy;&amp;icy;&amp;tcy;&amp;icy;&amp;ncy;&amp;scy;&amp;kcy;&amp;acy;&amp;yacy; &amp;tscy;&amp;iecy;&amp;rcy;&amp;kcy;&amp;ocy;&amp;vcy;&amp;softcy; &amp;Mcy;&amp;icy;&amp;khcy;&amp;acy;&amp;icy;&amp;lcy;&amp;acy; &amp;Acy;&amp;rcy;&amp;khcy;&amp;acy;&amp;ncy;&amp;gcy;&amp;iecy;&amp;l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3643338" cy="5143536"/>
          </a:xfrm>
          <a:prstGeom prst="rect">
            <a:avLst/>
          </a:prstGeom>
          <a:noFill/>
        </p:spPr>
      </p:pic>
      <p:pic>
        <p:nvPicPr>
          <p:cNvPr id="16388" name="Picture 4" descr="&amp;Ocy;&amp;scy;&amp;tcy;&amp;acy;&amp;tcy;&amp;kcy;&amp;icy; &amp;ncy;&amp;iecy;&amp;kcy;&amp;rcy;&amp;ocy;&amp;pcy;&amp;ocy;&amp;lcy;&amp;yacy;. &amp;Mcy;&amp;ocy;&amp;gcy;&amp;icy;&amp;lcy;&amp;acy; &amp;Scy;&amp;ocy;&amp;fcy;&amp;icy;&amp;icy; &amp;Vcy;&amp;ocy;&amp;lcy;&amp;kcy;&amp;ocy;&amp;ncy;&amp;scy;&amp;kcy;&amp;ocy;&amp;jcy;. &amp;Gcy;&amp;rcy;&amp;acy;&amp;dcy;&amp;ocy;&amp;chcy;&amp;icy;&amp;tcy;&amp;icy;&amp;ncy;&amp;scy;&amp;kcy;&amp;acy;&amp;yacy; &amp;tscy;&amp;iecy;&amp;rcy;&amp;kcy;&amp;ocy;&amp;vcy;&amp;softcy; &amp;Mcy;&amp;icy;&amp;khcy;&amp;acy;&amp;icy;&amp;lcy;&amp;acy; &amp;Acy;&amp;rcy;&amp;khcy;&amp;acy;&amp;ncy;&amp;gcy;&amp;iecy;&amp;l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571612"/>
            <a:ext cx="4071966" cy="3024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274638"/>
            <a:ext cx="4686304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Надгробная плита Софии Волконской – дочери Волконских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8229600" cy="27686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&amp;Ncy;&amp;acy;&amp;dcy;&amp;gcy;&amp;rcy;&amp;ocy;&amp;bcy;&amp;ncy;&amp;acy;&amp;yacy; &amp;pcy;&amp;lcy;&amp;icy;&amp;tcy;&amp;acy; &amp;Scy;&amp;ocy;&amp;fcy;&amp;icy;&amp;icy; &amp;Vcy;&amp;ocy;&amp;lcy;&amp;kcy;&amp;ocy;&amp;ncy;&amp;scy;&amp;kcy;&amp;ocy;&amp;jcy; (&amp;rcy;&amp;iecy;&amp;kcy;&amp;ocy;&amp;ncy;&amp;scy;&amp;tcy;&amp;rcy;&amp;ucy;&amp;kcy;&amp;tscy;&amp;icy;&amp;yacy;). &amp;Gcy;&amp;rcy;&amp;acy;&amp;dcy;&amp;ocy;&amp;chcy;&amp;icy;&amp;tcy;&amp;icy;&amp;ncy;&amp;scy;&amp;kcy;&amp;acy;&amp;yacy; &amp;tscy;&amp;iecy;&amp;rcy;&amp;kcy;&amp;ocy;&amp;vcy;&amp;softcy; &amp;Mcy;&amp;icy;&amp;khcy;&amp;acy;&amp;icy;&amp;lcy;&amp;acy; &amp;Acy;&amp;rcy;&amp;khcy;&amp;acy;&amp;ncy;&amp;gcy;&amp;iecy;&amp;l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00108"/>
            <a:ext cx="3000396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4572032" cy="65403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Полина Анненкова. Акварель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hlinkClick r:id="rId2" tooltip="Бестужев, Николай Александрович"/>
              </a:rPr>
              <a:t>Бестужева</a:t>
            </a:r>
            <a:r>
              <a:rPr lang="ru-RU" sz="1600" dirty="0" smtClean="0"/>
              <a:t>, 1835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928670"/>
            <a:ext cx="6543692" cy="5197493"/>
          </a:xfrm>
        </p:spPr>
        <p:txBody>
          <a:bodyPr>
            <a:normAutofit fontScale="55000" lnSpcReduction="20000"/>
          </a:bodyPr>
          <a:lstStyle/>
          <a:p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Полина оставила дочь Александру</a:t>
            </a:r>
            <a:r>
              <a:rPr lang="ru-RU" u="sng" baseline="30000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[2]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, рождённую вне брака, своей будущей свекрови. Не зная русского языка, с двумя слугами Полина </a:t>
            </a:r>
            <a:r>
              <a:rPr lang="ru-RU" u="sng" dirty="0" err="1" smtClean="0">
                <a:solidFill>
                  <a:schemeClr val="accent2">
                    <a:lumMod val="50000"/>
                  </a:schemeClr>
                </a:solidFill>
              </a:rPr>
              <a:t>Гёбль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отправляется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4" tooltip="23 декабря"/>
              </a:rPr>
              <a:t>23 декабря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5" tooltip="1827 год"/>
              </a:rPr>
              <a:t>1827 года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в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6" tooltip="Чита"/>
              </a:rPr>
              <a:t>Читу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. Добралась до Читы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7" tooltip="5 марта"/>
              </a:rPr>
              <a:t>5 марта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8" tooltip="1828 год"/>
              </a:rPr>
              <a:t>1828 года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9" tooltip="4 апреля"/>
              </a:rPr>
              <a:t>4 апреля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8" tooltip="1828 год"/>
              </a:rPr>
              <a:t>1828 года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в деревянной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0" tooltip="Церковь декабристов"/>
              </a:rPr>
              <a:t>Михайло-Архангельской церкви Читы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, Полина венчается с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1" tooltip="Анненков, Иван Александрович"/>
              </a:rPr>
              <a:t>Иваном Александровичем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. Только на время венчания с жениха были сняты кандалы.</a:t>
            </a:r>
          </a:p>
          <a:p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Романтическая история любви Полины </a:t>
            </a:r>
            <a:r>
              <a:rPr lang="ru-RU" u="sng" dirty="0" err="1" smtClean="0">
                <a:solidFill>
                  <a:schemeClr val="accent2">
                    <a:lumMod val="50000"/>
                  </a:schemeClr>
                </a:solidFill>
              </a:rPr>
              <a:t>Гёбль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и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1" tooltip="Анненков, Иван Александрович"/>
              </a:rPr>
              <a:t>Ивана Анненкова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вдохновила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2" tooltip="Дюма, Александр (отец)"/>
              </a:rPr>
              <a:t>Александра Дюма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написать роман «Учитель фехтования», а режиссёр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3" tooltip="Мотыль, Владимир Яковлевич"/>
              </a:rPr>
              <a:t>Владимир Мотыль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сделал историю их отношений одной из важнейших сюжетных линий в кинофильме «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4" tooltip="Звезда пленительного счастья (фильм)"/>
              </a:rPr>
              <a:t>Звезда пленительного счастья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». Аналогично поступил режиссер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5" tooltip="Ивановский, Александр Викторович"/>
              </a:rPr>
              <a:t>А.В.Ивановский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в фильме «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6" tooltip="Декабристы (фильм)"/>
              </a:rPr>
              <a:t>Декабристы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» (1926). Ю. А. </a:t>
            </a:r>
            <a:r>
              <a:rPr lang="ru-RU" u="sng" dirty="0" err="1" smtClean="0">
                <a:solidFill>
                  <a:schemeClr val="accent2">
                    <a:lumMod val="50000"/>
                  </a:schemeClr>
                </a:solidFill>
              </a:rPr>
              <a:t>Шапорин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написал оперу «Декабристы», которая в первой редакции называлась «Полина </a:t>
            </a:r>
            <a:r>
              <a:rPr lang="ru-RU" u="sng" dirty="0" err="1" smtClean="0">
                <a:solidFill>
                  <a:schemeClr val="accent2">
                    <a:lumMod val="50000"/>
                  </a:schemeClr>
                </a:solidFill>
              </a:rPr>
              <a:t>Гёбль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».</a:t>
            </a:r>
          </a:p>
          <a:p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Лишь после тридцати лет жизни в Сибири — в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7" tooltip="1856 год"/>
              </a:rPr>
              <a:t>1856 году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 — Анненковы получили разрешение выехать с мест ссылки. Жить в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8" tooltip="Санкт-Петербург"/>
              </a:rPr>
              <a:t>Санкт-Петербурге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и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9" tooltip="Москва"/>
              </a:rPr>
              <a:t>Москве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им было запрещено. Анненковы поселились в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20" tooltip="Нижний Новгород"/>
              </a:rPr>
              <a:t>Нижнем Новгороде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в июне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21" tooltip="1857 год"/>
              </a:rPr>
              <a:t>1857 года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Полина </a:t>
            </a:r>
            <a:r>
              <a:rPr lang="ru-RU" u="sng" dirty="0" err="1" smtClean="0">
                <a:solidFill>
                  <a:schemeClr val="accent2">
                    <a:lumMod val="50000"/>
                  </a:schemeClr>
                </a:solidFill>
              </a:rPr>
              <a:t>Гёбль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умерла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22" tooltip="14 сентября"/>
              </a:rPr>
              <a:t>14 сентября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23" tooltip="1876 год"/>
              </a:rPr>
              <a:t>1876 года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18434" name="Picture 2" descr="http://upload.wikimedia.org/wikipedia/commons/thumb/0/09/Polina_Annenkova1.jpg/160px-Polina_Annenkova1.jp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357158" y="428604"/>
            <a:ext cx="1524000" cy="2009776"/>
          </a:xfrm>
          <a:prstGeom prst="rect">
            <a:avLst/>
          </a:prstGeom>
          <a:noFill/>
        </p:spPr>
      </p:pic>
      <p:pic>
        <p:nvPicPr>
          <p:cNvPr id="18436" name="Picture 4" descr="Annenkov IA.jpg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85720" y="3000372"/>
            <a:ext cx="1905000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125659"/>
          </a:xfrm>
        </p:spPr>
        <p:txBody>
          <a:bodyPr/>
          <a:lstStyle/>
          <a:p>
            <a:r>
              <a:rPr lang="ru-RU" dirty="0" smtClean="0"/>
              <a:t>Здесь происходило венчание декабристов Завалишина и Анненкова с их жёнами.</a:t>
            </a:r>
            <a:endParaRPr lang="ru-RU" dirty="0"/>
          </a:p>
        </p:txBody>
      </p:sp>
      <p:pic>
        <p:nvPicPr>
          <p:cNvPr id="19460" name="Picture 4" descr="Zavalishin, Dmitrij Irinarhovi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1905000" cy="2447926"/>
          </a:xfrm>
          <a:prstGeom prst="rect">
            <a:avLst/>
          </a:prstGeom>
          <a:noFill/>
        </p:spPr>
      </p:pic>
      <p:pic>
        <p:nvPicPr>
          <p:cNvPr id="19462" name="Picture 6" descr="http://prv2.lori-images.net/muzei-tserkov-dekabristov-g-chita-0002356042-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85728"/>
            <a:ext cx="4276725" cy="3190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Мнение </a:t>
            </a:r>
            <a:br>
              <a:rPr lang="ru-RU" b="1" dirty="0" smtClean="0"/>
            </a:br>
            <a:r>
              <a:rPr lang="ru-RU" b="1" dirty="0" smtClean="0"/>
              <a:t> Читинской епархии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«Церковь декабристов» — выражение такое крылатое, оно уже просто сроднилось. Люди, которые не рассуждают, не понимают в чём смысл, так и думают, что декабристы чуть ли не святые люди. А по сути, декабристы — это политические преступники. Как может быть храм посвящён политическим преступникам? Их же сюда сослали по какой-то причине? Декабристы явились первыми семенами, которые сеялись на почве нашего народа, подготавливая народ к революции. Это вольнодумство. Поднять руку против монарха! Монарх — это помазанник божий. У нас герб российский, орёл двухголовый, символизирует две власти – церковную и светскую. Поэтому, замахиваясь на одну голову, автоматически замахиваешься и на вторую.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Мнение забайкальцев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Музей декабристов место уникальное.. Это визитная карточка города.. это то место которое с гордостью показываешь гостям, поэтому на вопрос должен ли музей оставаться в церкви декабристов, я однозначно заявляю - должен! Мне не совсем понятна позиция людей которые недооценивают значения для Читы тех исторических событий которые происходили в Чите после восстания на сенатской площади. ...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2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94</TotalTime>
  <Words>388</Words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Прощай, музей!</vt:lpstr>
      <vt:lpstr>Церковь Декабристов – это гордость читинцев.</vt:lpstr>
      <vt:lpstr>Слайд 3</vt:lpstr>
      <vt:lpstr>Надгробная плита жены декабриста Завалишина Апполинарии Завалишеной</vt:lpstr>
      <vt:lpstr>Надгробная плита Софии Волконской – дочери Волконских</vt:lpstr>
      <vt:lpstr>Полина Анненкова. Акварель Бестужева, 1835</vt:lpstr>
      <vt:lpstr>Слайд 7</vt:lpstr>
      <vt:lpstr>Мнение   Читинской епархии</vt:lpstr>
      <vt:lpstr>Мнение забайкальцев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Прощай, музей!</dc:title>
  <dc:creator>1</dc:creator>
  <cp:lastModifiedBy>1</cp:lastModifiedBy>
  <cp:revision>11</cp:revision>
  <dcterms:created xsi:type="dcterms:W3CDTF">2012-12-08T13:14:27Z</dcterms:created>
  <dcterms:modified xsi:type="dcterms:W3CDTF">2012-12-08T14:59:19Z</dcterms:modified>
</cp:coreProperties>
</file>