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D751-3F46-42FB-A9BA-427AAB1E1BEA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8167-C846-438A-BFE2-413E5ED7F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D751-3F46-42FB-A9BA-427AAB1E1BEA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8167-C846-438A-BFE2-413E5ED7F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D751-3F46-42FB-A9BA-427AAB1E1BEA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8167-C846-438A-BFE2-413E5ED7F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D751-3F46-42FB-A9BA-427AAB1E1BEA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8167-C846-438A-BFE2-413E5ED7F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D751-3F46-42FB-A9BA-427AAB1E1BEA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8167-C846-438A-BFE2-413E5ED7F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D751-3F46-42FB-A9BA-427AAB1E1BEA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8167-C846-438A-BFE2-413E5ED7F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D751-3F46-42FB-A9BA-427AAB1E1BEA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8167-C846-438A-BFE2-413E5ED7F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D751-3F46-42FB-A9BA-427AAB1E1BEA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8167-C846-438A-BFE2-413E5ED7F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D751-3F46-42FB-A9BA-427AAB1E1BEA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8167-C846-438A-BFE2-413E5ED7F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D751-3F46-42FB-A9BA-427AAB1E1BEA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8167-C846-438A-BFE2-413E5ED7F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D751-3F46-42FB-A9BA-427AAB1E1BEA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58167-C846-438A-BFE2-413E5ED7F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7D751-3F46-42FB-A9BA-427AAB1E1BEA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58167-C846-438A-BFE2-413E5ED7F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Двойная роль букв </a:t>
            </a:r>
            <a:br>
              <a:rPr lang="ru-RU" sz="5400" b="1" dirty="0" smtClean="0"/>
            </a:br>
            <a:r>
              <a:rPr lang="ru-RU" sz="5400" b="1" dirty="0" smtClean="0"/>
              <a:t>е, ё, </a:t>
            </a:r>
            <a:r>
              <a:rPr lang="ru-RU" sz="5400" b="1" dirty="0" err="1" smtClean="0"/>
              <a:t>ю</a:t>
            </a:r>
            <a:r>
              <a:rPr lang="ru-RU" sz="5400" b="1" dirty="0" smtClean="0"/>
              <a:t>, я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класс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5643578"/>
            <a:ext cx="6858048" cy="78581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Полякова О.Е., учитель русского языка и литературы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МОУ ГСОШ филиал Василёво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Калязинского района Тверской области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357166"/>
            <a:ext cx="5114932" cy="92869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Повторяем! 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8618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Сочетания букв ЧК,  ЧН,  НЧ, НЩ,  ЩН,  РЧ, РЩ  пишутся…</a:t>
            </a:r>
          </a:p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случаи, когда мягкий знак между согласными для обозначения мягкости…</a:t>
            </a:r>
          </a:p>
          <a:p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Мягкость звука Л перед согласным обозначается…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2071678"/>
            <a:ext cx="2071702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Ь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3429000"/>
            <a:ext cx="2786082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пишется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4429132"/>
            <a:ext cx="11430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Documents and Settings\Ольга Евгеньевна\Мои документы\Мои рисунки\Животные\Птицы\Сова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0350" y="4143380"/>
            <a:ext cx="2533650" cy="23812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71546"/>
            <a:ext cx="9144000" cy="14700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Вставьте на месте пропусков мягкий знак там, где это необходимо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643182"/>
            <a:ext cx="8143875" cy="3286137"/>
          </a:xfrm>
        </p:spPr>
        <p:txBody>
          <a:bodyPr/>
          <a:lstStyle/>
          <a:p>
            <a:pPr algn="l"/>
            <a:r>
              <a:rPr lang="ru-RU" b="1" dirty="0" err="1" smtClean="0">
                <a:solidFill>
                  <a:schemeClr val="tx1"/>
                </a:solidFill>
              </a:rPr>
              <a:t>Ден</a:t>
            </a:r>
            <a:r>
              <a:rPr lang="ru-RU" b="1" dirty="0" smtClean="0">
                <a:solidFill>
                  <a:schemeClr val="tx1"/>
                </a:solidFill>
              </a:rPr>
              <a:t>(?)	           </a:t>
            </a:r>
            <a:r>
              <a:rPr lang="ru-RU" b="1" dirty="0" err="1" smtClean="0">
                <a:solidFill>
                  <a:schemeClr val="tx1"/>
                </a:solidFill>
              </a:rPr>
              <a:t>коч</a:t>
            </a:r>
            <a:r>
              <a:rPr lang="ru-RU" b="1" dirty="0" smtClean="0">
                <a:solidFill>
                  <a:schemeClr val="tx1"/>
                </a:solidFill>
              </a:rPr>
              <a:t>(?)</a:t>
            </a:r>
            <a:r>
              <a:rPr lang="ru-RU" b="1" dirty="0" err="1" smtClean="0">
                <a:solidFill>
                  <a:schemeClr val="tx1"/>
                </a:solidFill>
              </a:rPr>
              <a:t>ка</a:t>
            </a:r>
            <a:r>
              <a:rPr lang="ru-RU" b="1" dirty="0" smtClean="0">
                <a:solidFill>
                  <a:schemeClr val="tx1"/>
                </a:solidFill>
              </a:rPr>
              <a:t>		рез(?)ба</a:t>
            </a:r>
          </a:p>
          <a:p>
            <a:pPr algn="l"/>
            <a:r>
              <a:rPr lang="ru-RU" b="1" dirty="0" err="1">
                <a:solidFill>
                  <a:schemeClr val="tx1"/>
                </a:solidFill>
              </a:rPr>
              <a:t>п</a:t>
            </a:r>
            <a:r>
              <a:rPr lang="ru-RU" b="1" dirty="0" err="1" smtClean="0">
                <a:solidFill>
                  <a:schemeClr val="tx1"/>
                </a:solidFill>
              </a:rPr>
              <a:t>оч</a:t>
            </a:r>
            <a:r>
              <a:rPr lang="ru-RU" b="1" dirty="0" smtClean="0">
                <a:solidFill>
                  <a:schemeClr val="tx1"/>
                </a:solidFill>
              </a:rPr>
              <a:t>(?)</a:t>
            </a:r>
            <a:r>
              <a:rPr lang="ru-RU" b="1" dirty="0" err="1" smtClean="0">
                <a:solidFill>
                  <a:schemeClr val="tx1"/>
                </a:solidFill>
              </a:rPr>
              <a:t>ти</a:t>
            </a:r>
            <a:r>
              <a:rPr lang="ru-RU" b="1" dirty="0" smtClean="0">
                <a:solidFill>
                  <a:schemeClr val="tx1"/>
                </a:solidFill>
              </a:rPr>
              <a:t>		</a:t>
            </a:r>
            <a:r>
              <a:rPr lang="ru-RU" b="1" dirty="0" err="1" smtClean="0">
                <a:solidFill>
                  <a:schemeClr val="tx1"/>
                </a:solidFill>
              </a:rPr>
              <a:t>прос</a:t>
            </a:r>
            <a:r>
              <a:rPr lang="ru-RU" b="1" dirty="0" smtClean="0">
                <a:solidFill>
                  <a:schemeClr val="tx1"/>
                </a:solidFill>
              </a:rPr>
              <a:t>(?)ба		</a:t>
            </a:r>
            <a:r>
              <a:rPr lang="ru-RU" b="1" dirty="0" err="1" smtClean="0">
                <a:solidFill>
                  <a:schemeClr val="tx1"/>
                </a:solidFill>
              </a:rPr>
              <a:t>крепост</a:t>
            </a:r>
            <a:r>
              <a:rPr lang="ru-RU" b="1" dirty="0" smtClean="0">
                <a:solidFill>
                  <a:schemeClr val="tx1"/>
                </a:solidFill>
              </a:rPr>
              <a:t>(?)</a:t>
            </a:r>
          </a:p>
          <a:p>
            <a:pPr algn="l"/>
            <a:r>
              <a:rPr lang="ru-RU" b="1" dirty="0" err="1">
                <a:solidFill>
                  <a:schemeClr val="tx1"/>
                </a:solidFill>
              </a:rPr>
              <a:t>м</a:t>
            </a:r>
            <a:r>
              <a:rPr lang="ru-RU" b="1" dirty="0" err="1" smtClean="0">
                <a:solidFill>
                  <a:schemeClr val="tx1"/>
                </a:solidFill>
              </a:rPr>
              <a:t>ес</a:t>
            </a:r>
            <a:r>
              <a:rPr lang="ru-RU" b="1" dirty="0" smtClean="0">
                <a:solidFill>
                  <a:schemeClr val="tx1"/>
                </a:solidFill>
              </a:rPr>
              <a:t>(?)</a:t>
            </a:r>
            <a:r>
              <a:rPr lang="ru-RU" b="1" dirty="0" err="1" smtClean="0">
                <a:solidFill>
                  <a:schemeClr val="tx1"/>
                </a:solidFill>
              </a:rPr>
              <a:t>т</a:t>
            </a:r>
            <a:r>
              <a:rPr lang="ru-RU" b="1" dirty="0" err="1" smtClean="0">
                <a:solidFill>
                  <a:srgbClr val="FF0000"/>
                </a:solidFill>
              </a:rPr>
              <a:t>ь</a:t>
            </a:r>
            <a:r>
              <a:rPr lang="ru-RU" b="1" dirty="0" smtClean="0">
                <a:solidFill>
                  <a:schemeClr val="tx1"/>
                </a:solidFill>
              </a:rPr>
              <a:t>		</a:t>
            </a:r>
            <a:r>
              <a:rPr lang="ru-RU" b="1" dirty="0" err="1" smtClean="0">
                <a:solidFill>
                  <a:schemeClr val="tx1"/>
                </a:solidFill>
              </a:rPr>
              <a:t>сроч</a:t>
            </a:r>
            <a:r>
              <a:rPr lang="ru-RU" b="1" dirty="0" smtClean="0">
                <a:solidFill>
                  <a:schemeClr val="tx1"/>
                </a:solidFill>
              </a:rPr>
              <a:t>(?)но		</a:t>
            </a:r>
            <a:r>
              <a:rPr lang="ru-RU" b="1" dirty="0" err="1" smtClean="0">
                <a:solidFill>
                  <a:schemeClr val="tx1"/>
                </a:solidFill>
              </a:rPr>
              <a:t>грус</a:t>
            </a:r>
            <a:r>
              <a:rPr lang="ru-RU" b="1" dirty="0" smtClean="0">
                <a:solidFill>
                  <a:schemeClr val="tx1"/>
                </a:solidFill>
              </a:rPr>
              <a:t>(?)</a:t>
            </a:r>
            <a:r>
              <a:rPr lang="ru-RU" b="1" dirty="0" err="1" smtClean="0">
                <a:solidFill>
                  <a:schemeClr val="tx1"/>
                </a:solidFill>
              </a:rPr>
              <a:t>т</a:t>
            </a:r>
            <a:r>
              <a:rPr lang="ru-RU" b="1" dirty="0" err="1" smtClean="0">
                <a:solidFill>
                  <a:srgbClr val="FF0000"/>
                </a:solidFill>
              </a:rPr>
              <a:t>ь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г</a:t>
            </a:r>
            <a:r>
              <a:rPr lang="ru-RU" b="1" dirty="0" smtClean="0">
                <a:solidFill>
                  <a:schemeClr val="tx1"/>
                </a:solidFill>
              </a:rPr>
              <a:t>он(?)</a:t>
            </a:r>
            <a:r>
              <a:rPr lang="ru-RU" b="1" dirty="0" err="1" smtClean="0">
                <a:solidFill>
                  <a:schemeClr val="tx1"/>
                </a:solidFill>
              </a:rPr>
              <a:t>щик</a:t>
            </a:r>
            <a:r>
              <a:rPr lang="ru-RU" b="1" dirty="0" smtClean="0">
                <a:solidFill>
                  <a:schemeClr val="tx1"/>
                </a:solidFill>
              </a:rPr>
              <a:t>		</a:t>
            </a:r>
            <a:r>
              <a:rPr lang="ru-RU" b="1" dirty="0" err="1" smtClean="0">
                <a:solidFill>
                  <a:schemeClr val="tx1"/>
                </a:solidFill>
              </a:rPr>
              <a:t>чис</a:t>
            </a:r>
            <a:r>
              <a:rPr lang="ru-RU" b="1" dirty="0" smtClean="0">
                <a:solidFill>
                  <a:schemeClr val="tx1"/>
                </a:solidFill>
              </a:rPr>
              <a:t>(?)</a:t>
            </a:r>
            <a:r>
              <a:rPr lang="ru-RU" b="1" dirty="0" err="1" smtClean="0">
                <a:solidFill>
                  <a:schemeClr val="tx1"/>
                </a:solidFill>
              </a:rPr>
              <a:t>тит</a:t>
            </a:r>
            <a:r>
              <a:rPr lang="ru-RU" b="1" dirty="0" err="1" smtClean="0">
                <a:solidFill>
                  <a:srgbClr val="FF0000"/>
                </a:solidFill>
              </a:rPr>
              <a:t>ь</a:t>
            </a:r>
            <a:r>
              <a:rPr lang="ru-RU" b="1" dirty="0" smtClean="0">
                <a:solidFill>
                  <a:schemeClr val="tx1"/>
                </a:solidFill>
              </a:rPr>
              <a:t>		кос(?)</a:t>
            </a:r>
            <a:r>
              <a:rPr lang="ru-RU" b="1" dirty="0" err="1" smtClean="0">
                <a:solidFill>
                  <a:schemeClr val="tx1"/>
                </a:solidFill>
              </a:rPr>
              <a:t>т</a:t>
            </a:r>
            <a:r>
              <a:rPr lang="ru-RU" b="1" dirty="0" err="1" smtClean="0">
                <a:solidFill>
                  <a:srgbClr val="FF0000"/>
                </a:solidFill>
              </a:rPr>
              <a:t>ь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б</a:t>
            </a:r>
            <a:r>
              <a:rPr lang="ru-RU" b="1" dirty="0" smtClean="0">
                <a:solidFill>
                  <a:schemeClr val="tx1"/>
                </a:solidFill>
              </a:rPr>
              <a:t>урил(?)</a:t>
            </a:r>
            <a:r>
              <a:rPr lang="ru-RU" b="1" dirty="0" err="1" smtClean="0">
                <a:solidFill>
                  <a:schemeClr val="tx1"/>
                </a:solidFill>
              </a:rPr>
              <a:t>щик</a:t>
            </a:r>
            <a:r>
              <a:rPr lang="ru-RU" b="1" dirty="0" smtClean="0">
                <a:solidFill>
                  <a:schemeClr val="tx1"/>
                </a:solidFill>
              </a:rPr>
              <a:t>	барабан(?)</a:t>
            </a:r>
            <a:r>
              <a:rPr lang="ru-RU" b="1" dirty="0" err="1" smtClean="0">
                <a:solidFill>
                  <a:schemeClr val="tx1"/>
                </a:solidFill>
              </a:rPr>
              <a:t>щик</a:t>
            </a:r>
            <a:endParaRPr lang="ru-RU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285720" y="2357430"/>
            <a:ext cx="828675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/>
              <a:t>Ден</a:t>
            </a:r>
            <a:r>
              <a:rPr lang="ru-RU" sz="3600" dirty="0">
                <a:solidFill>
                  <a:srgbClr val="FF0000"/>
                </a:solidFill>
              </a:rPr>
              <a:t>ь</a:t>
            </a:r>
            <a:r>
              <a:rPr lang="ru-RU" sz="3600" dirty="0"/>
              <a:t>	        </a:t>
            </a:r>
            <a:r>
              <a:rPr lang="ru-RU" sz="3600" dirty="0" smtClean="0"/>
              <a:t>  ко</a:t>
            </a:r>
            <a:r>
              <a:rPr lang="ru-RU" sz="3600" u="sng" dirty="0" smtClean="0"/>
              <a:t>чк</a:t>
            </a:r>
            <a:r>
              <a:rPr lang="ru-RU" sz="3600" dirty="0" smtClean="0"/>
              <a:t>а</a:t>
            </a:r>
            <a:r>
              <a:rPr lang="ru-RU" sz="3600" dirty="0"/>
              <a:t>		</a:t>
            </a:r>
            <a:r>
              <a:rPr lang="ru-RU" sz="3600" dirty="0" smtClean="0"/>
              <a:t>    рез</a:t>
            </a:r>
            <a:r>
              <a:rPr lang="ru-RU" sz="3600" dirty="0" smtClean="0">
                <a:solidFill>
                  <a:srgbClr val="FF0000"/>
                </a:solidFill>
              </a:rPr>
              <a:t>ь</a:t>
            </a:r>
            <a:r>
              <a:rPr lang="ru-RU" sz="3600" dirty="0" smtClean="0"/>
              <a:t>ба</a:t>
            </a:r>
            <a:endParaRPr lang="ru-RU" sz="3600" dirty="0"/>
          </a:p>
          <a:p>
            <a:r>
              <a:rPr lang="ru-RU" sz="3600" dirty="0" smtClean="0"/>
              <a:t>по</a:t>
            </a:r>
            <a:r>
              <a:rPr lang="ru-RU" sz="3600" u="sng" dirty="0" smtClean="0"/>
              <a:t>чт</a:t>
            </a:r>
            <a:r>
              <a:rPr lang="ru-RU" sz="3600" dirty="0" smtClean="0"/>
              <a:t>и</a:t>
            </a:r>
            <a:r>
              <a:rPr lang="ru-RU" sz="3600" dirty="0"/>
              <a:t>		</a:t>
            </a:r>
            <a:r>
              <a:rPr lang="ru-RU" sz="3600" dirty="0" smtClean="0"/>
              <a:t> прос</a:t>
            </a:r>
            <a:r>
              <a:rPr lang="ru-RU" sz="3600" dirty="0" smtClean="0">
                <a:solidFill>
                  <a:srgbClr val="FF0000"/>
                </a:solidFill>
              </a:rPr>
              <a:t>ь</a:t>
            </a:r>
            <a:r>
              <a:rPr lang="ru-RU" sz="3600" dirty="0" smtClean="0"/>
              <a:t>ба</a:t>
            </a:r>
            <a:r>
              <a:rPr lang="ru-RU" sz="3600" dirty="0"/>
              <a:t>	</a:t>
            </a:r>
            <a:r>
              <a:rPr lang="ru-RU" sz="3600" dirty="0" smtClean="0"/>
              <a:t>             крепо</a:t>
            </a:r>
            <a:r>
              <a:rPr lang="ru-RU" sz="3600" u="sng" dirty="0" smtClean="0"/>
              <a:t>ст</a:t>
            </a:r>
            <a:r>
              <a:rPr lang="ru-RU" sz="3600" dirty="0" smtClean="0">
                <a:solidFill>
                  <a:srgbClr val="FF0000"/>
                </a:solidFill>
              </a:rPr>
              <a:t>ь</a:t>
            </a:r>
            <a:endParaRPr lang="ru-RU" sz="3600" dirty="0">
              <a:solidFill>
                <a:srgbClr val="FF0000"/>
              </a:solidFill>
            </a:endParaRPr>
          </a:p>
          <a:p>
            <a:r>
              <a:rPr lang="ru-RU" sz="3600" dirty="0" smtClean="0"/>
              <a:t>мест</a:t>
            </a:r>
            <a:r>
              <a:rPr lang="ru-RU" sz="3600" dirty="0" smtClean="0">
                <a:solidFill>
                  <a:srgbClr val="FF0000"/>
                </a:solidFill>
              </a:rPr>
              <a:t>ь</a:t>
            </a:r>
            <a:r>
              <a:rPr lang="ru-RU" sz="3600" dirty="0"/>
              <a:t>		</a:t>
            </a:r>
            <a:r>
              <a:rPr lang="ru-RU" sz="3600" dirty="0" smtClean="0"/>
              <a:t> сро</a:t>
            </a:r>
            <a:r>
              <a:rPr lang="ru-RU" sz="3600" u="sng" dirty="0" smtClean="0"/>
              <a:t>чн</a:t>
            </a:r>
            <a:r>
              <a:rPr lang="ru-RU" sz="3600" dirty="0" smtClean="0"/>
              <a:t>о</a:t>
            </a:r>
            <a:r>
              <a:rPr lang="ru-RU" sz="3600" dirty="0"/>
              <a:t>		</a:t>
            </a:r>
            <a:r>
              <a:rPr lang="ru-RU" sz="3600" dirty="0" smtClean="0"/>
              <a:t>    груст</a:t>
            </a:r>
            <a:r>
              <a:rPr lang="ru-RU" sz="3600" dirty="0" smtClean="0">
                <a:solidFill>
                  <a:srgbClr val="FF0000"/>
                </a:solidFill>
              </a:rPr>
              <a:t>ь</a:t>
            </a:r>
            <a:endParaRPr lang="ru-RU" sz="3600" dirty="0">
              <a:solidFill>
                <a:srgbClr val="FF0000"/>
              </a:solidFill>
            </a:endParaRPr>
          </a:p>
          <a:p>
            <a:r>
              <a:rPr lang="ru-RU" sz="3600" dirty="0" smtClean="0"/>
              <a:t>го</a:t>
            </a:r>
            <a:r>
              <a:rPr lang="ru-RU" sz="3600" u="sng" dirty="0" smtClean="0"/>
              <a:t>нщ</a:t>
            </a:r>
            <a:r>
              <a:rPr lang="ru-RU" sz="3600" dirty="0" smtClean="0"/>
              <a:t>ик</a:t>
            </a:r>
            <a:r>
              <a:rPr lang="ru-RU" sz="3600" dirty="0"/>
              <a:t>		</a:t>
            </a:r>
            <a:r>
              <a:rPr lang="ru-RU" sz="3600" dirty="0" smtClean="0"/>
              <a:t> чи</a:t>
            </a:r>
            <a:r>
              <a:rPr lang="ru-RU" sz="3600" u="sng" dirty="0" smtClean="0"/>
              <a:t>ст</a:t>
            </a:r>
            <a:r>
              <a:rPr lang="ru-RU" sz="3600" dirty="0" smtClean="0"/>
              <a:t>ит</a:t>
            </a:r>
            <a:r>
              <a:rPr lang="ru-RU" sz="3600" dirty="0" smtClean="0">
                <a:solidFill>
                  <a:srgbClr val="FF0000"/>
                </a:solidFill>
              </a:rPr>
              <a:t>ь</a:t>
            </a:r>
            <a:r>
              <a:rPr lang="ru-RU" sz="3600" dirty="0">
                <a:solidFill>
                  <a:srgbClr val="FF0000"/>
                </a:solidFill>
              </a:rPr>
              <a:t>	</a:t>
            </a:r>
            <a:r>
              <a:rPr lang="ru-RU" sz="3600" dirty="0"/>
              <a:t>	</a:t>
            </a:r>
            <a:r>
              <a:rPr lang="ru-RU" sz="3600" dirty="0" smtClean="0"/>
              <a:t>    кост</a:t>
            </a:r>
            <a:r>
              <a:rPr lang="ru-RU" sz="3600" dirty="0" smtClean="0">
                <a:solidFill>
                  <a:srgbClr val="FF0000"/>
                </a:solidFill>
              </a:rPr>
              <a:t>ь</a:t>
            </a:r>
            <a:endParaRPr lang="ru-RU" sz="3600" dirty="0">
              <a:solidFill>
                <a:srgbClr val="FF0000"/>
              </a:solidFill>
            </a:endParaRPr>
          </a:p>
          <a:p>
            <a:r>
              <a:rPr lang="ru-RU" sz="3600" dirty="0" smtClean="0"/>
              <a:t>бурил</a:t>
            </a:r>
            <a:r>
              <a:rPr lang="ru-RU" sz="3600" dirty="0" smtClean="0">
                <a:solidFill>
                  <a:srgbClr val="FF0000"/>
                </a:solidFill>
              </a:rPr>
              <a:t>ь</a:t>
            </a:r>
            <a:r>
              <a:rPr lang="ru-RU" sz="3600" dirty="0" smtClean="0"/>
              <a:t>щик</a:t>
            </a:r>
            <a:r>
              <a:rPr lang="ru-RU" sz="3600" dirty="0"/>
              <a:t>	 </a:t>
            </a:r>
            <a:r>
              <a:rPr lang="ru-RU" sz="3600" dirty="0" smtClean="0"/>
              <a:t>бараба</a:t>
            </a:r>
            <a:r>
              <a:rPr lang="ru-RU" sz="3600" u="sng" dirty="0" smtClean="0"/>
              <a:t>нщ</a:t>
            </a:r>
            <a:r>
              <a:rPr lang="ru-RU" sz="3600" dirty="0" smtClean="0"/>
              <a:t>ик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1214422"/>
            <a:ext cx="441120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ПРОВЕРЬТЕ</a:t>
            </a:r>
          </a:p>
        </p:txBody>
      </p:sp>
      <p:pic>
        <p:nvPicPr>
          <p:cNvPr id="11268" name="Picture 2" descr="C:\Documents and Settings\Администратор\Мои документы\Мои рисунки\Организатор клипов (Microsoft)\j043395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485776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00042"/>
            <a:ext cx="7615262" cy="72547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Запомним произношение!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/>
              <a:t>Чт</a:t>
            </a:r>
            <a:r>
              <a:rPr lang="ru-RU" b="1" dirty="0" smtClean="0"/>
              <a:t>о </a:t>
            </a:r>
            <a:r>
              <a:rPr lang="en-US" b="1" dirty="0" smtClean="0"/>
              <a:t>[</a:t>
            </a:r>
            <a:r>
              <a:rPr lang="ru-RU" b="1" dirty="0" err="1" smtClean="0"/>
              <a:t>шт</a:t>
            </a:r>
            <a:r>
              <a:rPr lang="en-US" b="1" dirty="0" smtClean="0"/>
              <a:t>]</a:t>
            </a:r>
            <a:endParaRPr lang="ru-RU" b="1" dirty="0" smtClean="0"/>
          </a:p>
          <a:p>
            <a:pPr>
              <a:buNone/>
            </a:pPr>
            <a:r>
              <a:rPr lang="ru-RU" b="1" u="sng" dirty="0" smtClean="0"/>
              <a:t>чт</a:t>
            </a:r>
            <a:r>
              <a:rPr lang="ru-RU" b="1" dirty="0" smtClean="0"/>
              <a:t>обы</a:t>
            </a:r>
          </a:p>
          <a:p>
            <a:pPr>
              <a:buNone/>
            </a:pPr>
            <a:r>
              <a:rPr lang="ru-RU" b="1" dirty="0" smtClean="0"/>
              <a:t>коне</a:t>
            </a:r>
            <a:r>
              <a:rPr lang="ru-RU" b="1" u="sng" dirty="0" smtClean="0"/>
              <a:t>чн</a:t>
            </a:r>
            <a:r>
              <a:rPr lang="ru-RU" b="1" dirty="0" smtClean="0"/>
              <a:t>о </a:t>
            </a:r>
            <a:r>
              <a:rPr lang="en-US" b="1" dirty="0" smtClean="0"/>
              <a:t>[</a:t>
            </a:r>
            <a:r>
              <a:rPr lang="ru-RU" b="1" dirty="0" err="1" smtClean="0"/>
              <a:t>шн</a:t>
            </a:r>
            <a:r>
              <a:rPr lang="en-US" b="1" dirty="0" smtClean="0"/>
              <a:t>]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ску</a:t>
            </a:r>
            <a:r>
              <a:rPr lang="ru-RU" b="1" u="sng" dirty="0" smtClean="0"/>
              <a:t>чн</a:t>
            </a:r>
            <a:r>
              <a:rPr lang="ru-RU" b="1" dirty="0" smtClean="0"/>
              <a:t>ый</a:t>
            </a:r>
          </a:p>
          <a:p>
            <a:pPr>
              <a:buNone/>
            </a:pPr>
            <a:r>
              <a:rPr lang="ru-RU" b="1" dirty="0" smtClean="0"/>
              <a:t>пустя</a:t>
            </a:r>
            <a:r>
              <a:rPr lang="ru-RU" b="1" u="sng" dirty="0" smtClean="0"/>
              <a:t>чн</a:t>
            </a:r>
            <a:r>
              <a:rPr lang="ru-RU" b="1" dirty="0" smtClean="0"/>
              <a:t>ый</a:t>
            </a:r>
          </a:p>
          <a:p>
            <a:pPr>
              <a:buNone/>
            </a:pPr>
            <a:r>
              <a:rPr lang="ru-RU" b="1" dirty="0" smtClean="0"/>
              <a:t>скворе</a:t>
            </a:r>
            <a:r>
              <a:rPr lang="ru-RU" b="1" u="sng" dirty="0" smtClean="0"/>
              <a:t>чн</a:t>
            </a:r>
            <a:r>
              <a:rPr lang="ru-RU" b="1" dirty="0" smtClean="0"/>
              <a:t>ик</a:t>
            </a:r>
          </a:p>
          <a:p>
            <a:pPr>
              <a:buNone/>
            </a:pPr>
            <a:r>
              <a:rPr lang="ru-RU" b="1" dirty="0" smtClean="0"/>
              <a:t>яи</a:t>
            </a:r>
            <a:r>
              <a:rPr lang="ru-RU" b="1" u="sng" dirty="0" smtClean="0"/>
              <a:t>чн</a:t>
            </a:r>
            <a:r>
              <a:rPr lang="ru-RU" b="1" dirty="0" smtClean="0"/>
              <a:t>ица  </a:t>
            </a:r>
            <a:endParaRPr lang="ru-RU" b="1" dirty="0"/>
          </a:p>
        </p:txBody>
      </p:sp>
      <p:pic>
        <p:nvPicPr>
          <p:cNvPr id="2050" name="Picture 2" descr="D:\Documents and Settings\Ольга Евгеньевна\Мои документы\Мои рисунки\Животные\Птицы\Сова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929066"/>
            <a:ext cx="2837690" cy="26670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>
          <a:xfrm>
            <a:off x="1714480" y="428604"/>
            <a:ext cx="5572136" cy="785811"/>
          </a:xfrm>
          <a:solidFill>
            <a:srgbClr val="FFFF00"/>
          </a:solidFill>
        </p:spPr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Буквы Е, Ё, Ю, Я, 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143000"/>
            <a:ext cx="8572500" cy="5286375"/>
          </a:xfrm>
        </p:spPr>
        <p:txBody>
          <a:bodyPr/>
          <a:lstStyle/>
          <a:p>
            <a:pPr algn="l">
              <a:defRPr/>
            </a:pPr>
            <a:r>
              <a:rPr lang="ru-RU" dirty="0" smtClean="0"/>
              <a:t>             </a:t>
            </a:r>
            <a:r>
              <a:rPr lang="ru-RU" sz="2800" b="1" dirty="0" smtClean="0">
                <a:solidFill>
                  <a:srgbClr val="FF0000"/>
                </a:solidFill>
              </a:rPr>
              <a:t>Буквы Е, Ё, Ю, Я, И могут обозначать:</a:t>
            </a:r>
          </a:p>
          <a:p>
            <a:pPr algn="l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Мягкость предшествующего             гласные звуки</a:t>
            </a:r>
          </a:p>
          <a:p>
            <a:pPr algn="l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согласного				      </a:t>
            </a:r>
            <a:r>
              <a:rPr lang="en-US" sz="2800" dirty="0" smtClean="0">
                <a:solidFill>
                  <a:schemeClr val="tx1"/>
                </a:solidFill>
              </a:rPr>
              <a:t>[</a:t>
            </a:r>
            <a:r>
              <a:rPr lang="ru-RU" sz="2800" dirty="0" smtClean="0">
                <a:solidFill>
                  <a:schemeClr val="tx1"/>
                </a:solidFill>
              </a:rPr>
              <a:t>а</a:t>
            </a:r>
            <a:r>
              <a:rPr lang="en-US" sz="2800" dirty="0" smtClean="0">
                <a:solidFill>
                  <a:schemeClr val="tx1"/>
                </a:solidFill>
              </a:rPr>
              <a:t>], [</a:t>
            </a:r>
            <a:r>
              <a:rPr lang="ru-RU" sz="2800" dirty="0" smtClean="0">
                <a:solidFill>
                  <a:schemeClr val="tx1"/>
                </a:solidFill>
              </a:rPr>
              <a:t>э</a:t>
            </a:r>
            <a:r>
              <a:rPr lang="en-US" sz="2800" dirty="0" smtClean="0">
                <a:solidFill>
                  <a:schemeClr val="tx1"/>
                </a:solidFill>
              </a:rPr>
              <a:t>]</a:t>
            </a:r>
            <a:r>
              <a:rPr lang="ru-RU" sz="2800" dirty="0" smtClean="0">
                <a:solidFill>
                  <a:schemeClr val="tx1"/>
                </a:solidFill>
              </a:rPr>
              <a:t>,</a:t>
            </a:r>
            <a:r>
              <a:rPr lang="en-US" sz="2800" dirty="0" smtClean="0">
                <a:solidFill>
                  <a:schemeClr val="tx1"/>
                </a:solidFill>
              </a:rPr>
              <a:t> [</a:t>
            </a:r>
            <a:r>
              <a:rPr lang="ru-RU" sz="2800" dirty="0" smtClean="0">
                <a:solidFill>
                  <a:schemeClr val="tx1"/>
                </a:solidFill>
              </a:rPr>
              <a:t>о</a:t>
            </a:r>
            <a:r>
              <a:rPr lang="en-US" sz="2800" dirty="0" smtClean="0">
                <a:solidFill>
                  <a:schemeClr val="tx1"/>
                </a:solidFill>
              </a:rPr>
              <a:t>]</a:t>
            </a:r>
            <a:r>
              <a:rPr lang="ru-RU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chemeClr val="tx1"/>
                </a:solidFill>
              </a:rPr>
              <a:t>[</a:t>
            </a:r>
            <a:r>
              <a:rPr lang="ru-RU" sz="2800" dirty="0" err="1" smtClean="0">
                <a:solidFill>
                  <a:schemeClr val="tx1"/>
                </a:solidFill>
              </a:rPr>
              <a:t>ы</a:t>
            </a:r>
            <a:r>
              <a:rPr lang="en-US" sz="2800" dirty="0" smtClean="0">
                <a:solidFill>
                  <a:schemeClr val="tx1"/>
                </a:solidFill>
              </a:rPr>
              <a:t>]</a:t>
            </a:r>
            <a:r>
              <a:rPr lang="ru-RU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chemeClr val="tx1"/>
                </a:solidFill>
              </a:rPr>
              <a:t>[</a:t>
            </a:r>
            <a:r>
              <a:rPr lang="ru-RU" sz="2800" dirty="0" smtClean="0">
                <a:solidFill>
                  <a:schemeClr val="tx1"/>
                </a:solidFill>
              </a:rPr>
              <a:t>у</a:t>
            </a:r>
            <a:r>
              <a:rPr lang="en-US" sz="2800" dirty="0" smtClean="0">
                <a:solidFill>
                  <a:schemeClr val="tx1"/>
                </a:solidFill>
              </a:rPr>
              <a:t>]</a:t>
            </a:r>
            <a:r>
              <a:rPr lang="ru-RU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chemeClr val="tx1"/>
                </a:solidFill>
              </a:rPr>
              <a:t>[</a:t>
            </a:r>
            <a:r>
              <a:rPr lang="ru-RU" sz="2800" dirty="0" smtClean="0">
                <a:solidFill>
                  <a:schemeClr val="tx1"/>
                </a:solidFill>
              </a:rPr>
              <a:t>и	</a:t>
            </a:r>
            <a:r>
              <a:rPr lang="en-US" sz="2800" dirty="0" smtClean="0">
                <a:solidFill>
                  <a:schemeClr val="tx1"/>
                </a:solidFill>
              </a:rPr>
              <a:t>]</a:t>
            </a:r>
          </a:p>
          <a:p>
            <a:pPr algn="l"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мел    -  </a:t>
            </a:r>
            <a:r>
              <a:rPr lang="en-US" sz="2800" dirty="0" smtClean="0">
                <a:solidFill>
                  <a:schemeClr val="tx1"/>
                </a:solidFill>
              </a:rPr>
              <a:t>[</a:t>
            </a:r>
            <a:r>
              <a:rPr lang="ru-RU" sz="2800" dirty="0" err="1" smtClean="0">
                <a:solidFill>
                  <a:schemeClr val="tx1"/>
                </a:solidFill>
              </a:rPr>
              <a:t>м</a:t>
            </a:r>
            <a:r>
              <a:rPr lang="ru-RU" sz="2800" b="1" baseline="30000" dirty="0" err="1" smtClean="0">
                <a:solidFill>
                  <a:schemeClr val="tx1"/>
                </a:solidFill>
              </a:rPr>
              <a:t>,</a:t>
            </a:r>
            <a:r>
              <a:rPr lang="ru-RU" sz="2800" dirty="0" err="1" smtClean="0">
                <a:solidFill>
                  <a:schemeClr val="tx1"/>
                </a:solidFill>
              </a:rPr>
              <a:t>эл</a:t>
            </a:r>
            <a:r>
              <a:rPr lang="en-US" sz="2800" dirty="0" smtClean="0">
                <a:solidFill>
                  <a:schemeClr val="tx1"/>
                </a:solidFill>
              </a:rPr>
              <a:t>]</a:t>
            </a:r>
            <a:r>
              <a:rPr lang="ru-RU" sz="2800" dirty="0" smtClean="0">
                <a:solidFill>
                  <a:schemeClr val="tx1"/>
                </a:solidFill>
              </a:rPr>
              <a:t>                                мал </a:t>
            </a:r>
            <a:r>
              <a:rPr lang="en-US" sz="2800" dirty="0" smtClean="0">
                <a:solidFill>
                  <a:schemeClr val="tx1"/>
                </a:solidFill>
              </a:rPr>
              <a:t>   -  [</a:t>
            </a:r>
            <a:r>
              <a:rPr lang="ru-RU" sz="2800" dirty="0" smtClean="0">
                <a:solidFill>
                  <a:schemeClr val="tx1"/>
                </a:solidFill>
              </a:rPr>
              <a:t>мал</a:t>
            </a:r>
            <a:r>
              <a:rPr lang="en-US" sz="2800" dirty="0" smtClean="0">
                <a:solidFill>
                  <a:schemeClr val="tx1"/>
                </a:solidFill>
              </a:rPr>
              <a:t>]</a:t>
            </a:r>
          </a:p>
          <a:p>
            <a:pPr algn="l"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мера  - </a:t>
            </a:r>
            <a:r>
              <a:rPr lang="en-US" sz="2800" dirty="0" smtClean="0">
                <a:solidFill>
                  <a:schemeClr val="tx1"/>
                </a:solidFill>
              </a:rPr>
              <a:t>[</a:t>
            </a:r>
            <a:r>
              <a:rPr lang="ru-RU" sz="2800" dirty="0" err="1" smtClean="0">
                <a:solidFill>
                  <a:schemeClr val="tx1"/>
                </a:solidFill>
              </a:rPr>
              <a:t>м</a:t>
            </a:r>
            <a:r>
              <a:rPr lang="ru-RU" sz="2800" b="1" baseline="30000" dirty="0" err="1" smtClean="0">
                <a:solidFill>
                  <a:schemeClr val="tx1"/>
                </a:solidFill>
              </a:rPr>
              <a:t>,</a:t>
            </a:r>
            <a:r>
              <a:rPr lang="ru-RU" sz="2800" dirty="0" err="1" smtClean="0">
                <a:solidFill>
                  <a:schemeClr val="tx1"/>
                </a:solidFill>
              </a:rPr>
              <a:t>эра</a:t>
            </a:r>
            <a:r>
              <a:rPr lang="en-US" sz="2800" dirty="0" smtClean="0">
                <a:solidFill>
                  <a:schemeClr val="tx1"/>
                </a:solidFill>
              </a:rPr>
              <a:t>]</a:t>
            </a:r>
            <a:r>
              <a:rPr lang="ru-RU" sz="2800" dirty="0" smtClean="0">
                <a:solidFill>
                  <a:schemeClr val="tx1"/>
                </a:solidFill>
              </a:rPr>
              <a:t>                               мэр   -  </a:t>
            </a:r>
            <a:r>
              <a:rPr lang="en-US" sz="2800" dirty="0" smtClean="0">
                <a:solidFill>
                  <a:schemeClr val="tx1"/>
                </a:solidFill>
              </a:rPr>
              <a:t>[</a:t>
            </a:r>
            <a:r>
              <a:rPr lang="ru-RU" sz="2800" dirty="0" smtClean="0">
                <a:solidFill>
                  <a:schemeClr val="tx1"/>
                </a:solidFill>
              </a:rPr>
              <a:t>мэр</a:t>
            </a:r>
            <a:r>
              <a:rPr lang="en-US" sz="2800" dirty="0" smtClean="0">
                <a:solidFill>
                  <a:schemeClr val="tx1"/>
                </a:solidFill>
              </a:rPr>
              <a:t>]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 тёрка  -  </a:t>
            </a:r>
            <a:r>
              <a:rPr lang="en-US" sz="2800" dirty="0" smtClean="0">
                <a:solidFill>
                  <a:schemeClr val="tx1"/>
                </a:solidFill>
              </a:rPr>
              <a:t>[</a:t>
            </a:r>
            <a:r>
              <a:rPr lang="ru-RU" sz="2800" dirty="0" err="1" smtClean="0">
                <a:solidFill>
                  <a:schemeClr val="tx1"/>
                </a:solidFill>
              </a:rPr>
              <a:t>т</a:t>
            </a:r>
            <a:r>
              <a:rPr lang="ru-RU" sz="2800" b="1" baseline="30000" dirty="0" err="1" smtClean="0">
                <a:solidFill>
                  <a:schemeClr val="tx1"/>
                </a:solidFill>
              </a:rPr>
              <a:t>,</a:t>
            </a:r>
            <a:r>
              <a:rPr lang="ru-RU" sz="2800" dirty="0" err="1" smtClean="0">
                <a:solidFill>
                  <a:schemeClr val="tx1"/>
                </a:solidFill>
              </a:rPr>
              <a:t>орка</a:t>
            </a:r>
            <a:r>
              <a:rPr lang="en-US" sz="2800" dirty="0" smtClean="0">
                <a:solidFill>
                  <a:schemeClr val="tx1"/>
                </a:solidFill>
              </a:rPr>
              <a:t>]                            </a:t>
            </a:r>
            <a:r>
              <a:rPr lang="ru-RU" sz="2800" dirty="0" smtClean="0">
                <a:solidFill>
                  <a:schemeClr val="tx1"/>
                </a:solidFill>
              </a:rPr>
              <a:t>торт  -  </a:t>
            </a:r>
            <a:r>
              <a:rPr lang="en-US" sz="2800" dirty="0" smtClean="0">
                <a:solidFill>
                  <a:schemeClr val="tx1"/>
                </a:solidFill>
              </a:rPr>
              <a:t>[</a:t>
            </a:r>
            <a:r>
              <a:rPr lang="ru-RU" sz="2800" dirty="0" smtClean="0">
                <a:solidFill>
                  <a:schemeClr val="tx1"/>
                </a:solidFill>
              </a:rPr>
              <a:t>торт</a:t>
            </a:r>
            <a:r>
              <a:rPr lang="en-US" sz="2800" dirty="0" smtClean="0">
                <a:solidFill>
                  <a:schemeClr val="tx1"/>
                </a:solidFill>
              </a:rPr>
              <a:t>]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 милый  - </a:t>
            </a:r>
            <a:r>
              <a:rPr lang="en-US" sz="2800" dirty="0" smtClean="0">
                <a:solidFill>
                  <a:schemeClr val="tx1"/>
                </a:solidFill>
              </a:rPr>
              <a:t>[</a:t>
            </a:r>
            <a:r>
              <a:rPr lang="ru-RU" sz="2800" dirty="0" err="1" smtClean="0">
                <a:solidFill>
                  <a:schemeClr val="tx1"/>
                </a:solidFill>
              </a:rPr>
              <a:t>м</a:t>
            </a:r>
            <a:r>
              <a:rPr lang="ru-RU" sz="2800" b="1" baseline="30000" dirty="0" err="1" smtClean="0">
                <a:solidFill>
                  <a:schemeClr val="tx1"/>
                </a:solidFill>
              </a:rPr>
              <a:t>,</a:t>
            </a:r>
            <a:r>
              <a:rPr lang="ru-RU" sz="2800" dirty="0" err="1" smtClean="0">
                <a:solidFill>
                  <a:schemeClr val="tx1"/>
                </a:solidFill>
              </a:rPr>
              <a:t>илый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,</a:t>
            </a:r>
            <a:r>
              <a:rPr lang="en-US" sz="2800" dirty="0" smtClean="0">
                <a:solidFill>
                  <a:schemeClr val="tx1"/>
                </a:solidFill>
              </a:rPr>
              <a:t>]</a:t>
            </a:r>
            <a:r>
              <a:rPr lang="ru-RU" sz="2800" dirty="0" smtClean="0">
                <a:solidFill>
                  <a:schemeClr val="tx1"/>
                </a:solidFill>
              </a:rPr>
              <a:t>                       мыло  -  </a:t>
            </a:r>
            <a:r>
              <a:rPr lang="en-US" sz="2800" dirty="0" smtClean="0">
                <a:solidFill>
                  <a:schemeClr val="tx1"/>
                </a:solidFill>
              </a:rPr>
              <a:t>[</a:t>
            </a:r>
            <a:r>
              <a:rPr lang="ru-RU" sz="2800" dirty="0" smtClean="0">
                <a:solidFill>
                  <a:schemeClr val="tx1"/>
                </a:solidFill>
              </a:rPr>
              <a:t>мыло</a:t>
            </a:r>
            <a:r>
              <a:rPr lang="en-US" sz="2800" dirty="0" smtClean="0">
                <a:solidFill>
                  <a:schemeClr val="tx1"/>
                </a:solidFill>
              </a:rPr>
              <a:t>]</a:t>
            </a:r>
          </a:p>
          <a:p>
            <a:pPr algn="l"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тюль   -  </a:t>
            </a:r>
            <a:r>
              <a:rPr lang="en-US" sz="2800" dirty="0" smtClean="0">
                <a:solidFill>
                  <a:schemeClr val="tx1"/>
                </a:solidFill>
              </a:rPr>
              <a:t>[</a:t>
            </a:r>
            <a:r>
              <a:rPr lang="ru-RU" sz="2800" dirty="0" err="1" smtClean="0">
                <a:solidFill>
                  <a:schemeClr val="tx1"/>
                </a:solidFill>
              </a:rPr>
              <a:t>т</a:t>
            </a:r>
            <a:r>
              <a:rPr lang="ru-RU" sz="2800" b="1" baseline="30000" dirty="0" err="1" smtClean="0">
                <a:solidFill>
                  <a:schemeClr val="tx1"/>
                </a:solidFill>
              </a:rPr>
              <a:t>,</a:t>
            </a:r>
            <a:r>
              <a:rPr lang="ru-RU" sz="2800" dirty="0" err="1" smtClean="0">
                <a:solidFill>
                  <a:schemeClr val="tx1"/>
                </a:solidFill>
              </a:rPr>
              <a:t>ул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,</a:t>
            </a:r>
            <a:r>
              <a:rPr lang="en-US" sz="2800" dirty="0" smtClean="0">
                <a:solidFill>
                  <a:schemeClr val="tx1"/>
                </a:solidFill>
              </a:rPr>
              <a:t>]                                </a:t>
            </a:r>
            <a:r>
              <a:rPr lang="ru-RU" sz="2800" dirty="0" smtClean="0">
                <a:solidFill>
                  <a:schemeClr val="tx1"/>
                </a:solidFill>
              </a:rPr>
              <a:t>Тула    - </a:t>
            </a:r>
            <a:r>
              <a:rPr lang="en-US" sz="2800" dirty="0" smtClean="0">
                <a:solidFill>
                  <a:schemeClr val="tx1"/>
                </a:solidFill>
              </a:rPr>
              <a:t>[</a:t>
            </a:r>
            <a:r>
              <a:rPr lang="ru-RU" sz="2800" dirty="0" smtClean="0">
                <a:solidFill>
                  <a:schemeClr val="tx1"/>
                </a:solidFill>
              </a:rPr>
              <a:t>Тула</a:t>
            </a:r>
            <a:r>
              <a:rPr lang="en-US" sz="2800" dirty="0" smtClean="0">
                <a:solidFill>
                  <a:schemeClr val="tx1"/>
                </a:solidFill>
              </a:rPr>
              <a:t>]</a:t>
            </a:r>
          </a:p>
          <a:p>
            <a:pPr algn="l"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 </a:t>
            </a:r>
          </a:p>
          <a:p>
            <a:pPr algn="l">
              <a:defRPr/>
            </a:pPr>
            <a:endParaRPr lang="en-US" sz="2800" dirty="0" smtClean="0">
              <a:solidFill>
                <a:schemeClr val="tx1"/>
              </a:solidFill>
            </a:endParaRPr>
          </a:p>
          <a:p>
            <a:pPr algn="l"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algn="l"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algn="l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l">
              <a:defRPr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57188" y="1714500"/>
            <a:ext cx="8429625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57188" y="2714625"/>
            <a:ext cx="8501062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-1571625" y="3643313"/>
            <a:ext cx="385762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965450" y="3678238"/>
            <a:ext cx="3786187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6930231" y="3642519"/>
            <a:ext cx="3857625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57188" y="5572125"/>
            <a:ext cx="8501062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63" y="214313"/>
            <a:ext cx="7772400" cy="642937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Двойная роль букв Е, Ё, Ю, 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928688"/>
            <a:ext cx="8358188" cy="5643562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ru-RU" dirty="0" smtClean="0">
                <a:solidFill>
                  <a:schemeClr val="tx1"/>
                </a:solidFill>
              </a:rPr>
              <a:t>    Буквы </a:t>
            </a:r>
            <a:r>
              <a:rPr lang="ru-RU" b="1" dirty="0" smtClean="0">
                <a:solidFill>
                  <a:schemeClr val="tx1"/>
                </a:solidFill>
              </a:rPr>
              <a:t>Е, Ё, Ю,Я </a:t>
            </a:r>
            <a:r>
              <a:rPr lang="ru-RU" dirty="0" smtClean="0">
                <a:solidFill>
                  <a:schemeClr val="tx1"/>
                </a:solidFill>
              </a:rPr>
              <a:t>обозначают согласный </a:t>
            </a:r>
            <a:r>
              <a:rPr lang="en-US" b="1" dirty="0" smtClean="0">
                <a:solidFill>
                  <a:schemeClr val="tx1"/>
                </a:solidFill>
              </a:rPr>
              <a:t>[</a:t>
            </a:r>
            <a:r>
              <a:rPr lang="ru-RU" b="1" dirty="0" err="1" smtClean="0">
                <a:solidFill>
                  <a:schemeClr val="tx1"/>
                </a:solidFill>
              </a:rPr>
              <a:t>й</a:t>
            </a:r>
            <a:r>
              <a:rPr lang="ru-RU" b="1" baseline="30000" dirty="0" smtClean="0">
                <a:solidFill>
                  <a:schemeClr val="tx1"/>
                </a:solidFill>
              </a:rPr>
              <a:t>,</a:t>
            </a:r>
            <a:r>
              <a:rPr lang="en-US" b="1" dirty="0" smtClean="0">
                <a:solidFill>
                  <a:schemeClr val="tx1"/>
                </a:solidFill>
              </a:rPr>
              <a:t>] </a:t>
            </a:r>
            <a:r>
              <a:rPr lang="ru-RU" dirty="0" smtClean="0">
                <a:solidFill>
                  <a:schemeClr val="tx1"/>
                </a:solidFill>
              </a:rPr>
              <a:t>и гласные </a:t>
            </a:r>
            <a:r>
              <a:rPr lang="en-US" b="1" dirty="0" smtClean="0">
                <a:solidFill>
                  <a:schemeClr val="tx1"/>
                </a:solidFill>
              </a:rPr>
              <a:t>[o], [</a:t>
            </a:r>
            <a:r>
              <a:rPr lang="ru-RU" b="1" dirty="0" smtClean="0">
                <a:solidFill>
                  <a:schemeClr val="tx1"/>
                </a:solidFill>
              </a:rPr>
              <a:t>э</a:t>
            </a:r>
            <a:r>
              <a:rPr lang="en-US" b="1" dirty="0" smtClean="0">
                <a:solidFill>
                  <a:schemeClr val="tx1"/>
                </a:solidFill>
              </a:rPr>
              <a:t>], [</a:t>
            </a:r>
            <a:r>
              <a:rPr lang="ru-RU" b="1" dirty="0" smtClean="0">
                <a:solidFill>
                  <a:schemeClr val="tx1"/>
                </a:solidFill>
              </a:rPr>
              <a:t>у</a:t>
            </a:r>
            <a:r>
              <a:rPr lang="en-US" b="1" dirty="0" smtClean="0">
                <a:solidFill>
                  <a:schemeClr val="tx1"/>
                </a:solidFill>
              </a:rPr>
              <a:t>], [a</a:t>
            </a:r>
            <a:r>
              <a:rPr lang="en-US" b="1" dirty="0" smtClean="0">
                <a:solidFill>
                  <a:schemeClr val="tx1"/>
                </a:solidFill>
              </a:rPr>
              <a:t>]</a:t>
            </a:r>
            <a:r>
              <a:rPr lang="ru-RU" b="1" dirty="0" smtClean="0">
                <a:solidFill>
                  <a:schemeClr val="tx1"/>
                </a:solidFill>
              </a:rPr>
              <a:t>,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если они находятся:</a:t>
            </a:r>
          </a:p>
          <a:p>
            <a:pPr marL="514350" indent="-514350" algn="l">
              <a:buFont typeface="Arial" charset="0"/>
              <a:buAutoNum type="arabicParenR"/>
              <a:defRPr/>
            </a:pPr>
            <a:r>
              <a:rPr lang="ru-RU" dirty="0" smtClean="0">
                <a:solidFill>
                  <a:schemeClr val="tx1"/>
                </a:solidFill>
              </a:rPr>
              <a:t>в начале слова;</a:t>
            </a:r>
          </a:p>
          <a:p>
            <a:pPr marL="514350" indent="-514350" algn="l">
              <a:buFont typeface="Arial" charset="0"/>
              <a:buAutoNum type="arabicParenR"/>
              <a:defRPr/>
            </a:pPr>
            <a:r>
              <a:rPr lang="ru-RU" dirty="0" smtClean="0">
                <a:solidFill>
                  <a:schemeClr val="tx1"/>
                </a:solidFill>
              </a:rPr>
              <a:t>после Ь и Ъ разделительного знака;</a:t>
            </a:r>
          </a:p>
          <a:p>
            <a:pPr marL="514350" indent="-514350" algn="l">
              <a:buFont typeface="Arial" charset="0"/>
              <a:buAutoNum type="arabicParenR"/>
              <a:defRPr/>
            </a:pPr>
            <a:r>
              <a:rPr lang="ru-RU" dirty="0" smtClean="0">
                <a:solidFill>
                  <a:schemeClr val="tx1"/>
                </a:solidFill>
              </a:rPr>
              <a:t>после гласных букв.</a:t>
            </a:r>
          </a:p>
          <a:p>
            <a:pPr marL="514350" indent="-514350" algn="l">
              <a:defRPr/>
            </a:pPr>
            <a:r>
              <a:rPr lang="ru-RU" dirty="0" smtClean="0">
                <a:solidFill>
                  <a:srgbClr val="FF0000"/>
                </a:solidFill>
              </a:rPr>
              <a:t>Ю</a:t>
            </a:r>
            <a:r>
              <a:rPr lang="ru-RU" dirty="0" smtClean="0">
                <a:solidFill>
                  <a:schemeClr val="tx1"/>
                </a:solidFill>
              </a:rPr>
              <a:t>ла – </a:t>
            </a:r>
            <a:r>
              <a:rPr lang="en-US" dirty="0" smtClean="0">
                <a:solidFill>
                  <a:schemeClr val="tx1"/>
                </a:solidFill>
              </a:rPr>
              <a:t>[</a:t>
            </a:r>
            <a:r>
              <a:rPr lang="ru-RU" dirty="0" err="1" smtClean="0">
                <a:solidFill>
                  <a:schemeClr val="tx1"/>
                </a:solidFill>
              </a:rPr>
              <a:t>й</a:t>
            </a:r>
            <a:r>
              <a:rPr lang="ru-RU" b="1" baseline="30000" dirty="0" err="1" smtClean="0">
                <a:solidFill>
                  <a:schemeClr val="tx1"/>
                </a:solidFill>
              </a:rPr>
              <a:t>,</a:t>
            </a:r>
            <a:r>
              <a:rPr lang="ru-RU" dirty="0" err="1" smtClean="0">
                <a:solidFill>
                  <a:schemeClr val="tx1"/>
                </a:solidFill>
              </a:rPr>
              <a:t>ула</a:t>
            </a:r>
            <a:r>
              <a:rPr lang="en-US" dirty="0" smtClean="0">
                <a:solidFill>
                  <a:schemeClr val="tx1"/>
                </a:solidFill>
              </a:rPr>
              <a:t>]</a:t>
            </a:r>
          </a:p>
          <a:p>
            <a:pPr marL="514350" indent="-514350" algn="l">
              <a:defRPr/>
            </a:pPr>
            <a:r>
              <a:rPr lang="ru-RU" dirty="0" smtClean="0">
                <a:solidFill>
                  <a:schemeClr val="tx1"/>
                </a:solidFill>
              </a:rPr>
              <a:t>Ма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r>
              <a:rPr lang="ru-RU" dirty="0" smtClean="0">
                <a:solidFill>
                  <a:schemeClr val="tx1"/>
                </a:solidFill>
              </a:rPr>
              <a:t>к – </a:t>
            </a:r>
            <a:r>
              <a:rPr lang="en-US" dirty="0" smtClean="0">
                <a:solidFill>
                  <a:schemeClr val="tx1"/>
                </a:solidFill>
              </a:rPr>
              <a:t>[</a:t>
            </a:r>
            <a:r>
              <a:rPr lang="ru-RU" dirty="0" err="1" smtClean="0">
                <a:solidFill>
                  <a:schemeClr val="tx1"/>
                </a:solidFill>
              </a:rPr>
              <a:t>май</a:t>
            </a:r>
            <a:r>
              <a:rPr lang="ru-RU" b="1" baseline="30000" dirty="0" err="1" smtClean="0">
                <a:solidFill>
                  <a:schemeClr val="tx1"/>
                </a:solidFill>
              </a:rPr>
              <a:t>,</a:t>
            </a:r>
            <a:r>
              <a:rPr lang="ru-RU" dirty="0" err="1" smtClean="0">
                <a:solidFill>
                  <a:schemeClr val="tx1"/>
                </a:solidFill>
              </a:rPr>
              <a:t>ак</a:t>
            </a:r>
            <a:r>
              <a:rPr lang="en-US" dirty="0" smtClean="0">
                <a:solidFill>
                  <a:schemeClr val="tx1"/>
                </a:solidFill>
              </a:rPr>
              <a:t>]</a:t>
            </a:r>
          </a:p>
          <a:p>
            <a:pPr marL="514350" indent="-514350" algn="l">
              <a:defRPr/>
            </a:pPr>
            <a:r>
              <a:rPr lang="ru-RU" dirty="0" smtClean="0">
                <a:solidFill>
                  <a:schemeClr val="tx1"/>
                </a:solidFill>
              </a:rPr>
              <a:t>Вь</a:t>
            </a:r>
            <a:r>
              <a:rPr lang="ru-RU" dirty="0" smtClean="0">
                <a:solidFill>
                  <a:srgbClr val="FF0000"/>
                </a:solidFill>
              </a:rPr>
              <a:t>ю</a:t>
            </a:r>
            <a:r>
              <a:rPr lang="ru-RU" dirty="0" smtClean="0">
                <a:solidFill>
                  <a:schemeClr val="tx1"/>
                </a:solidFill>
              </a:rPr>
              <a:t>га – </a:t>
            </a:r>
            <a:r>
              <a:rPr lang="en-US" dirty="0" smtClean="0">
                <a:solidFill>
                  <a:schemeClr val="tx1"/>
                </a:solidFill>
              </a:rPr>
              <a:t>[</a:t>
            </a:r>
            <a:r>
              <a:rPr lang="ru-RU" dirty="0" err="1" smtClean="0">
                <a:solidFill>
                  <a:schemeClr val="tx1"/>
                </a:solidFill>
              </a:rPr>
              <a:t>в</a:t>
            </a:r>
            <a:r>
              <a:rPr lang="ru-RU" b="1" baseline="30000" dirty="0" err="1" smtClean="0">
                <a:solidFill>
                  <a:schemeClr val="tx1"/>
                </a:solidFill>
              </a:rPr>
              <a:t>,</a:t>
            </a:r>
            <a:r>
              <a:rPr lang="ru-RU" dirty="0" err="1" smtClean="0">
                <a:solidFill>
                  <a:schemeClr val="tx1"/>
                </a:solidFill>
              </a:rPr>
              <a:t>й</a:t>
            </a:r>
            <a:r>
              <a:rPr lang="ru-RU" b="1" baseline="30000" dirty="0" err="1" smtClean="0">
                <a:solidFill>
                  <a:schemeClr val="tx1"/>
                </a:solidFill>
              </a:rPr>
              <a:t>,</a:t>
            </a:r>
            <a:r>
              <a:rPr lang="ru-RU" dirty="0" err="1" smtClean="0">
                <a:solidFill>
                  <a:schemeClr val="tx1"/>
                </a:solidFill>
              </a:rPr>
              <a:t>уга</a:t>
            </a:r>
            <a:r>
              <a:rPr lang="en-US" dirty="0" smtClean="0">
                <a:solidFill>
                  <a:schemeClr val="tx1"/>
                </a:solidFill>
              </a:rPr>
              <a:t>]</a:t>
            </a:r>
          </a:p>
          <a:p>
            <a:pPr marL="514350" indent="-514350" algn="l">
              <a:defRPr/>
            </a:pPr>
            <a:r>
              <a:rPr lang="ru-RU" dirty="0" smtClean="0">
                <a:solidFill>
                  <a:schemeClr val="tx1"/>
                </a:solidFill>
              </a:rPr>
              <a:t>Подъ</a:t>
            </a:r>
            <a:r>
              <a:rPr lang="ru-RU" dirty="0" smtClean="0">
                <a:solidFill>
                  <a:srgbClr val="FF0000"/>
                </a:solidFill>
              </a:rPr>
              <a:t>ё</a:t>
            </a:r>
            <a:r>
              <a:rPr lang="ru-RU" dirty="0" smtClean="0">
                <a:solidFill>
                  <a:schemeClr val="tx1"/>
                </a:solidFill>
              </a:rPr>
              <a:t>м – </a:t>
            </a:r>
            <a:r>
              <a:rPr lang="en-US" dirty="0" smtClean="0">
                <a:solidFill>
                  <a:schemeClr val="tx1"/>
                </a:solidFill>
              </a:rPr>
              <a:t>[</a:t>
            </a:r>
            <a:r>
              <a:rPr lang="ru-RU" dirty="0" err="1" smtClean="0">
                <a:solidFill>
                  <a:schemeClr val="tx1"/>
                </a:solidFill>
              </a:rPr>
              <a:t>падй</a:t>
            </a:r>
            <a:r>
              <a:rPr lang="ru-RU" b="1" baseline="30000" dirty="0" err="1" smtClean="0">
                <a:solidFill>
                  <a:schemeClr val="tx1"/>
                </a:solidFill>
              </a:rPr>
              <a:t>,</a:t>
            </a:r>
            <a:r>
              <a:rPr lang="ru-RU" dirty="0" err="1" smtClean="0">
                <a:solidFill>
                  <a:schemeClr val="tx1"/>
                </a:solidFill>
              </a:rPr>
              <a:t>ом</a:t>
            </a:r>
            <a:r>
              <a:rPr lang="en-US" dirty="0" smtClean="0">
                <a:solidFill>
                  <a:schemeClr val="tx1"/>
                </a:solidFill>
              </a:rPr>
              <a:t>]</a:t>
            </a:r>
          </a:p>
          <a:p>
            <a:pPr marL="514350" indent="-514350" algn="l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316" name="Picture 2" descr="C:\Documents and Settings\Администратор\Мои документы\Мои рисунки\Организатор клипов (Microsoft)\j043265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690" y="4214818"/>
            <a:ext cx="2500310" cy="250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1643042" y="3857628"/>
            <a:ext cx="1285875" cy="428625"/>
          </a:xfrm>
          <a:prstGeom prst="roundRect">
            <a:avLst/>
          </a:prstGeom>
          <a:solidFill>
            <a:srgbClr val="FFE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57356" y="4429132"/>
            <a:ext cx="1500187" cy="500063"/>
          </a:xfrm>
          <a:prstGeom prst="roundRect">
            <a:avLst/>
          </a:prstGeom>
          <a:solidFill>
            <a:srgbClr val="FFE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28794" y="5072074"/>
            <a:ext cx="1357312" cy="357187"/>
          </a:xfrm>
          <a:prstGeom prst="roundRect">
            <a:avLst/>
          </a:prstGeom>
          <a:solidFill>
            <a:srgbClr val="FFE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85984" y="5572140"/>
            <a:ext cx="1714500" cy="428625"/>
          </a:xfrm>
          <a:prstGeom prst="roundRect">
            <a:avLst/>
          </a:prstGeom>
          <a:solidFill>
            <a:srgbClr val="FFE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428604"/>
            <a:ext cx="4471990" cy="857256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§ 61 ( прочитать выводы)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Упражнение 304 (устно)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Упражнение 305 (письменно)</a:t>
            </a:r>
          </a:p>
          <a:p>
            <a:pPr marL="514350" indent="-51435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Подведём итог: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гласные буквы могут обозначать два звука?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эти гласные обозначают два звука?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Documents and Settings\Администратор\Мои документы\Мои рисунки\Организатор клипов (Microsoft)\j043266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1285860"/>
            <a:ext cx="2214565" cy="221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пасибо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7554" y="3143248"/>
            <a:ext cx="2347908" cy="2347908"/>
          </a:xfrm>
        </p:spPr>
      </p:pic>
      <p:sp>
        <p:nvSpPr>
          <p:cNvPr id="5" name="Прямоугольник 4"/>
          <p:cNvSpPr/>
          <p:nvPr/>
        </p:nvSpPr>
        <p:spPr>
          <a:xfrm>
            <a:off x="2428860" y="1857364"/>
            <a:ext cx="414216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239</Words>
  <Application>Microsoft Office PowerPoint</Application>
  <PresentationFormat>Экран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Двойная роль букв  е, ё, ю, я</vt:lpstr>
      <vt:lpstr>Повторяем! </vt:lpstr>
      <vt:lpstr>Вставьте на месте пропусков мягкий знак там, где это необходимо</vt:lpstr>
      <vt:lpstr>Слайд 4</vt:lpstr>
      <vt:lpstr>Запомним произношение!</vt:lpstr>
      <vt:lpstr>Буквы Е, Ё, Ю, Я, И</vt:lpstr>
      <vt:lpstr>Двойная роль букв Е, Ё, Ю, Я</vt:lpstr>
      <vt:lpstr>Упражнения</vt:lpstr>
      <vt:lpstr>Слайд 9</vt:lpstr>
    </vt:vector>
  </TitlesOfParts>
  <Company>Kontora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Двойная роль букв  е, ё, ю, я</dc:title>
  <dc:creator> Полякова</dc:creator>
  <cp:lastModifiedBy>Admin</cp:lastModifiedBy>
  <cp:revision>7</cp:revision>
  <dcterms:created xsi:type="dcterms:W3CDTF">2011-12-04T11:54:27Z</dcterms:created>
  <dcterms:modified xsi:type="dcterms:W3CDTF">2012-12-08T16:46:34Z</dcterms:modified>
</cp:coreProperties>
</file>