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64" r:id="rId5"/>
    <p:sldId id="263" r:id="rId6"/>
    <p:sldId id="259" r:id="rId7"/>
    <p:sldId id="260" r:id="rId8"/>
    <p:sldId id="261" r:id="rId9"/>
    <p:sldId id="265" r:id="rId10"/>
    <p:sldId id="266" r:id="rId11"/>
    <p:sldId id="262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0" d="100"/>
          <a:sy n="40" d="100"/>
        </p:scale>
        <p:origin x="-72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528701-970E-4A3C-961E-5FEBD670DE91}" type="datetimeFigureOut">
              <a:rPr lang="ru-RU" smtClean="0"/>
              <a:pPr/>
              <a:t>08.12.2012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9F87C-3143-496C-B4B4-B51DD7B37F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528701-970E-4A3C-961E-5FEBD670DE91}" type="datetimeFigureOut">
              <a:rPr lang="ru-RU" smtClean="0"/>
              <a:pPr/>
              <a:t>08.12.2012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9F87C-3143-496C-B4B4-B51DD7B37F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528701-970E-4A3C-961E-5FEBD670DE91}" type="datetimeFigureOut">
              <a:rPr lang="ru-RU" smtClean="0"/>
              <a:pPr/>
              <a:t>08.12.2012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9F87C-3143-496C-B4B4-B51DD7B37F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528701-970E-4A3C-961E-5FEBD670DE91}" type="datetimeFigureOut">
              <a:rPr lang="ru-RU" smtClean="0"/>
              <a:pPr/>
              <a:t>08.12.2012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9F87C-3143-496C-B4B4-B51DD7B37F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528701-970E-4A3C-961E-5FEBD670DE91}" type="datetimeFigureOut">
              <a:rPr lang="ru-RU" smtClean="0"/>
              <a:pPr/>
              <a:t>08.12.2012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9F87C-3143-496C-B4B4-B51DD7B37F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528701-970E-4A3C-961E-5FEBD670DE91}" type="datetimeFigureOut">
              <a:rPr lang="ru-RU" smtClean="0"/>
              <a:pPr/>
              <a:t>08.12.2012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9F87C-3143-496C-B4B4-B51DD7B37F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528701-970E-4A3C-961E-5FEBD670DE91}" type="datetimeFigureOut">
              <a:rPr lang="ru-RU" smtClean="0"/>
              <a:pPr/>
              <a:t>08.12.2012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9F87C-3143-496C-B4B4-B51DD7B37F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528701-970E-4A3C-961E-5FEBD670DE91}" type="datetimeFigureOut">
              <a:rPr lang="ru-RU" smtClean="0"/>
              <a:pPr/>
              <a:t>08.12.2012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9F87C-3143-496C-B4B4-B51DD7B37F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528701-970E-4A3C-961E-5FEBD670DE91}" type="datetimeFigureOut">
              <a:rPr lang="ru-RU" smtClean="0"/>
              <a:pPr/>
              <a:t>08.12.2012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9F87C-3143-496C-B4B4-B51DD7B37F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528701-970E-4A3C-961E-5FEBD670DE91}" type="datetimeFigureOut">
              <a:rPr lang="ru-RU" smtClean="0"/>
              <a:pPr/>
              <a:t>08.12.2012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9F87C-3143-496C-B4B4-B51DD7B37F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528701-970E-4A3C-961E-5FEBD670DE91}" type="datetimeFigureOut">
              <a:rPr lang="ru-RU" smtClean="0"/>
              <a:pPr/>
              <a:t>08.12.2012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9F87C-3143-496C-B4B4-B51DD7B37F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528701-970E-4A3C-961E-5FEBD670DE91}" type="datetimeFigureOut">
              <a:rPr lang="ru-RU" smtClean="0"/>
              <a:pPr/>
              <a:t>08.12.2012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E9F87C-3143-496C-B4B4-B51DD7B37F2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pull dir="d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w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13" Type="http://schemas.openxmlformats.org/officeDocument/2006/relationships/image" Target="../media/image15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12" Type="http://schemas.openxmlformats.org/officeDocument/2006/relationships/image" Target="../media/image14.jpeg"/><Relationship Id="rId17" Type="http://schemas.openxmlformats.org/officeDocument/2006/relationships/image" Target="../media/image19.png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18.jpeg"/><Relationship Id="rId1" Type="http://schemas.openxmlformats.org/officeDocument/2006/relationships/audio" Target="../media/audio1.wav"/><Relationship Id="rId6" Type="http://schemas.openxmlformats.org/officeDocument/2006/relationships/image" Target="../media/image8.jpeg"/><Relationship Id="rId11" Type="http://schemas.openxmlformats.org/officeDocument/2006/relationships/image" Target="../media/image13.jpeg"/><Relationship Id="rId5" Type="http://schemas.openxmlformats.org/officeDocument/2006/relationships/image" Target="../media/image7.jpeg"/><Relationship Id="rId15" Type="http://schemas.openxmlformats.org/officeDocument/2006/relationships/image" Target="../media/image17.jpeg"/><Relationship Id="rId10" Type="http://schemas.openxmlformats.org/officeDocument/2006/relationships/image" Target="../media/image12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Relationship Id="rId1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5400" dirty="0" smtClean="0">
                <a:solidFill>
                  <a:schemeClr val="bg1"/>
                </a:solidFill>
                <a:latin typeface="Impact" pitchFamily="34" charset="0"/>
              </a:rPr>
              <a:t>Имя существительное</a:t>
            </a:r>
            <a:br>
              <a:rPr lang="ru-RU" sz="5400" dirty="0" smtClean="0">
                <a:solidFill>
                  <a:schemeClr val="bg1"/>
                </a:solidFill>
                <a:latin typeface="Impact" pitchFamily="34" charset="0"/>
              </a:rPr>
            </a:br>
            <a:r>
              <a:rPr lang="ru-RU" sz="5400" dirty="0" smtClean="0">
                <a:solidFill>
                  <a:schemeClr val="bg1"/>
                </a:solidFill>
                <a:latin typeface="Impact" pitchFamily="34" charset="0"/>
              </a:rPr>
              <a:t>Повторение изученного </a:t>
            </a:r>
            <a:br>
              <a:rPr lang="ru-RU" sz="5400" dirty="0" smtClean="0">
                <a:solidFill>
                  <a:schemeClr val="bg1"/>
                </a:solidFill>
                <a:latin typeface="Impact" pitchFamily="34" charset="0"/>
              </a:rPr>
            </a:br>
            <a:r>
              <a:rPr lang="ru-RU" sz="5400" dirty="0" smtClean="0">
                <a:solidFill>
                  <a:schemeClr val="bg1"/>
                </a:solidFill>
                <a:latin typeface="Impact" pitchFamily="34" charset="0"/>
              </a:rPr>
              <a:t>в 5 классе</a:t>
            </a:r>
            <a:endParaRPr lang="ru-RU" sz="5400" dirty="0">
              <a:solidFill>
                <a:schemeClr val="bg1"/>
              </a:solidFill>
              <a:latin typeface="Impact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072074"/>
            <a:ext cx="6400800" cy="566726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6 класс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214414" y="5929330"/>
            <a:ext cx="6858048" cy="78581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Полякова О.Е., учитель русского языка и литературы 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МОУ ГСОШ филиал Василёво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 Калязинского района Тверской области 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>
    <p:pull dir="d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00166" y="214290"/>
            <a:ext cx="7186634" cy="1011222"/>
          </a:xfrm>
        </p:spPr>
        <p:txBody>
          <a:bodyPr/>
          <a:lstStyle/>
          <a:p>
            <a:r>
              <a:rPr lang="ru-RU" b="1" smtClean="0">
                <a:solidFill>
                  <a:srgbClr val="FF0000"/>
                </a:solidFill>
                <a:latin typeface="Century" pitchFamily="18" charset="0"/>
              </a:rPr>
              <a:t>О</a:t>
            </a:r>
            <a:r>
              <a:rPr lang="ru-RU" b="1" smtClean="0">
                <a:solidFill>
                  <a:schemeClr val="bg1"/>
                </a:solidFill>
                <a:latin typeface="Century" pitchFamily="18" charset="0"/>
              </a:rPr>
              <a:t>-</a:t>
            </a:r>
            <a:r>
              <a:rPr lang="ru-RU" b="1" dirty="0" smtClean="0">
                <a:solidFill>
                  <a:srgbClr val="FF0000"/>
                </a:solidFill>
                <a:latin typeface="Century" pitchFamily="18" charset="0"/>
              </a:rPr>
              <a:t>Е</a:t>
            </a:r>
            <a:r>
              <a:rPr lang="ru-RU" b="1" smtClean="0">
                <a:solidFill>
                  <a:srgbClr val="FF0000"/>
                </a:solidFill>
                <a:latin typeface="Century" pitchFamily="18" charset="0"/>
              </a:rPr>
              <a:t> </a:t>
            </a:r>
            <a:r>
              <a:rPr lang="ru-RU" sz="4800" b="1" dirty="0" smtClean="0">
                <a:solidFill>
                  <a:schemeClr val="bg1"/>
                </a:solidFill>
                <a:latin typeface="Century" pitchFamily="18" charset="0"/>
              </a:rPr>
              <a:t>после шипящих</a:t>
            </a:r>
            <a:endParaRPr lang="ru-RU" b="1" dirty="0">
              <a:solidFill>
                <a:schemeClr val="bg1"/>
              </a:solidFill>
              <a:latin typeface="Century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sz="4400" b="1" dirty="0" smtClean="0">
                <a:solidFill>
                  <a:schemeClr val="bg1"/>
                </a:solidFill>
                <a:latin typeface="Century" pitchFamily="18" charset="0"/>
              </a:rPr>
              <a:t>врач</a:t>
            </a:r>
            <a:r>
              <a:rPr lang="ru-RU" sz="4400" b="1" dirty="0" smtClean="0">
                <a:solidFill>
                  <a:srgbClr val="FF0000"/>
                </a:solidFill>
                <a:latin typeface="Century" pitchFamily="18" charset="0"/>
              </a:rPr>
              <a:t>о</a:t>
            </a:r>
            <a:r>
              <a:rPr lang="ru-RU" sz="4400" b="1" dirty="0" smtClean="0">
                <a:solidFill>
                  <a:schemeClr val="bg1"/>
                </a:solidFill>
                <a:latin typeface="Century" pitchFamily="18" charset="0"/>
              </a:rPr>
              <a:t>м</a:t>
            </a:r>
          </a:p>
          <a:p>
            <a:r>
              <a:rPr lang="ru-RU" sz="4400" b="1" dirty="0" smtClean="0">
                <a:solidFill>
                  <a:schemeClr val="bg1"/>
                </a:solidFill>
                <a:latin typeface="Century" pitchFamily="18" charset="0"/>
              </a:rPr>
              <a:t>дворц</a:t>
            </a:r>
            <a:r>
              <a:rPr lang="ru-RU" sz="4400" b="1" dirty="0" smtClean="0">
                <a:solidFill>
                  <a:srgbClr val="FF0000"/>
                </a:solidFill>
                <a:latin typeface="Century" pitchFamily="18" charset="0"/>
              </a:rPr>
              <a:t>о</a:t>
            </a:r>
            <a:r>
              <a:rPr lang="ru-RU" sz="4400" b="1" dirty="0" smtClean="0">
                <a:solidFill>
                  <a:schemeClr val="bg1"/>
                </a:solidFill>
                <a:latin typeface="Century" pitchFamily="18" charset="0"/>
              </a:rPr>
              <a:t>м</a:t>
            </a:r>
          </a:p>
          <a:p>
            <a:r>
              <a:rPr lang="ru-RU" sz="4400" b="1" dirty="0" smtClean="0">
                <a:solidFill>
                  <a:schemeClr val="bg1"/>
                </a:solidFill>
                <a:latin typeface="Century" pitchFamily="18" charset="0"/>
              </a:rPr>
              <a:t>шалаш</a:t>
            </a:r>
            <a:r>
              <a:rPr lang="ru-RU" sz="4400" b="1" dirty="0" smtClean="0">
                <a:solidFill>
                  <a:srgbClr val="FF0000"/>
                </a:solidFill>
                <a:latin typeface="Century" pitchFamily="18" charset="0"/>
              </a:rPr>
              <a:t>о</a:t>
            </a:r>
            <a:r>
              <a:rPr lang="ru-RU" sz="4400" b="1" dirty="0" smtClean="0">
                <a:solidFill>
                  <a:schemeClr val="bg1"/>
                </a:solidFill>
                <a:latin typeface="Century" pitchFamily="18" charset="0"/>
              </a:rPr>
              <a:t>м</a:t>
            </a:r>
          </a:p>
          <a:p>
            <a:r>
              <a:rPr lang="ru-RU" sz="4400" b="1" dirty="0" smtClean="0">
                <a:solidFill>
                  <a:schemeClr val="bg1"/>
                </a:solidFill>
                <a:latin typeface="Century" pitchFamily="18" charset="0"/>
              </a:rPr>
              <a:t>плащ</a:t>
            </a:r>
            <a:r>
              <a:rPr lang="ru-RU" sz="4400" b="1" dirty="0" smtClean="0">
                <a:solidFill>
                  <a:srgbClr val="FF0000"/>
                </a:solidFill>
                <a:latin typeface="Century" pitchFamily="18" charset="0"/>
              </a:rPr>
              <a:t>о</a:t>
            </a:r>
            <a:r>
              <a:rPr lang="ru-RU" sz="4400" b="1" dirty="0" smtClean="0">
                <a:solidFill>
                  <a:schemeClr val="bg1"/>
                </a:solidFill>
                <a:latin typeface="Century" pitchFamily="18" charset="0"/>
              </a:rPr>
              <a:t>м </a:t>
            </a:r>
            <a:endParaRPr lang="ru-RU" sz="4400" b="1" dirty="0">
              <a:solidFill>
                <a:schemeClr val="bg1"/>
              </a:solidFill>
              <a:latin typeface="Century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ru-RU" sz="4400" b="1" dirty="0" smtClean="0">
                <a:solidFill>
                  <a:schemeClr val="bg1"/>
                </a:solidFill>
                <a:latin typeface="Century" pitchFamily="18" charset="0"/>
              </a:rPr>
              <a:t>задач</a:t>
            </a:r>
            <a:r>
              <a:rPr lang="ru-RU" sz="4400" b="1" dirty="0" smtClean="0">
                <a:solidFill>
                  <a:srgbClr val="FF0000"/>
                </a:solidFill>
                <a:latin typeface="Century" pitchFamily="18" charset="0"/>
              </a:rPr>
              <a:t>е</a:t>
            </a:r>
            <a:r>
              <a:rPr lang="ru-RU" sz="4400" b="1" dirty="0" smtClean="0">
                <a:solidFill>
                  <a:schemeClr val="bg1"/>
                </a:solidFill>
                <a:latin typeface="Century" pitchFamily="18" charset="0"/>
              </a:rPr>
              <a:t>й</a:t>
            </a:r>
          </a:p>
          <a:p>
            <a:r>
              <a:rPr lang="ru-RU" sz="4400" b="1" dirty="0" smtClean="0">
                <a:solidFill>
                  <a:schemeClr val="bg1"/>
                </a:solidFill>
                <a:latin typeface="Century" pitchFamily="18" charset="0"/>
              </a:rPr>
              <a:t>сердц</a:t>
            </a:r>
            <a:r>
              <a:rPr lang="ru-RU" sz="4400" b="1" dirty="0" smtClean="0">
                <a:solidFill>
                  <a:srgbClr val="FF0000"/>
                </a:solidFill>
                <a:latin typeface="Century" pitchFamily="18" charset="0"/>
              </a:rPr>
              <a:t>е</a:t>
            </a:r>
            <a:r>
              <a:rPr lang="ru-RU" sz="4400" b="1" dirty="0" smtClean="0">
                <a:solidFill>
                  <a:schemeClr val="bg1"/>
                </a:solidFill>
                <a:latin typeface="Century" pitchFamily="18" charset="0"/>
              </a:rPr>
              <a:t>м</a:t>
            </a:r>
          </a:p>
          <a:p>
            <a:r>
              <a:rPr lang="ru-RU" sz="4400" b="1" dirty="0" smtClean="0">
                <a:solidFill>
                  <a:schemeClr val="bg1"/>
                </a:solidFill>
                <a:latin typeface="Century" pitchFamily="18" charset="0"/>
              </a:rPr>
              <a:t>юнош</a:t>
            </a:r>
            <a:r>
              <a:rPr lang="ru-RU" sz="4400" b="1" dirty="0" smtClean="0">
                <a:solidFill>
                  <a:srgbClr val="FF0000"/>
                </a:solidFill>
                <a:latin typeface="Century" pitchFamily="18" charset="0"/>
              </a:rPr>
              <a:t>е</a:t>
            </a:r>
            <a:r>
              <a:rPr lang="ru-RU" sz="4400" b="1" dirty="0" smtClean="0">
                <a:solidFill>
                  <a:schemeClr val="bg1"/>
                </a:solidFill>
                <a:latin typeface="Century" pitchFamily="18" charset="0"/>
              </a:rPr>
              <a:t>й</a:t>
            </a:r>
          </a:p>
          <a:p>
            <a:r>
              <a:rPr lang="ru-RU" sz="4400" b="1" dirty="0" smtClean="0">
                <a:solidFill>
                  <a:schemeClr val="bg1"/>
                </a:solidFill>
                <a:latin typeface="Century" pitchFamily="18" charset="0"/>
              </a:rPr>
              <a:t>товарищ</a:t>
            </a:r>
            <a:r>
              <a:rPr lang="ru-RU" sz="4400" b="1" dirty="0" smtClean="0">
                <a:solidFill>
                  <a:srgbClr val="FF0000"/>
                </a:solidFill>
                <a:latin typeface="Century" pitchFamily="18" charset="0"/>
              </a:rPr>
              <a:t>е</a:t>
            </a:r>
            <a:r>
              <a:rPr lang="ru-RU" sz="4400" b="1" dirty="0" smtClean="0">
                <a:solidFill>
                  <a:schemeClr val="bg1"/>
                </a:solidFill>
                <a:latin typeface="Century" pitchFamily="18" charset="0"/>
              </a:rPr>
              <a:t>м </a:t>
            </a:r>
            <a:endParaRPr lang="ru-RU" sz="4400" b="1" dirty="0">
              <a:solidFill>
                <a:schemeClr val="bg1"/>
              </a:solidFill>
              <a:latin typeface="Century" pitchFamily="18" charset="0"/>
            </a:endParaRP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 rot="5400000">
            <a:off x="2321703" y="1607331"/>
            <a:ext cx="285752" cy="214314"/>
          </a:xfrm>
          <a:prstGeom prst="line">
            <a:avLst/>
          </a:prstGeom>
          <a:ln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5400000">
            <a:off x="2607455" y="2393149"/>
            <a:ext cx="285752" cy="214314"/>
          </a:xfrm>
          <a:prstGeom prst="line">
            <a:avLst/>
          </a:prstGeom>
          <a:ln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rot="5400000">
            <a:off x="2964645" y="3178967"/>
            <a:ext cx="285752" cy="214314"/>
          </a:xfrm>
          <a:prstGeom prst="line">
            <a:avLst/>
          </a:prstGeom>
          <a:ln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rot="5400000">
            <a:off x="2536017" y="4036223"/>
            <a:ext cx="285752" cy="214314"/>
          </a:xfrm>
          <a:prstGeom prst="line">
            <a:avLst/>
          </a:prstGeom>
          <a:ln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rot="5400000">
            <a:off x="6107917" y="4036223"/>
            <a:ext cx="285752" cy="214314"/>
          </a:xfrm>
          <a:prstGeom prst="line">
            <a:avLst/>
          </a:prstGeom>
          <a:ln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rot="5400000">
            <a:off x="5250661" y="3178967"/>
            <a:ext cx="285752" cy="214314"/>
          </a:xfrm>
          <a:prstGeom prst="line">
            <a:avLst/>
          </a:prstGeom>
          <a:ln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rot="5400000">
            <a:off x="5464975" y="2393149"/>
            <a:ext cx="285752" cy="214314"/>
          </a:xfrm>
          <a:prstGeom prst="line">
            <a:avLst/>
          </a:prstGeom>
          <a:ln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rot="5400000">
            <a:off x="6179355" y="1607331"/>
            <a:ext cx="285752" cy="214314"/>
          </a:xfrm>
          <a:prstGeom prst="line">
            <a:avLst/>
          </a:prstGeom>
          <a:ln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6" name="Прямоугольник с двумя скругленными противолежащими углами 15"/>
          <p:cNvSpPr/>
          <p:nvPr/>
        </p:nvSpPr>
        <p:spPr>
          <a:xfrm>
            <a:off x="1500166" y="5072074"/>
            <a:ext cx="6715172" cy="928694"/>
          </a:xfrm>
          <a:prstGeom prst="round2Diag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Сравни и сделай вывод!</a:t>
            </a:r>
            <a:endParaRPr lang="ru-RU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Пятно 1 16"/>
          <p:cNvSpPr/>
          <p:nvPr/>
        </p:nvSpPr>
        <p:spPr>
          <a:xfrm>
            <a:off x="214282" y="142852"/>
            <a:ext cx="2357454" cy="2000264"/>
          </a:xfrm>
          <a:prstGeom prst="irregularSeal1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chemeClr val="tx1"/>
                </a:solidFill>
              </a:rPr>
              <a:t>Упр.201</a:t>
            </a:r>
            <a:endParaRPr lang="ru-RU" sz="48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9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7" grpId="1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</a:rPr>
              <a:t>Домашнее задание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>
                <a:solidFill>
                  <a:schemeClr val="bg1"/>
                </a:solidFill>
              </a:rPr>
              <a:t>§ 36, упражнение 204 (письменно), </a:t>
            </a:r>
          </a:p>
          <a:p>
            <a:pPr algn="ctr">
              <a:buNone/>
            </a:pPr>
            <a:r>
              <a:rPr lang="ru-RU" dirty="0" smtClean="0">
                <a:solidFill>
                  <a:schemeClr val="bg1"/>
                </a:solidFill>
              </a:rPr>
              <a:t>202 (устно)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1026" name="Picture 2" descr="D:\Мои документы\Мои рисунки\КАРТИНКИ школьные и не только\Книги\imgDairy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43306" y="2928934"/>
            <a:ext cx="1643074" cy="142876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ll dir="d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571472" y="214290"/>
          <a:ext cx="8143934" cy="596188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8628"/>
                <a:gridCol w="5051401"/>
                <a:gridCol w="1370007"/>
                <a:gridCol w="1293898"/>
              </a:tblGrid>
              <a:tr h="36683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Верите ли вы, что…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Да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Нет </a:t>
                      </a:r>
                      <a:endParaRPr lang="ru-RU" dirty="0"/>
                    </a:p>
                  </a:txBody>
                  <a:tcPr/>
                </a:tc>
              </a:tr>
              <a:tr h="57980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Имя существительное обозначает предмет</a:t>
                      </a:r>
                      <a:endParaRPr lang="ru-RU" sz="18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50968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Имя существительное отвечает на вопросы какой? какая? какое? какие?</a:t>
                      </a:r>
                      <a:endParaRPr lang="ru-RU" sz="18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57980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Имя существительное изменяется по родам</a:t>
                      </a:r>
                      <a:endParaRPr lang="ru-RU" sz="18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50968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Бывают собственными и нарицательными</a:t>
                      </a:r>
                      <a:endParaRPr lang="ru-RU" sz="18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50968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Одушевленными и неодушевленными</a:t>
                      </a:r>
                      <a:endParaRPr lang="ru-RU" sz="18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61834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Изменяется по падежам</a:t>
                      </a:r>
                      <a:endParaRPr lang="ru-RU" sz="18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50968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Не изменяется по числам</a:t>
                      </a:r>
                      <a:endParaRPr lang="ru-RU" sz="18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57980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8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Бывают существительные только единственного числа или множественного</a:t>
                      </a:r>
                      <a:endParaRPr lang="ru-RU" sz="18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57980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9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В предложении только является подлежащим</a:t>
                      </a:r>
                      <a:endParaRPr lang="ru-RU" sz="18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57980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10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Раздел, в котором изучаются части речи, называется морфология</a:t>
                      </a:r>
                      <a:endParaRPr lang="ru-RU" sz="18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29600" cy="560406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Проверяем!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500034" y="714356"/>
          <a:ext cx="8143934" cy="596188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8628"/>
                <a:gridCol w="5051401"/>
                <a:gridCol w="1370007"/>
                <a:gridCol w="1293898"/>
              </a:tblGrid>
              <a:tr h="36683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Верите ли вы, что…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Да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Нет </a:t>
                      </a:r>
                      <a:endParaRPr lang="ru-RU" dirty="0"/>
                    </a:p>
                  </a:txBody>
                  <a:tcPr/>
                </a:tc>
              </a:tr>
              <a:tr h="57980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Имя существительное обозначает предмет</a:t>
                      </a:r>
                      <a:endParaRPr lang="ru-RU" sz="18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Times New Roman"/>
                          <a:ea typeface="Times New Roman"/>
                        </a:rPr>
                        <a:t>+</a:t>
                      </a:r>
                      <a:endParaRPr lang="ru-RU" sz="18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800" b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50968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Имя существительное отвечает на вопросы какой? какая? какое? какие?</a:t>
                      </a:r>
                      <a:endParaRPr lang="ru-RU" sz="18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8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Times New Roman"/>
                          <a:ea typeface="Times New Roman"/>
                        </a:rPr>
                        <a:t>+</a:t>
                      </a:r>
                      <a:endParaRPr lang="ru-RU" sz="18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57980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Имя существительное изменяется по родам</a:t>
                      </a:r>
                      <a:endParaRPr lang="ru-RU" sz="18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8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Times New Roman"/>
                          <a:ea typeface="Times New Roman"/>
                        </a:rPr>
                        <a:t>+</a:t>
                      </a:r>
                      <a:endParaRPr lang="ru-RU" sz="18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50968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Бывают собственными и нарицательными</a:t>
                      </a:r>
                      <a:endParaRPr lang="ru-RU" sz="18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Times New Roman"/>
                          <a:ea typeface="Times New Roman"/>
                        </a:rPr>
                        <a:t>+</a:t>
                      </a:r>
                      <a:endParaRPr lang="ru-RU" sz="18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8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50968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Одушевленными и неодушевленными</a:t>
                      </a:r>
                      <a:endParaRPr lang="ru-RU" sz="18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Times New Roman"/>
                          <a:ea typeface="Times New Roman"/>
                        </a:rPr>
                        <a:t>+</a:t>
                      </a:r>
                      <a:endParaRPr lang="ru-RU" sz="18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8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61834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Изменяется по падежам</a:t>
                      </a:r>
                      <a:endParaRPr lang="ru-RU" sz="18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Times New Roman"/>
                          <a:ea typeface="Times New Roman"/>
                        </a:rPr>
                        <a:t>+</a:t>
                      </a:r>
                      <a:endParaRPr lang="ru-RU" sz="18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8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50968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Не изменяется по числам</a:t>
                      </a:r>
                      <a:endParaRPr lang="ru-RU" sz="18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8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Times New Roman"/>
                          <a:ea typeface="Times New Roman"/>
                        </a:rPr>
                        <a:t>+</a:t>
                      </a:r>
                      <a:endParaRPr lang="ru-RU" sz="18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57980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8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Бывают существительные только единственного числа или множественного</a:t>
                      </a:r>
                      <a:endParaRPr lang="ru-RU" sz="18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Times New Roman"/>
                          <a:ea typeface="Times New Roman"/>
                        </a:rPr>
                        <a:t>+</a:t>
                      </a:r>
                      <a:endParaRPr lang="ru-RU" sz="18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8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57980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9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В предложении только является подлежащим</a:t>
                      </a:r>
                      <a:endParaRPr lang="ru-RU" sz="18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8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Times New Roman"/>
                          <a:ea typeface="Times New Roman"/>
                        </a:rPr>
                        <a:t>+</a:t>
                      </a:r>
                      <a:endParaRPr lang="ru-RU" sz="18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57980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10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Раздел, в котором изучаются части речи, называется морфология</a:t>
                      </a:r>
                      <a:endParaRPr lang="ru-RU" sz="18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Times New Roman"/>
                          <a:ea typeface="Times New Roman"/>
                        </a:rPr>
                        <a:t>+</a:t>
                      </a:r>
                      <a:endParaRPr lang="ru-RU" sz="18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8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ransition spd="med">
    <p:pull dir="d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277813"/>
            <a:ext cx="8281987" cy="1143000"/>
          </a:xfrm>
        </p:spPr>
        <p:txBody>
          <a:bodyPr/>
          <a:lstStyle/>
          <a:p>
            <a:pPr eaLnBrk="1" hangingPunct="1"/>
            <a:r>
              <a:rPr lang="ru-RU" sz="4600" b="1" smtClean="0">
                <a:solidFill>
                  <a:schemeClr val="bg2"/>
                </a:solidFill>
                <a:latin typeface="Monotype Corsiva" pitchFamily="66" charset="0"/>
              </a:rPr>
              <a:t>Склонение  имен существительных:</a:t>
            </a:r>
          </a:p>
        </p:txBody>
      </p:sp>
      <p:sp>
        <p:nvSpPr>
          <p:cNvPr id="16388" name="AutoShape 4"/>
          <p:cNvSpPr>
            <a:spLocks noGrp="1" noChangeArrowheads="1"/>
          </p:cNvSpPr>
          <p:nvPr>
            <p:ph type="body" idx="1"/>
          </p:nvPr>
        </p:nvSpPr>
        <p:spPr>
          <a:xfrm>
            <a:off x="3059113" y="1557338"/>
            <a:ext cx="3168650" cy="749300"/>
          </a:xfrm>
          <a:prstGeom prst="roundRect">
            <a:avLst>
              <a:gd name="adj" fmla="val 16667"/>
            </a:avLst>
          </a:prstGeom>
          <a:noFill/>
          <a:ln w="76200" cmpd="tri">
            <a:solidFill>
              <a:schemeClr val="accent2"/>
            </a:solidFill>
            <a:round/>
          </a:ln>
        </p:spPr>
        <p:txBody>
          <a:bodyPr/>
          <a:lstStyle/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b="1" i="1" dirty="0" smtClean="0">
                <a:solidFill>
                  <a:schemeClr val="bg1"/>
                </a:solidFill>
              </a:rPr>
              <a:t>склонение</a:t>
            </a:r>
          </a:p>
        </p:txBody>
      </p:sp>
      <p:sp>
        <p:nvSpPr>
          <p:cNvPr id="16389" name="Line 5"/>
          <p:cNvSpPr>
            <a:spLocks noChangeShapeType="1"/>
          </p:cNvSpPr>
          <p:nvPr/>
        </p:nvSpPr>
        <p:spPr bwMode="auto">
          <a:xfrm flipH="1">
            <a:off x="2268538" y="1844675"/>
            <a:ext cx="719137" cy="0"/>
          </a:xfrm>
          <a:prstGeom prst="line">
            <a:avLst/>
          </a:prstGeom>
          <a:noFill/>
          <a:ln w="57150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390" name="Line 6"/>
          <p:cNvSpPr>
            <a:spLocks noChangeShapeType="1"/>
          </p:cNvSpPr>
          <p:nvPr/>
        </p:nvSpPr>
        <p:spPr bwMode="auto">
          <a:xfrm flipH="1">
            <a:off x="6300788" y="1916113"/>
            <a:ext cx="719137" cy="0"/>
          </a:xfrm>
          <a:prstGeom prst="line">
            <a:avLst/>
          </a:prstGeom>
          <a:noFill/>
          <a:ln w="57150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391" name="Line 7"/>
          <p:cNvSpPr>
            <a:spLocks noChangeShapeType="1"/>
          </p:cNvSpPr>
          <p:nvPr/>
        </p:nvSpPr>
        <p:spPr bwMode="auto">
          <a:xfrm flipH="1" flipV="1">
            <a:off x="2268538" y="1916113"/>
            <a:ext cx="0" cy="1441450"/>
          </a:xfrm>
          <a:prstGeom prst="line">
            <a:avLst/>
          </a:prstGeom>
          <a:noFill/>
          <a:ln w="57150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392" name="Line 8"/>
          <p:cNvSpPr>
            <a:spLocks noChangeShapeType="1"/>
          </p:cNvSpPr>
          <p:nvPr/>
        </p:nvSpPr>
        <p:spPr bwMode="auto">
          <a:xfrm flipH="1">
            <a:off x="7019925" y="1989138"/>
            <a:ext cx="0" cy="1368425"/>
          </a:xfrm>
          <a:prstGeom prst="line">
            <a:avLst/>
          </a:prstGeom>
          <a:noFill/>
          <a:ln w="57150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393" name="Line 9"/>
          <p:cNvSpPr>
            <a:spLocks noChangeShapeType="1"/>
          </p:cNvSpPr>
          <p:nvPr/>
        </p:nvSpPr>
        <p:spPr bwMode="auto">
          <a:xfrm flipH="1">
            <a:off x="4572000" y="2349500"/>
            <a:ext cx="0" cy="1008063"/>
          </a:xfrm>
          <a:prstGeom prst="line">
            <a:avLst/>
          </a:prstGeom>
          <a:noFill/>
          <a:ln w="57150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394" name="AutoShape 10"/>
          <p:cNvSpPr>
            <a:spLocks noChangeArrowheads="1"/>
          </p:cNvSpPr>
          <p:nvPr/>
        </p:nvSpPr>
        <p:spPr bwMode="auto">
          <a:xfrm>
            <a:off x="3851275" y="3429000"/>
            <a:ext cx="1439863" cy="433388"/>
          </a:xfrm>
          <a:prstGeom prst="roundRect">
            <a:avLst>
              <a:gd name="adj" fmla="val 16667"/>
            </a:avLst>
          </a:prstGeom>
          <a:noFill/>
          <a:ln w="76200" cmpd="tri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i="0" dirty="0">
                <a:solidFill>
                  <a:srgbClr val="FFFF00"/>
                </a:solidFill>
                <a:latin typeface="Arial" charset="0"/>
              </a:rPr>
              <a:t>2-е</a:t>
            </a:r>
          </a:p>
        </p:txBody>
      </p:sp>
      <p:sp>
        <p:nvSpPr>
          <p:cNvPr id="16395" name="AutoShape 11"/>
          <p:cNvSpPr>
            <a:spLocks noChangeArrowheads="1"/>
          </p:cNvSpPr>
          <p:nvPr/>
        </p:nvSpPr>
        <p:spPr bwMode="auto">
          <a:xfrm>
            <a:off x="6443663" y="3429000"/>
            <a:ext cx="1439862" cy="433388"/>
          </a:xfrm>
          <a:prstGeom prst="roundRect">
            <a:avLst>
              <a:gd name="adj" fmla="val 16667"/>
            </a:avLst>
          </a:prstGeom>
          <a:noFill/>
          <a:ln w="76200" cmpd="tri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i="0" dirty="0">
                <a:solidFill>
                  <a:srgbClr val="FFFF00"/>
                </a:solidFill>
                <a:latin typeface="Arial" charset="0"/>
              </a:rPr>
              <a:t>3-е</a:t>
            </a:r>
          </a:p>
        </p:txBody>
      </p:sp>
      <p:sp>
        <p:nvSpPr>
          <p:cNvPr id="16396" name="AutoShape 12"/>
          <p:cNvSpPr>
            <a:spLocks noChangeArrowheads="1"/>
          </p:cNvSpPr>
          <p:nvPr/>
        </p:nvSpPr>
        <p:spPr bwMode="auto">
          <a:xfrm>
            <a:off x="1547813" y="3429000"/>
            <a:ext cx="1439862" cy="433388"/>
          </a:xfrm>
          <a:prstGeom prst="roundRect">
            <a:avLst>
              <a:gd name="adj" fmla="val 16667"/>
            </a:avLst>
          </a:prstGeom>
          <a:noFill/>
          <a:ln w="76200" cmpd="tri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i="0" dirty="0">
                <a:solidFill>
                  <a:srgbClr val="FFFF00"/>
                </a:solidFill>
                <a:latin typeface="Arial" charset="0"/>
              </a:rPr>
              <a:t>1-е</a:t>
            </a:r>
          </a:p>
        </p:txBody>
      </p:sp>
      <p:sp>
        <p:nvSpPr>
          <p:cNvPr id="16397" name="AutoShape 13"/>
          <p:cNvSpPr>
            <a:spLocks noChangeArrowheads="1"/>
          </p:cNvSpPr>
          <p:nvPr/>
        </p:nvSpPr>
        <p:spPr bwMode="auto">
          <a:xfrm>
            <a:off x="6156325" y="4149725"/>
            <a:ext cx="2447925" cy="17272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76200" cmpd="tri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i="0">
                <a:solidFill>
                  <a:schemeClr val="tx2"/>
                </a:solidFill>
                <a:latin typeface="Arial" charset="0"/>
              </a:rPr>
              <a:t>Женский</a:t>
            </a:r>
          </a:p>
          <a:p>
            <a:pPr algn="ctr"/>
            <a:r>
              <a:rPr lang="ru-RU" sz="2400" i="0">
                <a:solidFill>
                  <a:schemeClr val="accent2"/>
                </a:solidFill>
                <a:latin typeface="Arial" charset="0"/>
              </a:rPr>
              <a:t>Ь</a:t>
            </a:r>
          </a:p>
          <a:p>
            <a:pPr algn="ctr"/>
            <a:r>
              <a:rPr lang="ru-RU" sz="2400" i="0">
                <a:solidFill>
                  <a:schemeClr val="tx2"/>
                </a:solidFill>
                <a:latin typeface="Arial" charset="0"/>
              </a:rPr>
              <a:t>Ел</a:t>
            </a:r>
            <a:r>
              <a:rPr lang="ru-RU" sz="2400" i="0">
                <a:solidFill>
                  <a:schemeClr val="accent2"/>
                </a:solidFill>
                <a:latin typeface="Arial" charset="0"/>
              </a:rPr>
              <a:t>ь, </a:t>
            </a:r>
            <a:r>
              <a:rPr lang="ru-RU" sz="2400" i="0">
                <a:solidFill>
                  <a:schemeClr val="tx2"/>
                </a:solidFill>
                <a:latin typeface="Arial" charset="0"/>
              </a:rPr>
              <a:t>доч</a:t>
            </a:r>
            <a:r>
              <a:rPr lang="ru-RU" sz="2400" i="0">
                <a:solidFill>
                  <a:schemeClr val="accent2"/>
                </a:solidFill>
                <a:latin typeface="Arial" charset="0"/>
              </a:rPr>
              <a:t>ь</a:t>
            </a:r>
          </a:p>
        </p:txBody>
      </p:sp>
      <p:sp>
        <p:nvSpPr>
          <p:cNvPr id="16398" name="AutoShape 14"/>
          <p:cNvSpPr>
            <a:spLocks noChangeArrowheads="1"/>
          </p:cNvSpPr>
          <p:nvPr/>
        </p:nvSpPr>
        <p:spPr bwMode="auto">
          <a:xfrm>
            <a:off x="3348038" y="4149725"/>
            <a:ext cx="2520950" cy="17272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38100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i="0">
                <a:solidFill>
                  <a:schemeClr val="tx2"/>
                </a:solidFill>
                <a:latin typeface="Arial" charset="0"/>
              </a:rPr>
              <a:t>Мужской</a:t>
            </a:r>
          </a:p>
          <a:p>
            <a:pPr algn="ctr"/>
            <a:r>
              <a:rPr lang="ru-RU" sz="2400" i="0">
                <a:solidFill>
                  <a:schemeClr val="tx2"/>
                </a:solidFill>
                <a:latin typeface="Arial" charset="0"/>
              </a:rPr>
              <a:t>Средний</a:t>
            </a:r>
          </a:p>
          <a:p>
            <a:pPr algn="ctr"/>
            <a:r>
              <a:rPr lang="ru-RU" sz="2400" i="0">
                <a:solidFill>
                  <a:schemeClr val="accent2"/>
                </a:solidFill>
                <a:latin typeface="Arial" charset="0"/>
              </a:rPr>
              <a:t>на –о, -е</a:t>
            </a:r>
          </a:p>
          <a:p>
            <a:pPr algn="ctr"/>
            <a:r>
              <a:rPr lang="ru-RU" sz="2400" i="0">
                <a:solidFill>
                  <a:schemeClr val="tx2"/>
                </a:solidFill>
                <a:latin typeface="Arial" charset="0"/>
              </a:rPr>
              <a:t>Конь</a:t>
            </a:r>
            <a:r>
              <a:rPr lang="ru-RU" sz="2400" i="0" u="sng">
                <a:solidFill>
                  <a:schemeClr val="accent2"/>
                </a:solidFill>
                <a:latin typeface="Arial" charset="0"/>
              </a:rPr>
              <a:t> </a:t>
            </a:r>
            <a:r>
              <a:rPr lang="ru-RU" sz="2400" i="0">
                <a:solidFill>
                  <a:schemeClr val="accent2"/>
                </a:solidFill>
                <a:latin typeface="Arial" charset="0"/>
              </a:rPr>
              <a:t>, </a:t>
            </a:r>
            <a:r>
              <a:rPr lang="ru-RU" sz="2400" i="0">
                <a:solidFill>
                  <a:schemeClr val="tx2"/>
                </a:solidFill>
                <a:latin typeface="Arial" charset="0"/>
              </a:rPr>
              <a:t>пол</a:t>
            </a:r>
            <a:r>
              <a:rPr lang="ru-RU" sz="2400" i="0">
                <a:solidFill>
                  <a:schemeClr val="accent2"/>
                </a:solidFill>
                <a:latin typeface="Arial" charset="0"/>
              </a:rPr>
              <a:t>е</a:t>
            </a:r>
          </a:p>
        </p:txBody>
      </p:sp>
      <p:sp>
        <p:nvSpPr>
          <p:cNvPr id="16399" name="AutoShape 15"/>
          <p:cNvSpPr>
            <a:spLocks noChangeArrowheads="1"/>
          </p:cNvSpPr>
          <p:nvPr/>
        </p:nvSpPr>
        <p:spPr bwMode="auto">
          <a:xfrm>
            <a:off x="468313" y="4149725"/>
            <a:ext cx="2592387" cy="17272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76200" cmpd="tri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i="0">
                <a:solidFill>
                  <a:schemeClr val="tx2"/>
                </a:solidFill>
                <a:latin typeface="Arial" charset="0"/>
              </a:rPr>
              <a:t>Мужской</a:t>
            </a:r>
          </a:p>
          <a:p>
            <a:pPr algn="ctr"/>
            <a:r>
              <a:rPr lang="ru-RU" sz="2400" i="0">
                <a:solidFill>
                  <a:schemeClr val="tx2"/>
                </a:solidFill>
                <a:latin typeface="Arial" charset="0"/>
              </a:rPr>
              <a:t>Женский</a:t>
            </a:r>
          </a:p>
          <a:p>
            <a:pPr algn="ctr"/>
            <a:r>
              <a:rPr lang="ru-RU" sz="2400" i="0">
                <a:solidFill>
                  <a:schemeClr val="accent2"/>
                </a:solidFill>
                <a:latin typeface="Arial" charset="0"/>
              </a:rPr>
              <a:t>-а, -я</a:t>
            </a:r>
          </a:p>
          <a:p>
            <a:pPr algn="ctr"/>
            <a:r>
              <a:rPr lang="ru-RU" sz="2400" i="0">
                <a:solidFill>
                  <a:schemeClr val="tx2"/>
                </a:solidFill>
                <a:latin typeface="Arial" charset="0"/>
              </a:rPr>
              <a:t>Мам</a:t>
            </a:r>
            <a:r>
              <a:rPr lang="ru-RU" sz="2400" i="0">
                <a:solidFill>
                  <a:schemeClr val="accent2"/>
                </a:solidFill>
                <a:latin typeface="Arial" charset="0"/>
              </a:rPr>
              <a:t>а, </a:t>
            </a:r>
            <a:r>
              <a:rPr lang="ru-RU" sz="2400" i="0">
                <a:solidFill>
                  <a:schemeClr val="tx2"/>
                </a:solidFill>
                <a:latin typeface="Arial" charset="0"/>
              </a:rPr>
              <a:t>дяд</a:t>
            </a:r>
            <a:r>
              <a:rPr lang="ru-RU" sz="2400" i="0">
                <a:solidFill>
                  <a:schemeClr val="accent2"/>
                </a:solidFill>
                <a:latin typeface="Arial" charset="0"/>
              </a:rPr>
              <a:t>я</a:t>
            </a:r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6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6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6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63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63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163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70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16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90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163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163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163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16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6" grpId="0"/>
      <p:bldP spid="16388" grpId="0" animBg="1"/>
      <p:bldP spid="16389" grpId="0" animBg="1"/>
      <p:bldP spid="16390" grpId="0" animBg="1"/>
      <p:bldP spid="16391" grpId="0" animBg="1"/>
      <p:bldP spid="16392" grpId="0" animBg="1"/>
      <p:bldP spid="16393" grpId="0" animBg="1"/>
      <p:bldP spid="16394" grpId="0" animBg="1"/>
      <p:bldP spid="16395" grpId="0" animBg="1"/>
      <p:bldP spid="16396" grpId="0" animBg="1"/>
      <p:bldP spid="16397" grpId="0" animBg="1"/>
      <p:bldP spid="16398" grpId="0" animBg="1"/>
      <p:bldP spid="1639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b="1" smtClean="0">
                <a:solidFill>
                  <a:srgbClr val="333399"/>
                </a:solidFill>
              </a:rPr>
              <a:t/>
            </a:r>
            <a:br>
              <a:rPr lang="ru-RU" sz="4000" b="1" smtClean="0">
                <a:solidFill>
                  <a:srgbClr val="333399"/>
                </a:solidFill>
              </a:rPr>
            </a:br>
            <a:endParaRPr lang="ru-RU" sz="4000" b="1" smtClean="0">
              <a:solidFill>
                <a:srgbClr val="333399"/>
              </a:solidFill>
            </a:endParaRP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8596" y="571500"/>
            <a:ext cx="8358246" cy="5949950"/>
          </a:xfrm>
        </p:spPr>
        <p:txBody>
          <a:bodyPr rtlCol="0">
            <a:normAutofit/>
          </a:bodyPr>
          <a:lstStyle/>
          <a:p>
            <a:pPr eaLnBrk="1" fontAlgn="auto" hangingPunct="1">
              <a:spcBef>
                <a:spcPct val="50000"/>
              </a:spcBef>
              <a:spcAft>
                <a:spcPts val="0"/>
              </a:spcAft>
              <a:buFontTx/>
              <a:buNone/>
              <a:defRPr/>
            </a:pPr>
            <a:r>
              <a:rPr lang="ru-RU" b="1" i="1" u="sng" dirty="0" smtClean="0">
                <a:solidFill>
                  <a:schemeClr val="bg1"/>
                </a:solidFill>
              </a:rPr>
              <a:t>Чтобы правильно писать безударное окончание существительного надо:</a:t>
            </a:r>
          </a:p>
          <a:p>
            <a:pPr eaLnBrk="1" fontAlgn="auto" hangingPunct="1">
              <a:spcBef>
                <a:spcPct val="50000"/>
              </a:spcBef>
              <a:spcAft>
                <a:spcPts val="0"/>
              </a:spcAft>
              <a:buFontTx/>
              <a:buNone/>
              <a:defRPr/>
            </a:pPr>
            <a:r>
              <a:rPr lang="ru-RU" sz="2800" b="1" i="1" u="sng" dirty="0" smtClean="0">
                <a:solidFill>
                  <a:srgbClr val="FFFF00"/>
                </a:solidFill>
              </a:rPr>
              <a:t>Шаг 1</a:t>
            </a:r>
          </a:p>
          <a:p>
            <a:pPr eaLnBrk="1" fontAlgn="auto" hangingPunct="1">
              <a:spcBef>
                <a:spcPct val="50000"/>
              </a:spcBef>
              <a:spcAft>
                <a:spcPts val="0"/>
              </a:spcAft>
              <a:buFontTx/>
              <a:buNone/>
              <a:defRPr/>
            </a:pPr>
            <a:r>
              <a:rPr lang="ru-RU" sz="2800" b="1" dirty="0" smtClean="0">
                <a:solidFill>
                  <a:schemeClr val="bg1"/>
                </a:solidFill>
              </a:rPr>
              <a:t>Определить падеж.</a:t>
            </a:r>
          </a:p>
          <a:p>
            <a:pPr eaLnBrk="1" fontAlgn="auto" hangingPunct="1">
              <a:spcBef>
                <a:spcPct val="50000"/>
              </a:spcBef>
              <a:spcAft>
                <a:spcPts val="0"/>
              </a:spcAft>
              <a:buFontTx/>
              <a:buNone/>
              <a:defRPr/>
            </a:pPr>
            <a:r>
              <a:rPr lang="ru-RU" sz="2800" b="1" i="1" u="sng" dirty="0" smtClean="0">
                <a:solidFill>
                  <a:schemeClr val="bg1"/>
                </a:solidFill>
              </a:rPr>
              <a:t> </a:t>
            </a:r>
            <a:r>
              <a:rPr lang="ru-RU" sz="2800" b="1" i="1" u="sng" dirty="0" smtClean="0">
                <a:solidFill>
                  <a:srgbClr val="FFFF00"/>
                </a:solidFill>
              </a:rPr>
              <a:t>Шаг 2</a:t>
            </a:r>
          </a:p>
          <a:p>
            <a:pPr eaLnBrk="1" fontAlgn="auto" hangingPunct="1">
              <a:spcBef>
                <a:spcPct val="5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800" b="1" dirty="0" smtClean="0">
                <a:solidFill>
                  <a:schemeClr val="bg1"/>
                </a:solidFill>
              </a:rPr>
              <a:t>  Определить склонение.</a:t>
            </a:r>
          </a:p>
          <a:p>
            <a:pPr eaLnBrk="1" fontAlgn="auto" hangingPunct="1">
              <a:spcBef>
                <a:spcPct val="5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800" b="1" i="1" u="sng" dirty="0" smtClean="0">
                <a:solidFill>
                  <a:schemeClr val="bg1"/>
                </a:solidFill>
              </a:rPr>
              <a:t> </a:t>
            </a:r>
            <a:r>
              <a:rPr lang="ru-RU" sz="2800" b="1" i="1" u="sng" dirty="0" smtClean="0">
                <a:solidFill>
                  <a:srgbClr val="FFFF00"/>
                </a:solidFill>
              </a:rPr>
              <a:t>Шаг 3</a:t>
            </a:r>
          </a:p>
          <a:p>
            <a:pPr eaLnBrk="1" fontAlgn="auto" hangingPunct="1">
              <a:spcBef>
                <a:spcPct val="5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800" b="1" i="1" dirty="0" smtClean="0">
                <a:solidFill>
                  <a:schemeClr val="bg1"/>
                </a:solidFill>
              </a:rPr>
              <a:t>Вспомнить окончание существительного этого склонения в нужном падеже</a:t>
            </a:r>
            <a:r>
              <a:rPr lang="ru-RU" sz="2400" b="1" i="1" dirty="0" smtClean="0">
                <a:solidFill>
                  <a:schemeClr val="bg1"/>
                </a:solidFill>
              </a:rPr>
              <a:t>.</a:t>
            </a:r>
            <a:endParaRPr lang="ru-RU" sz="2800" b="1" i="1" u="sng" dirty="0" smtClean="0">
              <a:solidFill>
                <a:schemeClr val="bg1"/>
              </a:solidFill>
            </a:endParaRPr>
          </a:p>
          <a:p>
            <a:pPr eaLnBrk="1" fontAlgn="auto" hangingPunct="1">
              <a:spcBef>
                <a:spcPct val="50000"/>
              </a:spcBef>
              <a:spcAft>
                <a:spcPts val="0"/>
              </a:spcAft>
              <a:buFontTx/>
              <a:buNone/>
              <a:defRPr/>
            </a:pPr>
            <a:endParaRPr lang="ru-RU" b="1" dirty="0" smtClean="0">
              <a:solidFill>
                <a:srgbClr val="000099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b="1" dirty="0" smtClean="0">
              <a:solidFill>
                <a:srgbClr val="000099"/>
              </a:solidFill>
            </a:endParaRPr>
          </a:p>
        </p:txBody>
      </p:sp>
      <p:sp>
        <p:nvSpPr>
          <p:cNvPr id="30724" name="Text Box 4"/>
          <p:cNvSpPr txBox="1">
            <a:spLocks noChangeArrowheads="1"/>
          </p:cNvSpPr>
          <p:nvPr/>
        </p:nvSpPr>
        <p:spPr bwMode="auto">
          <a:xfrm>
            <a:off x="1187450" y="0"/>
            <a:ext cx="6275388" cy="584200"/>
          </a:xfrm>
          <a:prstGeom prst="rect">
            <a:avLst/>
          </a:prstGeom>
          <a:gradFill rotWithShape="1">
            <a:gsLst>
              <a:gs pos="0">
                <a:schemeClr val="hlink"/>
              </a:gs>
              <a:gs pos="50000">
                <a:schemeClr val="hlink">
                  <a:gamma/>
                  <a:tint val="0"/>
                  <a:invGamma/>
                </a:schemeClr>
              </a:gs>
              <a:gs pos="100000">
                <a:schemeClr val="hlink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3200" b="1" i="1" dirty="0">
                <a:solidFill>
                  <a:srgbClr val="333399"/>
                </a:solidFill>
              </a:rPr>
              <a:t>Алгоритм работы</a:t>
            </a:r>
            <a:r>
              <a:rPr lang="ru-RU" sz="3200" b="1" dirty="0">
                <a:solidFill>
                  <a:srgbClr val="333399"/>
                </a:solidFill>
              </a:rPr>
              <a:t>:</a:t>
            </a:r>
          </a:p>
        </p:txBody>
      </p:sp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2097540">
            <a:off x="3827297" y="1417769"/>
            <a:ext cx="2001838" cy="2519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0" name="Picture 6" descr="BOOK1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572132" y="5857892"/>
            <a:ext cx="1662112" cy="81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1" name="Picture 7" descr="QUILLPEN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643570" y="2928934"/>
            <a:ext cx="1152525" cy="1744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07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5" dur="80"/>
                                        <p:tgtEl>
                                          <p:spTgt spid="307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6" dur="80"/>
                                        <p:tgtEl>
                                          <p:spTgt spid="307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80"/>
                                        <p:tgtEl>
                                          <p:spTgt spid="307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40"/>
                            </p:stCondLst>
                            <p:childTnLst>
                              <p:par>
                                <p:cTn id="29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1" dur="80"/>
                                        <p:tgtEl>
                                          <p:spTgt spid="307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2" dur="80"/>
                                        <p:tgtEl>
                                          <p:spTgt spid="307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80"/>
                                        <p:tgtEl>
                                          <p:spTgt spid="307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8" dur="80"/>
                                        <p:tgtEl>
                                          <p:spTgt spid="307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9" dur="80"/>
                                        <p:tgtEl>
                                          <p:spTgt spid="307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80"/>
                                        <p:tgtEl>
                                          <p:spTgt spid="307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3200" b="1" dirty="0" smtClean="0">
                <a:solidFill>
                  <a:schemeClr val="bg1"/>
                </a:solidFill>
              </a:rPr>
              <a:t>Гласные в падежных окончаниях имен существительных в единственном числе</a:t>
            </a:r>
          </a:p>
        </p:txBody>
      </p:sp>
      <p:graphicFrame>
        <p:nvGraphicFramePr>
          <p:cNvPr id="146580" name="Group 148"/>
          <p:cNvGraphicFramePr>
            <a:graphicFrameLocks noGrp="1"/>
          </p:cNvGraphicFramePr>
          <p:nvPr/>
        </p:nvGraphicFramePr>
        <p:xfrm>
          <a:off x="611188" y="1500174"/>
          <a:ext cx="7880350" cy="4336113"/>
        </p:xfrm>
        <a:graphic>
          <a:graphicData uri="http://schemas.openxmlformats.org/drawingml/2006/table">
            <a:tbl>
              <a:tblPr>
                <a:tableStyleId>{69C7853C-536D-4A76-A0AE-DD22124D55A5}</a:tableStyleId>
              </a:tblPr>
              <a:tblGrid>
                <a:gridCol w="1673225"/>
                <a:gridCol w="1135062"/>
                <a:gridCol w="1255713"/>
                <a:gridCol w="1274762"/>
                <a:gridCol w="1187450"/>
                <a:gridCol w="1354138"/>
              </a:tblGrid>
              <a:tr h="584017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2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Падеж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2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Склонение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2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на -ия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2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на -ий, -ие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</a:tr>
              <a:tr h="63340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2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1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2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2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2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 3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03956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2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Род. п.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</a:tr>
              <a:tr h="103956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2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Дат. п.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</a:tr>
              <a:tr h="103956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2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Пр. п.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ru-RU" sz="3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</a:tr>
            </a:tbl>
          </a:graphicData>
        </a:graphic>
      </p:graphicFrame>
      <p:sp>
        <p:nvSpPr>
          <p:cNvPr id="11307" name="Text Box 45"/>
          <p:cNvSpPr txBox="1">
            <a:spLocks noChangeArrowheads="1"/>
          </p:cNvSpPr>
          <p:nvPr/>
        </p:nvSpPr>
        <p:spPr bwMode="auto">
          <a:xfrm>
            <a:off x="2176463" y="308927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11308" name="Text Box 46"/>
          <p:cNvSpPr txBox="1">
            <a:spLocks noChangeArrowheads="1"/>
          </p:cNvSpPr>
          <p:nvPr/>
        </p:nvSpPr>
        <p:spPr bwMode="auto">
          <a:xfrm>
            <a:off x="1311275" y="4097338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146479" name="Text Box 47"/>
          <p:cNvSpPr txBox="1">
            <a:spLocks noChangeArrowheads="1"/>
          </p:cNvSpPr>
          <p:nvPr/>
        </p:nvSpPr>
        <p:spPr bwMode="auto">
          <a:xfrm>
            <a:off x="7596188" y="3357563"/>
            <a:ext cx="5048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dirty="0"/>
              <a:t>-</a:t>
            </a:r>
          </a:p>
        </p:txBody>
      </p:sp>
      <p:sp>
        <p:nvSpPr>
          <p:cNvPr id="146480" name="Text Box 48"/>
          <p:cNvSpPr txBox="1">
            <a:spLocks noChangeArrowheads="1"/>
          </p:cNvSpPr>
          <p:nvPr/>
        </p:nvSpPr>
        <p:spPr bwMode="auto">
          <a:xfrm>
            <a:off x="2339975" y="3346450"/>
            <a:ext cx="5762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-и</a:t>
            </a:r>
          </a:p>
        </p:txBody>
      </p:sp>
      <p:sp>
        <p:nvSpPr>
          <p:cNvPr id="146481" name="Text Box 49"/>
          <p:cNvSpPr txBox="1">
            <a:spLocks noChangeArrowheads="1"/>
          </p:cNvSpPr>
          <p:nvPr/>
        </p:nvSpPr>
        <p:spPr bwMode="auto">
          <a:xfrm>
            <a:off x="2700338" y="3357563"/>
            <a:ext cx="7207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(-ы)</a:t>
            </a:r>
          </a:p>
        </p:txBody>
      </p:sp>
      <p:sp>
        <p:nvSpPr>
          <p:cNvPr id="146482" name="Text Box 50"/>
          <p:cNvSpPr txBox="1">
            <a:spLocks noChangeArrowheads="1"/>
          </p:cNvSpPr>
          <p:nvPr/>
        </p:nvSpPr>
        <p:spPr bwMode="auto">
          <a:xfrm>
            <a:off x="3779838" y="3357563"/>
            <a:ext cx="5048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dirty="0"/>
              <a:t>--</a:t>
            </a:r>
          </a:p>
        </p:txBody>
      </p:sp>
      <p:sp>
        <p:nvSpPr>
          <p:cNvPr id="146483" name="Text Box 51"/>
          <p:cNvSpPr txBox="1">
            <a:spLocks noChangeArrowheads="1"/>
          </p:cNvSpPr>
          <p:nvPr/>
        </p:nvSpPr>
        <p:spPr bwMode="auto">
          <a:xfrm>
            <a:off x="4859338" y="3357563"/>
            <a:ext cx="54451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/>
              <a:t>-и</a:t>
            </a:r>
          </a:p>
        </p:txBody>
      </p:sp>
      <p:sp>
        <p:nvSpPr>
          <p:cNvPr id="146484" name="Text Box 52"/>
          <p:cNvSpPr txBox="1">
            <a:spLocks noChangeArrowheads="1"/>
          </p:cNvSpPr>
          <p:nvPr/>
        </p:nvSpPr>
        <p:spPr bwMode="auto">
          <a:xfrm>
            <a:off x="2484438" y="4292600"/>
            <a:ext cx="6477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/>
              <a:t>-е</a:t>
            </a:r>
          </a:p>
        </p:txBody>
      </p:sp>
      <p:sp>
        <p:nvSpPr>
          <p:cNvPr id="146485" name="Text Box 53"/>
          <p:cNvSpPr txBox="1">
            <a:spLocks noChangeArrowheads="1"/>
          </p:cNvSpPr>
          <p:nvPr/>
        </p:nvSpPr>
        <p:spPr bwMode="auto">
          <a:xfrm>
            <a:off x="2484438" y="5157788"/>
            <a:ext cx="6477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/>
              <a:t>-е</a:t>
            </a:r>
          </a:p>
        </p:txBody>
      </p:sp>
      <p:sp>
        <p:nvSpPr>
          <p:cNvPr id="146486" name="Text Box 54"/>
          <p:cNvSpPr txBox="1">
            <a:spLocks noChangeArrowheads="1"/>
          </p:cNvSpPr>
          <p:nvPr/>
        </p:nvSpPr>
        <p:spPr bwMode="auto">
          <a:xfrm>
            <a:off x="3779838" y="4292600"/>
            <a:ext cx="5048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dirty="0"/>
              <a:t>-</a:t>
            </a:r>
          </a:p>
        </p:txBody>
      </p:sp>
      <p:sp>
        <p:nvSpPr>
          <p:cNvPr id="146487" name="Text Box 55"/>
          <p:cNvSpPr txBox="1">
            <a:spLocks noChangeArrowheads="1"/>
          </p:cNvSpPr>
          <p:nvPr/>
        </p:nvSpPr>
        <p:spPr bwMode="auto">
          <a:xfrm>
            <a:off x="3635375" y="5229225"/>
            <a:ext cx="5762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/>
              <a:t>-е</a:t>
            </a:r>
          </a:p>
        </p:txBody>
      </p:sp>
      <p:sp>
        <p:nvSpPr>
          <p:cNvPr id="146488" name="Text Box 56"/>
          <p:cNvSpPr txBox="1">
            <a:spLocks noChangeArrowheads="1"/>
          </p:cNvSpPr>
          <p:nvPr/>
        </p:nvSpPr>
        <p:spPr bwMode="auto">
          <a:xfrm>
            <a:off x="4932363" y="5229225"/>
            <a:ext cx="50323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-и</a:t>
            </a:r>
          </a:p>
        </p:txBody>
      </p:sp>
      <p:sp>
        <p:nvSpPr>
          <p:cNvPr id="146489" name="Text Box 57"/>
          <p:cNvSpPr txBox="1">
            <a:spLocks noChangeArrowheads="1"/>
          </p:cNvSpPr>
          <p:nvPr/>
        </p:nvSpPr>
        <p:spPr bwMode="auto">
          <a:xfrm>
            <a:off x="4932363" y="4292600"/>
            <a:ext cx="6477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-и</a:t>
            </a:r>
          </a:p>
        </p:txBody>
      </p:sp>
      <p:sp>
        <p:nvSpPr>
          <p:cNvPr id="11320" name="Text Box 59"/>
          <p:cNvSpPr txBox="1">
            <a:spLocks noChangeArrowheads="1"/>
          </p:cNvSpPr>
          <p:nvPr/>
        </p:nvSpPr>
        <p:spPr bwMode="auto">
          <a:xfrm>
            <a:off x="2195513" y="3357563"/>
            <a:ext cx="9366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146581" name="Text Box 149"/>
          <p:cNvSpPr txBox="1">
            <a:spLocks noChangeArrowheads="1"/>
          </p:cNvSpPr>
          <p:nvPr/>
        </p:nvSpPr>
        <p:spPr bwMode="auto">
          <a:xfrm>
            <a:off x="6227763" y="3357563"/>
            <a:ext cx="57626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dirty="0"/>
              <a:t>-и</a:t>
            </a:r>
          </a:p>
        </p:txBody>
      </p:sp>
      <p:sp>
        <p:nvSpPr>
          <p:cNvPr id="146582" name="Text Box 150"/>
          <p:cNvSpPr txBox="1">
            <a:spLocks noChangeArrowheads="1"/>
          </p:cNvSpPr>
          <p:nvPr/>
        </p:nvSpPr>
        <p:spPr bwMode="auto">
          <a:xfrm>
            <a:off x="6300788" y="4292600"/>
            <a:ext cx="50323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-и</a:t>
            </a:r>
          </a:p>
        </p:txBody>
      </p:sp>
      <p:sp>
        <p:nvSpPr>
          <p:cNvPr id="146584" name="Text Box 152"/>
          <p:cNvSpPr txBox="1">
            <a:spLocks noChangeArrowheads="1"/>
          </p:cNvSpPr>
          <p:nvPr/>
        </p:nvSpPr>
        <p:spPr bwMode="auto">
          <a:xfrm>
            <a:off x="6300788" y="5157788"/>
            <a:ext cx="431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-и</a:t>
            </a:r>
          </a:p>
        </p:txBody>
      </p:sp>
      <p:sp>
        <p:nvSpPr>
          <p:cNvPr id="11324" name="Text Box 154"/>
          <p:cNvSpPr txBox="1">
            <a:spLocks noChangeArrowheads="1"/>
          </p:cNvSpPr>
          <p:nvPr/>
        </p:nvSpPr>
        <p:spPr bwMode="auto">
          <a:xfrm>
            <a:off x="7524750" y="3357563"/>
            <a:ext cx="50323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11325" name="Text Box 155"/>
          <p:cNvSpPr txBox="1">
            <a:spLocks noChangeArrowheads="1"/>
          </p:cNvSpPr>
          <p:nvPr/>
        </p:nvSpPr>
        <p:spPr bwMode="auto">
          <a:xfrm>
            <a:off x="7524750" y="4292600"/>
            <a:ext cx="5032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146588" name="Text Box 156"/>
          <p:cNvSpPr txBox="1">
            <a:spLocks noChangeArrowheads="1"/>
          </p:cNvSpPr>
          <p:nvPr/>
        </p:nvSpPr>
        <p:spPr bwMode="auto">
          <a:xfrm>
            <a:off x="7524750" y="4292600"/>
            <a:ext cx="5032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dirty="0"/>
              <a:t>-</a:t>
            </a:r>
          </a:p>
        </p:txBody>
      </p:sp>
      <p:sp>
        <p:nvSpPr>
          <p:cNvPr id="146589" name="Text Box 157"/>
          <p:cNvSpPr txBox="1">
            <a:spLocks noChangeArrowheads="1"/>
          </p:cNvSpPr>
          <p:nvPr/>
        </p:nvSpPr>
        <p:spPr bwMode="auto">
          <a:xfrm>
            <a:off x="7451725" y="5229225"/>
            <a:ext cx="6492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dirty="0"/>
              <a:t>-и</a:t>
            </a:r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64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6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6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465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65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465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464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464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464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464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464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464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464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464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464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464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464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464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464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464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464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464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464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464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464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464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464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464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464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464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464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464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464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464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464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464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464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464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465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465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465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465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1465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1465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465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1465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1465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1465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1465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1465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1465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1465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1465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1465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6434" grpId="0"/>
      <p:bldP spid="146480" grpId="0"/>
      <p:bldP spid="146481" grpId="0"/>
      <p:bldP spid="146483" grpId="0"/>
      <p:bldP spid="146484" grpId="0"/>
      <p:bldP spid="146485" grpId="0"/>
      <p:bldP spid="146487" grpId="0"/>
      <p:bldP spid="146488" grpId="0"/>
      <p:bldP spid="146489" grpId="0"/>
      <p:bldP spid="146581" grpId="0"/>
      <p:bldP spid="146582" grpId="0"/>
      <p:bldP spid="146584" grpId="0"/>
      <p:bldP spid="14658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8" name="Text Box 8"/>
          <p:cNvSpPr txBox="1">
            <a:spLocks noChangeArrowheads="1"/>
          </p:cNvSpPr>
          <p:nvPr/>
        </p:nvSpPr>
        <p:spPr bwMode="auto">
          <a:xfrm>
            <a:off x="4286248" y="4572008"/>
            <a:ext cx="1917513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4000" b="1" i="1" dirty="0">
                <a:solidFill>
                  <a:schemeClr val="bg1"/>
                </a:solidFill>
              </a:rPr>
              <a:t>К рощ…</a:t>
            </a:r>
          </a:p>
        </p:txBody>
      </p:sp>
      <p:sp>
        <p:nvSpPr>
          <p:cNvPr id="25609" name="Text Box 9"/>
          <p:cNvSpPr txBox="1">
            <a:spLocks noChangeArrowheads="1"/>
          </p:cNvSpPr>
          <p:nvPr/>
        </p:nvSpPr>
        <p:spPr bwMode="auto">
          <a:xfrm>
            <a:off x="4214810" y="1285860"/>
            <a:ext cx="3000373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4000" b="1" i="1" dirty="0">
                <a:solidFill>
                  <a:schemeClr val="bg1"/>
                </a:solidFill>
              </a:rPr>
              <a:t>На пароход</a:t>
            </a:r>
            <a:r>
              <a:rPr lang="ru-RU" sz="2800" b="1" i="1" dirty="0">
                <a:solidFill>
                  <a:srgbClr val="FF3300"/>
                </a:solidFill>
              </a:rPr>
              <a:t>…</a:t>
            </a:r>
          </a:p>
        </p:txBody>
      </p:sp>
      <p:sp>
        <p:nvSpPr>
          <p:cNvPr id="25610" name="Text Box 10"/>
          <p:cNvSpPr txBox="1">
            <a:spLocks noChangeArrowheads="1"/>
          </p:cNvSpPr>
          <p:nvPr/>
        </p:nvSpPr>
        <p:spPr bwMode="auto">
          <a:xfrm>
            <a:off x="4000496" y="2857496"/>
            <a:ext cx="3838167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4000" b="1" i="1" dirty="0">
                <a:solidFill>
                  <a:schemeClr val="bg1"/>
                </a:solidFill>
              </a:rPr>
              <a:t>Около </a:t>
            </a:r>
            <a:r>
              <a:rPr lang="ru-RU" sz="4000" b="1" i="1" dirty="0" err="1">
                <a:solidFill>
                  <a:schemeClr val="bg1"/>
                </a:solidFill>
              </a:rPr>
              <a:t>площад</a:t>
            </a:r>
            <a:r>
              <a:rPr lang="ru-RU" sz="4000" b="1" i="1" dirty="0">
                <a:solidFill>
                  <a:schemeClr val="bg1"/>
                </a:solidFill>
              </a:rPr>
              <a:t>…</a:t>
            </a:r>
          </a:p>
        </p:txBody>
      </p:sp>
      <p:sp>
        <p:nvSpPr>
          <p:cNvPr id="25611" name="Text Box 11"/>
          <p:cNvSpPr txBox="1">
            <a:spLocks noChangeArrowheads="1"/>
          </p:cNvSpPr>
          <p:nvPr/>
        </p:nvSpPr>
        <p:spPr bwMode="auto">
          <a:xfrm>
            <a:off x="6858016" y="1285860"/>
            <a:ext cx="436338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 b="1" i="1" dirty="0">
                <a:solidFill>
                  <a:srgbClr val="FF0000"/>
                </a:solidFill>
              </a:rPr>
              <a:t>е</a:t>
            </a:r>
          </a:p>
        </p:txBody>
      </p:sp>
      <p:sp>
        <p:nvSpPr>
          <p:cNvPr id="25613" name="Text Box 13"/>
          <p:cNvSpPr txBox="1">
            <a:spLocks noChangeArrowheads="1"/>
          </p:cNvSpPr>
          <p:nvPr/>
        </p:nvSpPr>
        <p:spPr bwMode="auto">
          <a:xfrm>
            <a:off x="5786446" y="4572008"/>
            <a:ext cx="360363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 i="1" dirty="0">
                <a:solidFill>
                  <a:srgbClr val="FF0000"/>
                </a:solidFill>
              </a:rPr>
              <a:t>е</a:t>
            </a:r>
          </a:p>
        </p:txBody>
      </p:sp>
      <p:sp>
        <p:nvSpPr>
          <p:cNvPr id="25614" name="Text Box 14"/>
          <p:cNvSpPr txBox="1">
            <a:spLocks noChangeArrowheads="1"/>
          </p:cNvSpPr>
          <p:nvPr/>
        </p:nvSpPr>
        <p:spPr bwMode="auto">
          <a:xfrm>
            <a:off x="7358082" y="2857496"/>
            <a:ext cx="360363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 i="1" dirty="0">
                <a:solidFill>
                  <a:srgbClr val="FF0000"/>
                </a:solidFill>
              </a:rPr>
              <a:t>и</a:t>
            </a:r>
          </a:p>
        </p:txBody>
      </p:sp>
      <p:sp>
        <p:nvSpPr>
          <p:cNvPr id="12300" name="Прямоугольник 13"/>
          <p:cNvSpPr>
            <a:spLocks noChangeArrowheads="1"/>
          </p:cNvSpPr>
          <p:nvPr/>
        </p:nvSpPr>
        <p:spPr bwMode="auto">
          <a:xfrm>
            <a:off x="4071934" y="428604"/>
            <a:ext cx="3425938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 b="1" i="1" dirty="0">
                <a:solidFill>
                  <a:schemeClr val="bg1"/>
                </a:solidFill>
              </a:rPr>
              <a:t>Без </a:t>
            </a:r>
            <a:r>
              <a:rPr lang="ru-RU" sz="4400" b="1" i="1" dirty="0" err="1">
                <a:solidFill>
                  <a:schemeClr val="bg1"/>
                </a:solidFill>
              </a:rPr>
              <a:t>ошибк</a:t>
            </a:r>
            <a:r>
              <a:rPr lang="ru-RU" sz="4400" b="1" i="1" dirty="0">
                <a:solidFill>
                  <a:schemeClr val="bg1"/>
                </a:solidFill>
              </a:rPr>
              <a:t> </a:t>
            </a:r>
            <a:r>
              <a:rPr lang="ru-RU" sz="4400" b="1" dirty="0">
                <a:solidFill>
                  <a:schemeClr val="bg1"/>
                </a:solidFill>
              </a:rPr>
              <a:t>… </a:t>
            </a:r>
          </a:p>
        </p:txBody>
      </p:sp>
      <p:sp>
        <p:nvSpPr>
          <p:cNvPr id="15" name="Text Box 14"/>
          <p:cNvSpPr txBox="1">
            <a:spLocks noChangeArrowheads="1"/>
          </p:cNvSpPr>
          <p:nvPr/>
        </p:nvSpPr>
        <p:spPr bwMode="auto">
          <a:xfrm>
            <a:off x="6858016" y="285728"/>
            <a:ext cx="360363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400" b="1" i="1" dirty="0">
                <a:solidFill>
                  <a:srgbClr val="FF0000"/>
                </a:solidFill>
              </a:rPr>
              <a:t>и</a:t>
            </a:r>
          </a:p>
        </p:txBody>
      </p:sp>
      <p:sp>
        <p:nvSpPr>
          <p:cNvPr id="12302" name="Прямоугольник 16"/>
          <p:cNvSpPr>
            <a:spLocks noChangeArrowheads="1"/>
          </p:cNvSpPr>
          <p:nvPr/>
        </p:nvSpPr>
        <p:spPr bwMode="auto">
          <a:xfrm>
            <a:off x="4286248" y="2071678"/>
            <a:ext cx="1896481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dirty="0"/>
              <a:t>   </a:t>
            </a:r>
            <a:r>
              <a:rPr lang="ru-RU" sz="4000" b="1" i="1" dirty="0">
                <a:solidFill>
                  <a:schemeClr val="bg1"/>
                </a:solidFill>
              </a:rPr>
              <a:t>В пол</a:t>
            </a:r>
            <a:r>
              <a:rPr lang="ru-RU" sz="2800" b="1" dirty="0">
                <a:solidFill>
                  <a:srgbClr val="FF0000"/>
                </a:solidFill>
              </a:rPr>
              <a:t>…</a:t>
            </a:r>
          </a:p>
        </p:txBody>
      </p:sp>
      <p:sp>
        <p:nvSpPr>
          <p:cNvPr id="18" name="Text Box 13"/>
          <p:cNvSpPr txBox="1">
            <a:spLocks noChangeArrowheads="1"/>
          </p:cNvSpPr>
          <p:nvPr/>
        </p:nvSpPr>
        <p:spPr bwMode="auto">
          <a:xfrm>
            <a:off x="5857884" y="2071678"/>
            <a:ext cx="360362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 i="1" dirty="0">
                <a:solidFill>
                  <a:srgbClr val="FF0000"/>
                </a:solidFill>
              </a:rPr>
              <a:t>е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4071934" y="3714752"/>
            <a:ext cx="280397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40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</a:t>
            </a:r>
            <a:r>
              <a:rPr lang="ru-RU" sz="4000" b="1" i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роскош</a:t>
            </a:r>
            <a:r>
              <a:rPr lang="ru-RU" sz="40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…</a:t>
            </a:r>
            <a:r>
              <a:rPr lang="ru-RU" sz="2800" dirty="0">
                <a:solidFill>
                  <a:schemeClr val="bg1"/>
                </a:solidFill>
              </a:rPr>
              <a:t>. </a:t>
            </a:r>
          </a:p>
        </p:txBody>
      </p:sp>
      <p:sp>
        <p:nvSpPr>
          <p:cNvPr id="20" name="Text Box 14"/>
          <p:cNvSpPr txBox="1">
            <a:spLocks noChangeArrowheads="1"/>
          </p:cNvSpPr>
          <p:nvPr/>
        </p:nvSpPr>
        <p:spPr bwMode="auto">
          <a:xfrm>
            <a:off x="6286512" y="3643314"/>
            <a:ext cx="360363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 i="1" dirty="0">
                <a:solidFill>
                  <a:srgbClr val="FF0000"/>
                </a:solidFill>
              </a:rPr>
              <a:t>и</a:t>
            </a:r>
          </a:p>
        </p:txBody>
      </p:sp>
      <p:sp>
        <p:nvSpPr>
          <p:cNvPr id="21" name="Пятно 1 20"/>
          <p:cNvSpPr/>
          <p:nvPr/>
        </p:nvSpPr>
        <p:spPr>
          <a:xfrm>
            <a:off x="714348" y="2071678"/>
            <a:ext cx="3143272" cy="2571768"/>
          </a:xfrm>
          <a:prstGeom prst="irregularSeal1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chemeClr val="tx1"/>
                </a:solidFill>
              </a:rPr>
              <a:t>Упр.</a:t>
            </a:r>
          </a:p>
          <a:p>
            <a:pPr algn="ctr"/>
            <a:r>
              <a:rPr lang="ru-RU" sz="4800" b="1" dirty="0" smtClean="0">
                <a:solidFill>
                  <a:schemeClr val="tx1"/>
                </a:solidFill>
              </a:rPr>
              <a:t>198</a:t>
            </a:r>
            <a:endParaRPr lang="ru-RU" sz="48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56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6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56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56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56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256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56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56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256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56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56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56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56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56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56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56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56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56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56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56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56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56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56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561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56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561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56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561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56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561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561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56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56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56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561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56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561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56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561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56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561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561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2000"/>
                            </p:stCondLst>
                            <p:childTnLst>
                              <p:par>
                                <p:cTn id="129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3000"/>
                            </p:stCondLst>
                            <p:childTnLst>
                              <p:par>
                                <p:cTn id="135" presetID="8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36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8" grpId="0"/>
      <p:bldP spid="25609" grpId="0"/>
      <p:bldP spid="25610" grpId="0"/>
      <p:bldP spid="25611" grpId="0"/>
      <p:bldP spid="25613" grpId="0"/>
      <p:bldP spid="25614" grpId="0"/>
      <p:bldP spid="15" grpId="0"/>
      <p:bldP spid="18" grpId="0"/>
      <p:bldP spid="20" grpId="0"/>
      <p:bldP spid="21" grpId="0" animBg="1"/>
      <p:bldP spid="21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AutoShape 2"/>
          <p:cNvSpPr>
            <a:spLocks noChangeArrowheads="1"/>
          </p:cNvSpPr>
          <p:nvPr/>
        </p:nvSpPr>
        <p:spPr bwMode="auto">
          <a:xfrm rot="1261379">
            <a:off x="5364163" y="3357563"/>
            <a:ext cx="1058862" cy="1254125"/>
          </a:xfrm>
          <a:custGeom>
            <a:avLst/>
            <a:gdLst>
              <a:gd name="T0" fmla="*/ 2038699999 w 21600"/>
              <a:gd name="T1" fmla="*/ 0 h 21600"/>
              <a:gd name="T2" fmla="*/ 1532853176 w 21600"/>
              <a:gd name="T3" fmla="*/ 0 h 21600"/>
              <a:gd name="T4" fmla="*/ 0 w 21600"/>
              <a:gd name="T5" fmla="*/ 2147483647 h 21600"/>
              <a:gd name="T6" fmla="*/ 0 w 21600"/>
              <a:gd name="T7" fmla="*/ 2147483647 h 21600"/>
              <a:gd name="T8" fmla="*/ 0 w 21600"/>
              <a:gd name="T9" fmla="*/ 2147483647 h 21600"/>
              <a:gd name="T10" fmla="*/ 1055045401 w 21600"/>
              <a:gd name="T11" fmla="*/ 2147483647 h 21600"/>
              <a:gd name="T12" fmla="*/ 2110089234 w 21600"/>
              <a:gd name="T13" fmla="*/ 1752971164 h 21600"/>
              <a:gd name="T14" fmla="*/ 2147483647 w 21600"/>
              <a:gd name="T15" fmla="*/ 0 h 21600"/>
              <a:gd name="T16" fmla="*/ 17694720 60000 65536"/>
              <a:gd name="T17" fmla="*/ 11796480 60000 65536"/>
              <a:gd name="T18" fmla="*/ 17694720 60000 65536"/>
              <a:gd name="T19" fmla="*/ 11796480 60000 65536"/>
              <a:gd name="T20" fmla="*/ 5898240 60000 65536"/>
              <a:gd name="T21" fmla="*/ 5898240 60000 65536"/>
              <a:gd name="T22" fmla="*/ 0 60000 65536"/>
              <a:gd name="T23" fmla="*/ 0 60000 65536"/>
              <a:gd name="T24" fmla="*/ 0 w 21600"/>
              <a:gd name="T25" fmla="*/ 16700 h 21600"/>
              <a:gd name="T26" fmla="*/ 17912 w 21600"/>
              <a:gd name="T27" fmla="*/ 17912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17306" y="0"/>
                </a:moveTo>
                <a:lnTo>
                  <a:pt x="13012" y="0"/>
                </a:lnTo>
                <a:lnTo>
                  <a:pt x="16700" y="0"/>
                </a:lnTo>
                <a:lnTo>
                  <a:pt x="16700" y="16700"/>
                </a:lnTo>
                <a:lnTo>
                  <a:pt x="0" y="16700"/>
                </a:lnTo>
                <a:lnTo>
                  <a:pt x="0" y="13012"/>
                </a:lnTo>
                <a:lnTo>
                  <a:pt x="0" y="17306"/>
                </a:lnTo>
                <a:lnTo>
                  <a:pt x="0" y="21600"/>
                </a:lnTo>
                <a:lnTo>
                  <a:pt x="0" y="17912"/>
                </a:lnTo>
                <a:lnTo>
                  <a:pt x="17912" y="17912"/>
                </a:lnTo>
                <a:lnTo>
                  <a:pt x="17912" y="0"/>
                </a:lnTo>
                <a:lnTo>
                  <a:pt x="21600" y="0"/>
                </a:lnTo>
                <a:close/>
              </a:path>
            </a:pathLst>
          </a:custGeom>
          <a:solidFill>
            <a:srgbClr val="6633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38243" name="AutoShape 3"/>
          <p:cNvSpPr>
            <a:spLocks noChangeArrowheads="1"/>
          </p:cNvSpPr>
          <p:nvPr/>
        </p:nvSpPr>
        <p:spPr bwMode="auto">
          <a:xfrm rot="2333782" flipH="1" flipV="1">
            <a:off x="2051050" y="3141663"/>
            <a:ext cx="1173163" cy="1338262"/>
          </a:xfrm>
          <a:custGeom>
            <a:avLst/>
            <a:gdLst>
              <a:gd name="T0" fmla="*/ 2147483647 w 21600"/>
              <a:gd name="T1" fmla="*/ 0 h 21600"/>
              <a:gd name="T2" fmla="*/ 2084768121 w 21600"/>
              <a:gd name="T3" fmla="*/ 0 h 21600"/>
              <a:gd name="T4" fmla="*/ 0 w 21600"/>
              <a:gd name="T5" fmla="*/ 2147483647 h 21600"/>
              <a:gd name="T6" fmla="*/ 0 w 21600"/>
              <a:gd name="T7" fmla="*/ 2147483647 h 21600"/>
              <a:gd name="T8" fmla="*/ 0 w 21600"/>
              <a:gd name="T9" fmla="*/ 2147483647 h 21600"/>
              <a:gd name="T10" fmla="*/ 1434919913 w 21600"/>
              <a:gd name="T11" fmla="*/ 2147483647 h 21600"/>
              <a:gd name="T12" fmla="*/ 2147483647 w 21600"/>
              <a:gd name="T13" fmla="*/ 2129981985 h 21600"/>
              <a:gd name="T14" fmla="*/ 2147483647 w 21600"/>
              <a:gd name="T15" fmla="*/ 0 h 21600"/>
              <a:gd name="T16" fmla="*/ 17694720 60000 65536"/>
              <a:gd name="T17" fmla="*/ 11796480 60000 65536"/>
              <a:gd name="T18" fmla="*/ 17694720 60000 65536"/>
              <a:gd name="T19" fmla="*/ 11796480 60000 65536"/>
              <a:gd name="T20" fmla="*/ 5898240 60000 65536"/>
              <a:gd name="T21" fmla="*/ 5898240 60000 65536"/>
              <a:gd name="T22" fmla="*/ 0 60000 65536"/>
              <a:gd name="T23" fmla="*/ 0 60000 65536"/>
              <a:gd name="T24" fmla="*/ 0 w 21600"/>
              <a:gd name="T25" fmla="*/ 16700 h 21600"/>
              <a:gd name="T26" fmla="*/ 17912 w 21600"/>
              <a:gd name="T27" fmla="*/ 17912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17306" y="0"/>
                </a:moveTo>
                <a:lnTo>
                  <a:pt x="13012" y="0"/>
                </a:lnTo>
                <a:lnTo>
                  <a:pt x="16700" y="0"/>
                </a:lnTo>
                <a:lnTo>
                  <a:pt x="16700" y="16700"/>
                </a:lnTo>
                <a:lnTo>
                  <a:pt x="0" y="16700"/>
                </a:lnTo>
                <a:lnTo>
                  <a:pt x="0" y="13012"/>
                </a:lnTo>
                <a:lnTo>
                  <a:pt x="0" y="17306"/>
                </a:lnTo>
                <a:lnTo>
                  <a:pt x="0" y="21600"/>
                </a:lnTo>
                <a:lnTo>
                  <a:pt x="0" y="17912"/>
                </a:lnTo>
                <a:lnTo>
                  <a:pt x="17912" y="17912"/>
                </a:lnTo>
                <a:lnTo>
                  <a:pt x="17912" y="0"/>
                </a:lnTo>
                <a:lnTo>
                  <a:pt x="21600" y="0"/>
                </a:lnTo>
                <a:close/>
              </a:path>
            </a:pathLst>
          </a:custGeom>
          <a:solidFill>
            <a:srgbClr val="6633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38244" name="Oval 4"/>
          <p:cNvSpPr>
            <a:spLocks noChangeArrowheads="1"/>
          </p:cNvSpPr>
          <p:nvPr/>
        </p:nvSpPr>
        <p:spPr bwMode="auto">
          <a:xfrm>
            <a:off x="2987675" y="3284538"/>
            <a:ext cx="2736850" cy="2160587"/>
          </a:xfrm>
          <a:prstGeom prst="ellipse">
            <a:avLst/>
          </a:prstGeom>
          <a:gradFill rotWithShape="1">
            <a:gsLst>
              <a:gs pos="0">
                <a:srgbClr val="99CCFF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38245" name="Oval 5"/>
          <p:cNvSpPr>
            <a:spLocks noChangeArrowheads="1"/>
          </p:cNvSpPr>
          <p:nvPr/>
        </p:nvSpPr>
        <p:spPr bwMode="auto">
          <a:xfrm>
            <a:off x="3492500" y="2060575"/>
            <a:ext cx="1727200" cy="1368425"/>
          </a:xfrm>
          <a:prstGeom prst="ellipse">
            <a:avLst/>
          </a:prstGeom>
          <a:gradFill rotWithShape="1">
            <a:gsLst>
              <a:gs pos="0">
                <a:srgbClr val="99CCFF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pic>
        <p:nvPicPr>
          <p:cNvPr id="138246" name="Picture 6" descr="sne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179388" y="5516563"/>
            <a:ext cx="1041400" cy="1196975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138247" name="Picture 7" descr="sne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179388" y="3933825"/>
            <a:ext cx="793750" cy="912813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138248" name="Picture 8" descr="sneg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179388" y="1700213"/>
            <a:ext cx="1065212" cy="1223962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138249" name="Picture 9" descr="sneg"/>
          <p:cNvPicPr>
            <a:picLocks noChangeAspect="1" noChangeArrowheads="1"/>
          </p:cNvPicPr>
          <p:nvPr/>
        </p:nvPicPr>
        <p:blipFill>
          <a:blip r:embed="rId6" cstate="email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179388" y="188913"/>
            <a:ext cx="755650" cy="868362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138250" name="Picture 10" descr="sneg"/>
          <p:cNvPicPr>
            <a:picLocks noChangeAspect="1" noChangeArrowheads="1"/>
          </p:cNvPicPr>
          <p:nvPr/>
        </p:nvPicPr>
        <p:blipFill>
          <a:blip r:embed="rId7" cstate="email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1979613" y="188913"/>
            <a:ext cx="1103312" cy="1268412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138251" name="Picture 11" descr="sneg"/>
          <p:cNvPicPr>
            <a:picLocks noChangeAspect="1" noChangeArrowheads="1"/>
          </p:cNvPicPr>
          <p:nvPr/>
        </p:nvPicPr>
        <p:blipFill>
          <a:blip r:embed="rId8" cstate="email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4140200" y="188913"/>
            <a:ext cx="814388" cy="936625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138252" name="Picture 12" descr="sneg"/>
          <p:cNvPicPr>
            <a:picLocks noChangeAspect="1" noChangeArrowheads="1"/>
          </p:cNvPicPr>
          <p:nvPr/>
        </p:nvPicPr>
        <p:blipFill>
          <a:blip r:embed="rId7" cstate="email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5500694" y="0"/>
            <a:ext cx="1103313" cy="1268412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138253" name="Picture 13" descr="sneg"/>
          <p:cNvPicPr>
            <a:picLocks noChangeAspect="1" noChangeArrowheads="1"/>
          </p:cNvPicPr>
          <p:nvPr/>
        </p:nvPicPr>
        <p:blipFill>
          <a:blip r:embed="rId9" cstate="email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8243888" y="188913"/>
            <a:ext cx="728662" cy="836612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138254" name="Picture 14" descr="sneg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7885113" y="1773238"/>
            <a:ext cx="1065212" cy="1223962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138255" name="Picture 15" descr="sne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8143900" y="3857628"/>
            <a:ext cx="793750" cy="912813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138256" name="Picture 16" descr="sneg"/>
          <p:cNvPicPr>
            <a:picLocks noChangeAspect="1" noChangeArrowheads="1"/>
          </p:cNvPicPr>
          <p:nvPr/>
        </p:nvPicPr>
        <p:blipFill>
          <a:blip r:embed="rId10" cstate="email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7885113" y="5445125"/>
            <a:ext cx="1068387" cy="1228725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138257" name="Picture 17" descr="sneg"/>
          <p:cNvPicPr>
            <a:picLocks noChangeAspect="1" noChangeArrowheads="1"/>
          </p:cNvPicPr>
          <p:nvPr/>
        </p:nvPicPr>
        <p:blipFill>
          <a:blip r:embed="rId11" cstate="email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6227763" y="5734050"/>
            <a:ext cx="790575" cy="908050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138258" name="Picture 18" descr="sneg"/>
          <p:cNvPicPr>
            <a:picLocks noChangeAspect="1" noChangeArrowheads="1"/>
          </p:cNvPicPr>
          <p:nvPr/>
        </p:nvPicPr>
        <p:blipFill>
          <a:blip r:embed="rId10" cstate="email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4211638" y="5445125"/>
            <a:ext cx="1068387" cy="1228725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138259" name="Picture 19" descr="sneg"/>
          <p:cNvPicPr>
            <a:picLocks noChangeAspect="1" noChangeArrowheads="1"/>
          </p:cNvPicPr>
          <p:nvPr/>
        </p:nvPicPr>
        <p:blipFill>
          <a:blip r:embed="rId12" cstate="email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2195513" y="5734050"/>
            <a:ext cx="854075" cy="981075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138260" name="Picture 20" descr="varezki2_resize"/>
          <p:cNvPicPr>
            <a:picLocks noChangeAspect="1" noChangeArrowheads="1"/>
          </p:cNvPicPr>
          <p:nvPr/>
        </p:nvPicPr>
        <p:blipFill>
          <a:blip r:embed="rId1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-8340417">
            <a:off x="1349375" y="3451225"/>
            <a:ext cx="993775" cy="150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8261" name="Picture 21" descr="varezki2_resize"/>
          <p:cNvPicPr>
            <a:picLocks noChangeAspect="1" noChangeArrowheads="1"/>
          </p:cNvPicPr>
          <p:nvPr/>
        </p:nvPicPr>
        <p:blipFill>
          <a:blip r:embed="rId1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798119">
            <a:off x="6149975" y="2566988"/>
            <a:ext cx="1044575" cy="151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8262" name="Oval 22"/>
          <p:cNvSpPr>
            <a:spLocks noChangeArrowheads="1"/>
          </p:cNvSpPr>
          <p:nvPr/>
        </p:nvSpPr>
        <p:spPr bwMode="auto">
          <a:xfrm rot="830955">
            <a:off x="2913063" y="5183188"/>
            <a:ext cx="1150937" cy="503237"/>
          </a:xfrm>
          <a:prstGeom prst="ellipse">
            <a:avLst/>
          </a:prstGeom>
          <a:gradFill rotWithShape="1">
            <a:gsLst>
              <a:gs pos="0">
                <a:srgbClr val="99CCFF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38263" name="Oval 23"/>
          <p:cNvSpPr>
            <a:spLocks noChangeArrowheads="1"/>
          </p:cNvSpPr>
          <p:nvPr/>
        </p:nvSpPr>
        <p:spPr bwMode="auto">
          <a:xfrm rot="-665123">
            <a:off x="4795838" y="5176838"/>
            <a:ext cx="1146175" cy="504825"/>
          </a:xfrm>
          <a:prstGeom prst="ellipse">
            <a:avLst/>
          </a:prstGeom>
          <a:gradFill rotWithShape="1">
            <a:gsLst>
              <a:gs pos="0">
                <a:srgbClr val="99CCFF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38264" name="Oval 24"/>
          <p:cNvSpPr>
            <a:spLocks noChangeArrowheads="1"/>
          </p:cNvSpPr>
          <p:nvPr/>
        </p:nvSpPr>
        <p:spPr bwMode="auto">
          <a:xfrm>
            <a:off x="3995738" y="2420938"/>
            <a:ext cx="287337" cy="287337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38265" name="Oval 25"/>
          <p:cNvSpPr>
            <a:spLocks noChangeArrowheads="1"/>
          </p:cNvSpPr>
          <p:nvPr/>
        </p:nvSpPr>
        <p:spPr bwMode="auto">
          <a:xfrm>
            <a:off x="4572000" y="2349500"/>
            <a:ext cx="287338" cy="287338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38266" name="AutoShape 26"/>
          <p:cNvSpPr>
            <a:spLocks noChangeArrowheads="1"/>
          </p:cNvSpPr>
          <p:nvPr/>
        </p:nvSpPr>
        <p:spPr bwMode="auto">
          <a:xfrm rot="-5759440">
            <a:off x="4432301" y="2776537"/>
            <a:ext cx="209550" cy="504825"/>
          </a:xfrm>
          <a:prstGeom prst="moon">
            <a:avLst>
              <a:gd name="adj" fmla="val 38810"/>
            </a:avLst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138267" name="Picture 27" descr="1198423906_0lik"/>
          <p:cNvPicPr>
            <a:picLocks noChangeAspect="1" noChangeArrowheads="1"/>
          </p:cNvPicPr>
          <p:nvPr/>
        </p:nvPicPr>
        <p:blipFill>
          <a:blip r:embed="rId1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6000"/>
          </a:blip>
          <a:srcRect/>
          <a:stretch>
            <a:fillRect/>
          </a:stretch>
        </p:blipFill>
        <p:spPr bwMode="auto">
          <a:xfrm rot="-745644">
            <a:off x="2840038" y="812800"/>
            <a:ext cx="2519362" cy="1741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8268" name="Picture 28" descr="sneg"/>
          <p:cNvPicPr>
            <a:picLocks noChangeAspect="1" noChangeArrowheads="1"/>
          </p:cNvPicPr>
          <p:nvPr/>
        </p:nvPicPr>
        <p:blipFill>
          <a:blip r:embed="rId16" cstate="email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1187450" y="765175"/>
            <a:ext cx="728663" cy="836613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138269" name="Picture 29" descr="sneg"/>
          <p:cNvPicPr>
            <a:picLocks noChangeAspect="1" noChangeArrowheads="1"/>
          </p:cNvPicPr>
          <p:nvPr/>
        </p:nvPicPr>
        <p:blipFill>
          <a:blip r:embed="rId9" cstate="email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6300788" y="1196975"/>
            <a:ext cx="728662" cy="836613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138270" name="Picture 30" descr="sneg"/>
          <p:cNvPicPr>
            <a:picLocks noChangeAspect="1" noChangeArrowheads="1"/>
          </p:cNvPicPr>
          <p:nvPr/>
        </p:nvPicPr>
        <p:blipFill>
          <a:blip r:embed="rId16" cstate="email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1835150" y="1989138"/>
            <a:ext cx="728663" cy="836612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138271" name="Picture 31" descr="sneg"/>
          <p:cNvPicPr>
            <a:picLocks noChangeAspect="1" noChangeArrowheads="1"/>
          </p:cNvPicPr>
          <p:nvPr/>
        </p:nvPicPr>
        <p:blipFill>
          <a:blip r:embed="rId16" cstate="email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5072066" y="1214422"/>
            <a:ext cx="728663" cy="836613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138272" name="Picture 32" descr="sneg"/>
          <p:cNvPicPr>
            <a:picLocks noChangeAspect="1" noChangeArrowheads="1"/>
          </p:cNvPicPr>
          <p:nvPr/>
        </p:nvPicPr>
        <p:blipFill>
          <a:blip r:embed="rId9" cstate="email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1285852" y="4786322"/>
            <a:ext cx="728662" cy="836613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138273" name="Picture 33" descr="sneg"/>
          <p:cNvPicPr>
            <a:picLocks noChangeAspect="1" noChangeArrowheads="1"/>
          </p:cNvPicPr>
          <p:nvPr/>
        </p:nvPicPr>
        <p:blipFill>
          <a:blip r:embed="rId9" cstate="email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6858016" y="1928802"/>
            <a:ext cx="728662" cy="836612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138274" name="Picture 34" descr="sneg"/>
          <p:cNvPicPr>
            <a:picLocks noChangeAspect="1" noChangeArrowheads="1"/>
          </p:cNvPicPr>
          <p:nvPr/>
        </p:nvPicPr>
        <p:blipFill>
          <a:blip r:embed="rId9" cstate="email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6948488" y="3789363"/>
            <a:ext cx="728662" cy="836612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138275" name="AutoShape 35"/>
          <p:cNvSpPr>
            <a:spLocks noChangeArrowheads="1"/>
          </p:cNvSpPr>
          <p:nvPr/>
        </p:nvSpPr>
        <p:spPr bwMode="auto">
          <a:xfrm rot="4163096">
            <a:off x="4739481" y="2097882"/>
            <a:ext cx="288925" cy="1081088"/>
          </a:xfrm>
          <a:prstGeom prst="triangle">
            <a:avLst>
              <a:gd name="adj" fmla="val 100000"/>
            </a:avLst>
          </a:prstGeom>
          <a:gradFill rotWithShape="1">
            <a:gsLst>
              <a:gs pos="0">
                <a:srgbClr val="FF6600"/>
              </a:gs>
              <a:gs pos="100000">
                <a:srgbClr val="FF9933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138276" name="Picture 36">
            <a:hlinkClick r:id="" action="ppaction://media"/>
          </p:cNvPr>
          <p:cNvPicPr>
            <a:picLocks noRot="1" noChangeAspect="1" noChangeArrowheads="1"/>
          </p:cNvPicPr>
          <p:nvPr>
            <a:wavAudioFile r:embed="rId1" name="спорт.wav"/>
          </p:nvPr>
        </p:nvPicPr>
        <p:blipFill>
          <a:blip r:embed="rId17" cstate="email"/>
          <a:srcRect/>
          <a:stretch>
            <a:fillRect/>
          </a:stretch>
        </p:blipFill>
        <p:spPr bwMode="auto">
          <a:xfrm>
            <a:off x="7596188" y="623728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3827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8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1382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8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8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1382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8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8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1382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8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38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1382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8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38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500"/>
                                        <p:tgtEl>
                                          <p:spTgt spid="1382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8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38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500"/>
                            </p:stCondLst>
                            <p:childTnLst>
                              <p:par>
                                <p:cTn id="51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500"/>
                                        <p:tgtEl>
                                          <p:spTgt spid="1382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8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000"/>
                            </p:stCondLst>
                            <p:childTnLst>
                              <p:par>
                                <p:cTn id="5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38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500"/>
                            </p:stCondLst>
                            <p:childTnLst>
                              <p:par>
                                <p:cTn id="59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500"/>
                                        <p:tgtEl>
                                          <p:spTgt spid="1382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8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7000"/>
                            </p:stCondLst>
                            <p:childTnLst>
                              <p:par>
                                <p:cTn id="6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38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500"/>
                            </p:stCondLst>
                            <p:childTnLst>
                              <p:par>
                                <p:cTn id="67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" dur="500"/>
                                        <p:tgtEl>
                                          <p:spTgt spid="1382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8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8000"/>
                            </p:stCondLst>
                            <p:childTnLst>
                              <p:par>
                                <p:cTn id="7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38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8500"/>
                            </p:stCondLst>
                            <p:childTnLst>
                              <p:par>
                                <p:cTn id="75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" dur="500"/>
                                        <p:tgtEl>
                                          <p:spTgt spid="1382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8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9000"/>
                            </p:stCondLst>
                            <p:childTnLst>
                              <p:par>
                                <p:cTn id="7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38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9500"/>
                            </p:stCondLst>
                            <p:childTnLst>
                              <p:par>
                                <p:cTn id="83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" dur="500"/>
                                        <p:tgtEl>
                                          <p:spTgt spid="1382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8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0000"/>
                            </p:stCondLst>
                            <p:childTnLst>
                              <p:par>
                                <p:cTn id="8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38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0500"/>
                            </p:stCondLst>
                            <p:childTnLst>
                              <p:par>
                                <p:cTn id="91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2" dur="500"/>
                                        <p:tgtEl>
                                          <p:spTgt spid="1382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8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1000"/>
                            </p:stCondLst>
                            <p:childTnLst>
                              <p:par>
                                <p:cTn id="9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138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1500"/>
                            </p:stCondLst>
                            <p:childTnLst>
                              <p:par>
                                <p:cTn id="99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0" dur="500"/>
                                        <p:tgtEl>
                                          <p:spTgt spid="1382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8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138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2500"/>
                            </p:stCondLst>
                            <p:childTnLst>
                              <p:par>
                                <p:cTn id="107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" dur="500"/>
                                        <p:tgtEl>
                                          <p:spTgt spid="1382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8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13000"/>
                            </p:stCondLst>
                            <p:childTnLst>
                              <p:par>
                                <p:cTn id="1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138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13500"/>
                            </p:stCondLst>
                            <p:childTnLst>
                              <p:par>
                                <p:cTn id="115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" dur="500"/>
                                        <p:tgtEl>
                                          <p:spTgt spid="1382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8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4000"/>
                            </p:stCondLst>
                            <p:childTnLst>
                              <p:par>
                                <p:cTn id="11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3000" fill="hold"/>
                                        <p:tgtEl>
                                          <p:spTgt spid="138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3000" fill="hold"/>
                                        <p:tgtEl>
                                          <p:spTgt spid="138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4" dur="2000" fill="hold"/>
                                        <p:tgtEl>
                                          <p:spTgt spid="13824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17000"/>
                            </p:stCondLst>
                            <p:childTnLst>
                              <p:par>
                                <p:cTn id="126" presetID="10" presetClass="entr" presetSubtype="0" repeatCount="4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1000"/>
                                        <p:tgtEl>
                                          <p:spTgt spid="138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21000"/>
                            </p:stCondLst>
                            <p:childTnLst>
                              <p:par>
                                <p:cTn id="13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2" dur="3000" fill="hold"/>
                                        <p:tgtEl>
                                          <p:spTgt spid="1382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3" dur="3000" fill="hold"/>
                                        <p:tgtEl>
                                          <p:spTgt spid="1382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4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35" dur="2000" fill="hold"/>
                                        <p:tgtEl>
                                          <p:spTgt spid="13824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24000"/>
                            </p:stCondLst>
                            <p:childTnLst>
                              <p:par>
                                <p:cTn id="137" presetID="1" presetClass="path" presetSubtype="0" repeatCount="300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35 -0.01042 C 0.10816 -0.01042 0.19687 0.10231 0.19687 0.2412 C 0.19687 0.38009 0.10816 0.49352 -0.00035 0.49352 C -0.10868 0.49352 -0.19688 0.38009 -0.19688 0.2412 C -0.19688 0.10231 -0.10868 -0.01042 -0.00035 -0.01042 Z " pathEditMode="relative" rAng="0" ptsTypes="fffff">
                                      <p:cBhvr>
                                        <p:cTn id="138" dur="3000" fill="hold"/>
                                        <p:tgtEl>
                                          <p:spTgt spid="1382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5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33000"/>
                            </p:stCondLst>
                            <p:childTnLst>
                              <p:par>
                                <p:cTn id="140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2" dur="1000" fill="hold"/>
                                        <p:tgtEl>
                                          <p:spTgt spid="1382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3" dur="1000" fill="hold"/>
                                        <p:tgtEl>
                                          <p:spTgt spid="1382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34000"/>
                            </p:stCondLst>
                            <p:childTnLst>
                              <p:par>
                                <p:cTn id="145" presetID="10" presetClass="entr" presetSubtype="0" repeatCount="2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1000"/>
                                        <p:tgtEl>
                                          <p:spTgt spid="1382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36000"/>
                            </p:stCondLst>
                            <p:childTnLst>
                              <p:par>
                                <p:cTn id="149" presetID="10" presetClass="entr" presetSubtype="0" repeatCount="2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1000"/>
                                        <p:tgtEl>
                                          <p:spTgt spid="138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>
                            <p:stCondLst>
                              <p:cond delay="38000"/>
                            </p:stCondLst>
                            <p:childTnLst>
                              <p:par>
                                <p:cTn id="153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82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82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82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6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827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6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827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827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827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827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6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827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827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6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827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" fill="hold">
                            <p:stCondLst>
                              <p:cond delay="40000"/>
                            </p:stCondLst>
                            <p:childTnLst>
                              <p:par>
                                <p:cTn id="170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2" dur="1000" fill="hold"/>
                                        <p:tgtEl>
                                          <p:spTgt spid="138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3" dur="1000" fill="hold"/>
                                        <p:tgtEl>
                                          <p:spTgt spid="138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" fill="hold">
                            <p:stCondLst>
                              <p:cond delay="41000"/>
                            </p:stCondLst>
                            <p:childTnLst>
                              <p:par>
                                <p:cTn id="17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" dur="500"/>
                                        <p:tgtEl>
                                          <p:spTgt spid="138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" fill="hold">
                            <p:stCondLst>
                              <p:cond delay="41500"/>
                            </p:stCondLst>
                            <p:childTnLst>
                              <p:par>
                                <p:cTn id="17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" dur="500"/>
                                        <p:tgtEl>
                                          <p:spTgt spid="138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" fill="hold">
                            <p:stCondLst>
                              <p:cond delay="42000"/>
                            </p:stCondLst>
                            <p:childTnLst>
                              <p:par>
                                <p:cTn id="183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5" dur="1000" fill="hold"/>
                                        <p:tgtEl>
                                          <p:spTgt spid="1382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6" dur="1000" fill="hold"/>
                                        <p:tgtEl>
                                          <p:spTgt spid="1382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" fill="hold">
                            <p:stCondLst>
                              <p:cond delay="43000"/>
                            </p:stCondLst>
                            <p:childTnLst>
                              <p:par>
                                <p:cTn id="188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0" dur="1000" fill="hold"/>
                                        <p:tgtEl>
                                          <p:spTgt spid="1382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1" dur="1000" fill="hold"/>
                                        <p:tgtEl>
                                          <p:spTgt spid="1382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" fill="hold">
                            <p:stCondLst>
                              <p:cond delay="44000"/>
                            </p:stCondLst>
                            <p:childTnLst>
                              <p:par>
                                <p:cTn id="19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" dur="1000"/>
                                        <p:tgtEl>
                                          <p:spTgt spid="138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8" dur="1000"/>
                                        <p:tgtEl>
                                          <p:spTgt spid="138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9" fill="hold">
                            <p:stCondLst>
                              <p:cond delay="45000"/>
                            </p:stCondLst>
                            <p:childTnLst>
                              <p:par>
                                <p:cTn id="200" presetID="8" presetClass="emph" presetSubtype="0" repeatCount="3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201" dur="1000" fill="hold"/>
                                        <p:tgtEl>
                                          <p:spTgt spid="13826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2" fill="hold">
                            <p:stCondLst>
                              <p:cond delay="48000"/>
                            </p:stCondLst>
                            <p:childTnLst>
                              <p:par>
                                <p:cTn id="20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" dur="500"/>
                                        <p:tgtEl>
                                          <p:spTgt spid="138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6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8" dur="5000" fill="hold"/>
                                        <p:tgtEl>
                                          <p:spTgt spid="1382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9" dur="5000" fill="hold"/>
                                        <p:tgtEl>
                                          <p:spTgt spid="1382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0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11" dur="2000" fill="hold"/>
                                        <p:tgtEl>
                                          <p:spTgt spid="13826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2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4" dur="500"/>
                                        <p:tgtEl>
                                          <p:spTgt spid="138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5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7" dur="5000" fill="hold"/>
                                        <p:tgtEl>
                                          <p:spTgt spid="1382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8" dur="5000" fill="hold"/>
                                        <p:tgtEl>
                                          <p:spTgt spid="1382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1" dur="500"/>
                                        <p:tgtEl>
                                          <p:spTgt spid="138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2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4" dur="5000" fill="hold"/>
                                        <p:tgtEl>
                                          <p:spTgt spid="1382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5" dur="5000" fill="hold"/>
                                        <p:tgtEl>
                                          <p:spTgt spid="1382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8" dur="500"/>
                                        <p:tgtEl>
                                          <p:spTgt spid="138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9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1" dur="5000" fill="hold"/>
                                        <p:tgtEl>
                                          <p:spTgt spid="1382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2" dur="5000" fill="hold"/>
                                        <p:tgtEl>
                                          <p:spTgt spid="1382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5" dur="500"/>
                                        <p:tgtEl>
                                          <p:spTgt spid="138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6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8" dur="5000" fill="hold"/>
                                        <p:tgtEl>
                                          <p:spTgt spid="1382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9" dur="5000" fill="hold"/>
                                        <p:tgtEl>
                                          <p:spTgt spid="1382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2" dur="500"/>
                                        <p:tgtEl>
                                          <p:spTgt spid="138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3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5" dur="5000" fill="hold"/>
                                        <p:tgtEl>
                                          <p:spTgt spid="1382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6" dur="5000" fill="hold"/>
                                        <p:tgtEl>
                                          <p:spTgt spid="1382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9" dur="500"/>
                                        <p:tgtEl>
                                          <p:spTgt spid="138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0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2" dur="5000" fill="hold"/>
                                        <p:tgtEl>
                                          <p:spTgt spid="1382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3" dur="5000" fill="hold"/>
                                        <p:tgtEl>
                                          <p:spTgt spid="1382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4" fill="hold">
                            <p:stCondLst>
                              <p:cond delay="53000"/>
                            </p:stCondLst>
                            <p:childTnLst>
                              <p:par>
                                <p:cTn id="255" presetID="1" presetClass="path" presetSubtype="0" repeatCount="200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986 -0.09236 C 0.03455 -0.12477 0.10677 -0.08125 0.13125 0.00486 C 0.15556 0.09074 0.12292 0.18703 0.05833 0.21967 C -0.00608 0.25208 -0.0783 0.20856 -0.10278 0.12245 C -0.12708 0.03657 -0.09444 -0.05973 -0.02986 -0.09236 Z " pathEditMode="relative" rAng="-1238949" ptsTypes="fffff">
                                      <p:cBhvr>
                                        <p:cTn id="256" dur="2000" fill="hold"/>
                                        <p:tgtEl>
                                          <p:spTgt spid="1382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4" y="1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7" fill="hold">
                            <p:stCondLst>
                              <p:cond delay="57000"/>
                            </p:stCondLst>
                            <p:childTnLst>
                              <p:par>
                                <p:cTn id="258" presetID="1" presetClass="path" presetSubtype="0" repeatCount="200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7.40741E-7 C 0.05347 -0.05833 0.13229 -0.04769 0.17569 0.02338 C 0.21927 0.09468 0.21146 0.19977 0.15798 0.25787 C 0.10503 0.31597 0.02604 0.30532 -0.01771 0.23426 C -0.06129 0.16319 -0.05313 0.0581 2.5E-6 7.40741E-7 Z " pathEditMode="relative" rAng="-2351964" ptsTypes="fffff">
                                      <p:cBhvr>
                                        <p:cTn id="259" dur="2000" fill="hold"/>
                                        <p:tgtEl>
                                          <p:spTgt spid="1382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9" y="12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0" fill="hold">
                            <p:stCondLst>
                              <p:cond delay="61000"/>
                            </p:stCondLst>
                            <p:childTnLst>
                              <p:par>
                                <p:cTn id="261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4.81481E-6 L 1.38889E-6 0.64051 " pathEditMode="relative" rAng="0" ptsTypes="AA">
                                      <p:cBhvr>
                                        <p:cTn id="262" dur="1000" fill="hold"/>
                                        <p:tgtEl>
                                          <p:spTgt spid="1382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2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3" fill="hold">
                            <p:stCondLst>
                              <p:cond delay="62000"/>
                            </p:stCondLst>
                            <p:childTnLst>
                              <p:par>
                                <p:cTn id="264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-3.7037E-6 L 0.05469 0.60047 " pathEditMode="relative" rAng="0" ptsTypes="AA">
                                      <p:cBhvr>
                                        <p:cTn id="265" dur="1000" fill="hold"/>
                                        <p:tgtEl>
                                          <p:spTgt spid="1382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" y="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6" fill="hold">
                            <p:stCondLst>
                              <p:cond delay="63000"/>
                            </p:stCondLst>
                            <p:childTnLst>
                              <p:par>
                                <p:cTn id="267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2.59259E-6 L -0.03976 0.77917 " pathEditMode="relative" rAng="0" ptsTypes="AA">
                                      <p:cBhvr>
                                        <p:cTn id="268" dur="1000" fill="hold"/>
                                        <p:tgtEl>
                                          <p:spTgt spid="1382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" y="39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9" fill="hold">
                            <p:stCondLst>
                              <p:cond delay="64000"/>
                            </p:stCondLst>
                            <p:childTnLst>
                              <p:par>
                                <p:cTn id="270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4.07407E-6 L -0.00034 0.19097 " pathEditMode="relative" rAng="0" ptsTypes="AA">
                                      <p:cBhvr>
                                        <p:cTn id="271" dur="1000" fill="hold"/>
                                        <p:tgtEl>
                                          <p:spTgt spid="1382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9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2" fill="hold">
                            <p:stCondLst>
                              <p:cond delay="65000"/>
                            </p:stCondLst>
                            <p:childTnLst>
                              <p:par>
                                <p:cTn id="273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4.07407E-6 L 0.11788 0.55856 " pathEditMode="relative" rAng="0" ptsTypes="AA">
                                      <p:cBhvr>
                                        <p:cTn id="274" dur="1000" fill="hold"/>
                                        <p:tgtEl>
                                          <p:spTgt spid="1382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9" y="27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5" fill="hold">
                            <p:stCondLst>
                              <p:cond delay="66000"/>
                            </p:stCondLst>
                            <p:childTnLst>
                              <p:par>
                                <p:cTn id="276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4.07407E-6 L -0.31528 0.55856 " pathEditMode="relative" rAng="0" ptsTypes="AA">
                                      <p:cBhvr>
                                        <p:cTn id="277" dur="1000" fill="hold"/>
                                        <p:tgtEl>
                                          <p:spTgt spid="13827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8" y="27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8" fill="hold">
                            <p:stCondLst>
                              <p:cond delay="67000"/>
                            </p:stCondLst>
                            <p:childTnLst>
                              <p:par>
                                <p:cTn id="279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17 -2.59259E-6 L 0.0783 0.22269 " pathEditMode="relative" rAng="0" ptsTypes="AA">
                                      <p:cBhvr>
                                        <p:cTn id="280" dur="1000" fill="hold"/>
                                        <p:tgtEl>
                                          <p:spTgt spid="1382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" y="11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281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8276"/>
                </p:tgtEl>
              </p:cMediaNode>
            </p:audio>
          </p:childTnLst>
        </p:cTn>
      </p:par>
    </p:tnLst>
    <p:bldLst>
      <p:bldP spid="138242" grpId="0" animBg="1"/>
      <p:bldP spid="138243" grpId="0" animBg="1"/>
      <p:bldP spid="138264" grpId="0" animBg="1"/>
      <p:bldP spid="138265" grpId="0" animBg="1"/>
      <p:bldP spid="138266" grpId="0" animBg="1"/>
      <p:bldP spid="138266" grpId="1" animBg="1"/>
      <p:bldP spid="13827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ChangeArrowheads="1"/>
          </p:cNvSpPr>
          <p:nvPr/>
        </p:nvSpPr>
        <p:spPr bwMode="auto">
          <a:xfrm>
            <a:off x="0" y="1628775"/>
            <a:ext cx="9144000" cy="5229225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50000">
                <a:srgbClr val="DCD3FF"/>
              </a:gs>
              <a:gs pos="100000">
                <a:srgbClr val="FFFFFF"/>
              </a:gs>
            </a:gsLst>
            <a:lin ang="5400000" scaled="1"/>
          </a:gra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sz="1800" b="0" i="0">
              <a:latin typeface="Arial" charset="0"/>
            </a:endParaRPr>
          </a:p>
        </p:txBody>
      </p:sp>
      <p:sp>
        <p:nvSpPr>
          <p:cNvPr id="47107" name="AutoShape 3"/>
          <p:cNvSpPr>
            <a:spLocks noChangeArrowheads="1"/>
          </p:cNvSpPr>
          <p:nvPr/>
        </p:nvSpPr>
        <p:spPr bwMode="auto">
          <a:xfrm>
            <a:off x="3203575" y="981075"/>
            <a:ext cx="2592388" cy="1150938"/>
          </a:xfrm>
          <a:prstGeom prst="octagon">
            <a:avLst>
              <a:gd name="adj" fmla="val 29287"/>
            </a:avLst>
          </a:prstGeom>
          <a:gradFill rotWithShape="1">
            <a:gsLst>
              <a:gs pos="0">
                <a:srgbClr val="CBBDFF">
                  <a:alpha val="98000"/>
                </a:srgbClr>
              </a:gs>
              <a:gs pos="100000">
                <a:schemeClr val="bg1"/>
              </a:gs>
            </a:gsLst>
            <a:lin ang="5400000" scaled="1"/>
          </a:gra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CBBDFF"/>
            </a:extrusionClr>
          </a:sp3d>
        </p:spPr>
        <p:txBody>
          <a:bodyPr wrap="none" anchor="ctr">
            <a:flatTx/>
          </a:bodyPr>
          <a:lstStyle/>
          <a:p>
            <a:pPr algn="ctr"/>
            <a:r>
              <a:rPr lang="ru-RU" sz="2800">
                <a:solidFill>
                  <a:schemeClr val="accent2"/>
                </a:solidFill>
                <a:latin typeface="Arial" charset="0"/>
              </a:rPr>
              <a:t>Узнай часть </a:t>
            </a:r>
          </a:p>
          <a:p>
            <a:pPr algn="ctr"/>
            <a:r>
              <a:rPr lang="ru-RU" sz="2800">
                <a:solidFill>
                  <a:schemeClr val="accent2"/>
                </a:solidFill>
                <a:latin typeface="Arial" charset="0"/>
              </a:rPr>
              <a:t>речи</a:t>
            </a:r>
          </a:p>
        </p:txBody>
      </p:sp>
      <p:sp>
        <p:nvSpPr>
          <p:cNvPr id="47108" name="AutoShape 4"/>
          <p:cNvSpPr>
            <a:spLocks noChangeArrowheads="1"/>
          </p:cNvSpPr>
          <p:nvPr/>
        </p:nvSpPr>
        <p:spPr bwMode="auto">
          <a:xfrm rot="5336971" flipV="1">
            <a:off x="1909763" y="1411288"/>
            <a:ext cx="936625" cy="936625"/>
          </a:xfrm>
          <a:custGeom>
            <a:avLst/>
            <a:gdLst>
              <a:gd name="T0" fmla="*/ 655898 w 21600"/>
              <a:gd name="T1" fmla="*/ 0 h 21600"/>
              <a:gd name="T2" fmla="*/ 655898 w 21600"/>
              <a:gd name="T3" fmla="*/ 527198 h 21600"/>
              <a:gd name="T4" fmla="*/ 140364 w 21600"/>
              <a:gd name="T5" fmla="*/ 936625 h 21600"/>
              <a:gd name="T6" fmla="*/ 936625 w 21600"/>
              <a:gd name="T7" fmla="*/ 263599 h 21600"/>
              <a:gd name="T8" fmla="*/ 17694720 60000 65536"/>
              <a:gd name="T9" fmla="*/ 5898240 60000 65536"/>
              <a:gd name="T10" fmla="*/ 5898240 60000 65536"/>
              <a:gd name="T11" fmla="*/ 0 60000 65536"/>
              <a:gd name="T12" fmla="*/ 12427 w 21600"/>
              <a:gd name="T13" fmla="*/ 2912 h 21600"/>
              <a:gd name="T14" fmla="*/ 18227 w 21600"/>
              <a:gd name="T15" fmla="*/ 9246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1600" y="6079"/>
                </a:moveTo>
                <a:lnTo>
                  <a:pt x="15126" y="0"/>
                </a:lnTo>
                <a:lnTo>
                  <a:pt x="15126" y="2912"/>
                </a:lnTo>
                <a:lnTo>
                  <a:pt x="12427" y="2912"/>
                </a:lnTo>
                <a:cubicBezTo>
                  <a:pt x="5564" y="2912"/>
                  <a:pt x="0" y="7052"/>
                  <a:pt x="0" y="12158"/>
                </a:cubicBezTo>
                <a:lnTo>
                  <a:pt x="0" y="21600"/>
                </a:lnTo>
                <a:lnTo>
                  <a:pt x="6474" y="21600"/>
                </a:lnTo>
                <a:lnTo>
                  <a:pt x="6474" y="12158"/>
                </a:lnTo>
                <a:cubicBezTo>
                  <a:pt x="6474" y="10550"/>
                  <a:pt x="9139" y="9246"/>
                  <a:pt x="12427" y="9246"/>
                </a:cubicBezTo>
                <a:lnTo>
                  <a:pt x="15126" y="9246"/>
                </a:lnTo>
                <a:lnTo>
                  <a:pt x="15126" y="12158"/>
                </a:lnTo>
                <a:close/>
              </a:path>
            </a:pathLst>
          </a:custGeom>
          <a:solidFill>
            <a:srgbClr val="DCD3FF"/>
          </a:soli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DCD3FF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47109" name="AutoShape 5"/>
          <p:cNvSpPr>
            <a:spLocks noChangeArrowheads="1"/>
          </p:cNvSpPr>
          <p:nvPr/>
        </p:nvSpPr>
        <p:spPr bwMode="auto">
          <a:xfrm rot="-5336971" flipH="1" flipV="1">
            <a:off x="6333332" y="1375569"/>
            <a:ext cx="863600" cy="935037"/>
          </a:xfrm>
          <a:custGeom>
            <a:avLst/>
            <a:gdLst>
              <a:gd name="T0" fmla="*/ 604760 w 21600"/>
              <a:gd name="T1" fmla="*/ 0 h 21600"/>
              <a:gd name="T2" fmla="*/ 604760 w 21600"/>
              <a:gd name="T3" fmla="*/ 526305 h 21600"/>
              <a:gd name="T4" fmla="*/ 129420 w 21600"/>
              <a:gd name="T5" fmla="*/ 935037 h 21600"/>
              <a:gd name="T6" fmla="*/ 863600 w 21600"/>
              <a:gd name="T7" fmla="*/ 263152 h 21600"/>
              <a:gd name="T8" fmla="*/ 17694720 60000 65536"/>
              <a:gd name="T9" fmla="*/ 5898240 60000 65536"/>
              <a:gd name="T10" fmla="*/ 5898240 60000 65536"/>
              <a:gd name="T11" fmla="*/ 0 60000 65536"/>
              <a:gd name="T12" fmla="*/ 12427 w 21600"/>
              <a:gd name="T13" fmla="*/ 2912 h 21600"/>
              <a:gd name="T14" fmla="*/ 18227 w 21600"/>
              <a:gd name="T15" fmla="*/ 9246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1600" y="6079"/>
                </a:moveTo>
                <a:lnTo>
                  <a:pt x="15126" y="0"/>
                </a:lnTo>
                <a:lnTo>
                  <a:pt x="15126" y="2912"/>
                </a:lnTo>
                <a:lnTo>
                  <a:pt x="12427" y="2912"/>
                </a:lnTo>
                <a:cubicBezTo>
                  <a:pt x="5564" y="2912"/>
                  <a:pt x="0" y="7052"/>
                  <a:pt x="0" y="12158"/>
                </a:cubicBezTo>
                <a:lnTo>
                  <a:pt x="0" y="21600"/>
                </a:lnTo>
                <a:lnTo>
                  <a:pt x="6474" y="21600"/>
                </a:lnTo>
                <a:lnTo>
                  <a:pt x="6474" y="12158"/>
                </a:lnTo>
                <a:cubicBezTo>
                  <a:pt x="6474" y="10550"/>
                  <a:pt x="9139" y="9246"/>
                  <a:pt x="12427" y="9246"/>
                </a:cubicBezTo>
                <a:lnTo>
                  <a:pt x="15126" y="9246"/>
                </a:lnTo>
                <a:lnTo>
                  <a:pt x="15126" y="12158"/>
                </a:lnTo>
                <a:close/>
              </a:path>
            </a:pathLst>
          </a:custGeom>
          <a:solidFill>
            <a:srgbClr val="DCD3FF"/>
          </a:solidFill>
          <a:ln w="9525">
            <a:miter lim="800000"/>
            <a:headEnd/>
            <a:tailEnd/>
          </a:ln>
          <a:scene3d>
            <a:camera prst="legacyObliqueTopLeft"/>
            <a:lightRig rig="legacyFlat3" dir="t"/>
          </a:scene3d>
          <a:sp3d extrusionH="430200" prstMaterial="legacyMatte">
            <a:bevelT w="13500" h="13500" prst="angle"/>
            <a:bevelB w="13500" h="13500" prst="angle"/>
            <a:extrusionClr>
              <a:srgbClr val="DCD3FF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47110" name="AutoShape 6"/>
          <p:cNvSpPr>
            <a:spLocks noChangeArrowheads="1"/>
          </p:cNvSpPr>
          <p:nvPr/>
        </p:nvSpPr>
        <p:spPr bwMode="auto">
          <a:xfrm>
            <a:off x="900113" y="2708275"/>
            <a:ext cx="2016125" cy="8636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bg1"/>
              </a:gs>
              <a:gs pos="100000">
                <a:srgbClr val="CBBDFF"/>
              </a:gs>
            </a:gsLst>
            <a:lin ang="5400000" scaled="1"/>
          </a:gradFill>
          <a:ln w="9525">
            <a:round/>
            <a:headEnd/>
            <a:tailEnd/>
          </a:ln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CBBDFF"/>
            </a:extrusionClr>
          </a:sp3d>
        </p:spPr>
        <p:txBody>
          <a:bodyPr wrap="none" anchor="ctr">
            <a:flatTx/>
          </a:bodyPr>
          <a:lstStyle/>
          <a:p>
            <a:pPr algn="ctr"/>
            <a:r>
              <a:rPr lang="ru-RU">
                <a:solidFill>
                  <a:schemeClr val="accent2"/>
                </a:solidFill>
                <a:latin typeface="Arial" charset="0"/>
              </a:rPr>
              <a:t>Глагол</a:t>
            </a:r>
          </a:p>
        </p:txBody>
      </p:sp>
      <p:sp>
        <p:nvSpPr>
          <p:cNvPr id="47111" name="AutoShape 7"/>
          <p:cNvSpPr>
            <a:spLocks noChangeArrowheads="1"/>
          </p:cNvSpPr>
          <p:nvPr/>
        </p:nvSpPr>
        <p:spPr bwMode="auto">
          <a:xfrm>
            <a:off x="4787900" y="2708275"/>
            <a:ext cx="3671888" cy="865188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bg1"/>
              </a:gs>
              <a:gs pos="100000">
                <a:srgbClr val="CBBDFF"/>
              </a:gs>
            </a:gsLst>
            <a:lin ang="5400000" scaled="1"/>
          </a:gradFill>
          <a:ln w="9525">
            <a:round/>
            <a:headEnd/>
            <a:tailEnd/>
          </a:ln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CBBDFF"/>
            </a:extrusionClr>
          </a:sp3d>
        </p:spPr>
        <p:txBody>
          <a:bodyPr wrap="none" anchor="ctr">
            <a:flatTx/>
          </a:bodyPr>
          <a:lstStyle/>
          <a:p>
            <a:pPr algn="ctr"/>
            <a:r>
              <a:rPr lang="ru-RU" sz="2800">
                <a:solidFill>
                  <a:schemeClr val="accent2"/>
                </a:solidFill>
                <a:latin typeface="Arial" charset="0"/>
              </a:rPr>
              <a:t>Существительное</a:t>
            </a:r>
          </a:p>
        </p:txBody>
      </p:sp>
      <p:sp>
        <p:nvSpPr>
          <p:cNvPr id="47112" name="AutoShape 8"/>
          <p:cNvSpPr>
            <a:spLocks noChangeArrowheads="1"/>
          </p:cNvSpPr>
          <p:nvPr/>
        </p:nvSpPr>
        <p:spPr bwMode="auto">
          <a:xfrm>
            <a:off x="1763713" y="3716338"/>
            <a:ext cx="287337" cy="938212"/>
          </a:xfrm>
          <a:prstGeom prst="downArrow">
            <a:avLst>
              <a:gd name="adj1" fmla="val 50000"/>
              <a:gd name="adj2" fmla="val 81630"/>
            </a:avLst>
          </a:prstGeom>
          <a:solidFill>
            <a:srgbClr val="CBBDFF"/>
          </a:solidFill>
          <a:ln w="2857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7113" name="AutoShape 9"/>
          <p:cNvSpPr>
            <a:spLocks noChangeArrowheads="1"/>
          </p:cNvSpPr>
          <p:nvPr/>
        </p:nvSpPr>
        <p:spPr bwMode="auto">
          <a:xfrm>
            <a:off x="179388" y="4941888"/>
            <a:ext cx="3600450" cy="165735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CBBDFF"/>
              </a:gs>
              <a:gs pos="50000">
                <a:schemeClr val="bg1"/>
              </a:gs>
              <a:gs pos="100000">
                <a:srgbClr val="CBBDFF"/>
              </a:gs>
            </a:gsLst>
            <a:lin ang="5400000" scaled="1"/>
          </a:gradFill>
          <a:ln w="9525">
            <a:round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CBBDFF"/>
            </a:extrusionClr>
          </a:sp3d>
        </p:spPr>
        <p:txBody>
          <a:bodyPr wrap="none" anchor="ctr">
            <a:flatTx/>
          </a:bodyPr>
          <a:lstStyle/>
          <a:p>
            <a:pPr algn="ctr">
              <a:defRPr/>
            </a:pPr>
            <a:r>
              <a:rPr lang="ru-RU" sz="2800" i="0">
                <a:solidFill>
                  <a:schemeClr val="accent2"/>
                </a:solidFill>
                <a:latin typeface="Arial" charset="0"/>
              </a:rPr>
              <a:t>После шипящих </a:t>
            </a:r>
          </a:p>
          <a:p>
            <a:pPr algn="ctr">
              <a:defRPr/>
            </a:pPr>
            <a:r>
              <a:rPr lang="ru-RU" sz="2800" i="0">
                <a:solidFill>
                  <a:schemeClr val="accent2"/>
                </a:solidFill>
                <a:latin typeface="Arial" charset="0"/>
              </a:rPr>
              <a:t>на конце</a:t>
            </a:r>
          </a:p>
          <a:p>
            <a:pPr algn="ctr">
              <a:defRPr/>
            </a:pPr>
            <a:r>
              <a:rPr lang="ru-RU" sz="2800" i="0">
                <a:solidFill>
                  <a:schemeClr val="accent2"/>
                </a:solidFill>
                <a:latin typeface="Arial" charset="0"/>
              </a:rPr>
              <a:t> слова </a:t>
            </a:r>
          </a:p>
          <a:p>
            <a:pPr algn="ctr">
              <a:defRPr/>
            </a:pPr>
            <a:r>
              <a:rPr lang="ru-RU" sz="2800" i="0">
                <a:solidFill>
                  <a:schemeClr val="accent2"/>
                </a:solidFill>
                <a:latin typeface="Arial" charset="0"/>
              </a:rPr>
              <a:t>всегда пиши «</a:t>
            </a:r>
            <a:r>
              <a:rPr lang="ru-RU" sz="2800" i="0">
                <a:solidFill>
                  <a:srgbClr val="FF9933"/>
                </a:solidFill>
                <a:latin typeface="Arial" charset="0"/>
              </a:rPr>
              <a:t>ь</a:t>
            </a:r>
            <a:r>
              <a:rPr lang="ru-RU" sz="2800" i="0">
                <a:solidFill>
                  <a:schemeClr val="accent2"/>
                </a:solidFill>
                <a:latin typeface="Arial" charset="0"/>
              </a:rPr>
              <a:t>»</a:t>
            </a:r>
          </a:p>
        </p:txBody>
      </p:sp>
      <p:sp>
        <p:nvSpPr>
          <p:cNvPr id="47114" name="AutoShape 10"/>
          <p:cNvSpPr>
            <a:spLocks noChangeArrowheads="1"/>
          </p:cNvSpPr>
          <p:nvPr/>
        </p:nvSpPr>
        <p:spPr bwMode="auto">
          <a:xfrm>
            <a:off x="6588125" y="3644900"/>
            <a:ext cx="288925" cy="431800"/>
          </a:xfrm>
          <a:prstGeom prst="downArrow">
            <a:avLst>
              <a:gd name="adj1" fmla="val 50000"/>
              <a:gd name="adj2" fmla="val 37363"/>
            </a:avLst>
          </a:prstGeom>
          <a:solidFill>
            <a:srgbClr val="CBBDFF"/>
          </a:solidFill>
          <a:ln w="2857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7115" name="AutoShape 11"/>
          <p:cNvSpPr>
            <a:spLocks noChangeArrowheads="1"/>
          </p:cNvSpPr>
          <p:nvPr/>
        </p:nvSpPr>
        <p:spPr bwMode="auto">
          <a:xfrm>
            <a:off x="5724525" y="4292600"/>
            <a:ext cx="1871663" cy="792163"/>
          </a:xfrm>
          <a:prstGeom prst="octagon">
            <a:avLst>
              <a:gd name="adj" fmla="val 29287"/>
            </a:avLst>
          </a:prstGeom>
          <a:gradFill rotWithShape="1">
            <a:gsLst>
              <a:gs pos="0">
                <a:schemeClr val="bg1"/>
              </a:gs>
              <a:gs pos="50000">
                <a:srgbClr val="CBBDFF"/>
              </a:gs>
              <a:gs pos="100000">
                <a:schemeClr val="bg1"/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CBBDFF"/>
            </a:extrusionClr>
          </a:sp3d>
        </p:spPr>
        <p:txBody>
          <a:bodyPr wrap="none" anchor="ctr">
            <a:flatTx/>
          </a:bodyPr>
          <a:lstStyle/>
          <a:p>
            <a:pPr algn="ctr">
              <a:defRPr/>
            </a:pPr>
            <a:r>
              <a:rPr lang="ru-RU" sz="2400" b="0" i="0">
                <a:solidFill>
                  <a:schemeClr val="accent2"/>
                </a:solidFill>
                <a:latin typeface="Arial" charset="0"/>
              </a:rPr>
              <a:t>Узнай </a:t>
            </a:r>
          </a:p>
          <a:p>
            <a:pPr algn="ctr">
              <a:defRPr/>
            </a:pPr>
            <a:r>
              <a:rPr lang="ru-RU" sz="2400" b="0" i="0">
                <a:solidFill>
                  <a:schemeClr val="accent2"/>
                </a:solidFill>
                <a:latin typeface="Arial" charset="0"/>
              </a:rPr>
              <a:t>склонение</a:t>
            </a:r>
          </a:p>
        </p:txBody>
      </p:sp>
      <p:sp>
        <p:nvSpPr>
          <p:cNvPr id="47116" name="AutoShape 12"/>
          <p:cNvSpPr>
            <a:spLocks noChangeArrowheads="1"/>
          </p:cNvSpPr>
          <p:nvPr/>
        </p:nvSpPr>
        <p:spPr bwMode="auto">
          <a:xfrm rot="5336971" flipV="1">
            <a:off x="5003006" y="4580732"/>
            <a:ext cx="358775" cy="646112"/>
          </a:xfrm>
          <a:custGeom>
            <a:avLst/>
            <a:gdLst>
              <a:gd name="T0" fmla="*/ 251242 w 21600"/>
              <a:gd name="T1" fmla="*/ 0 h 21600"/>
              <a:gd name="T2" fmla="*/ 251242 w 21600"/>
              <a:gd name="T3" fmla="*/ 363677 h 21600"/>
              <a:gd name="T4" fmla="*/ 53766 w 21600"/>
              <a:gd name="T5" fmla="*/ 646112 h 21600"/>
              <a:gd name="T6" fmla="*/ 358775 w 21600"/>
              <a:gd name="T7" fmla="*/ 181839 h 21600"/>
              <a:gd name="T8" fmla="*/ 17694720 60000 65536"/>
              <a:gd name="T9" fmla="*/ 5898240 60000 65536"/>
              <a:gd name="T10" fmla="*/ 5898240 60000 65536"/>
              <a:gd name="T11" fmla="*/ 0 60000 65536"/>
              <a:gd name="T12" fmla="*/ 12427 w 21600"/>
              <a:gd name="T13" fmla="*/ 2912 h 21600"/>
              <a:gd name="T14" fmla="*/ 18227 w 21600"/>
              <a:gd name="T15" fmla="*/ 9246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1600" y="6079"/>
                </a:moveTo>
                <a:lnTo>
                  <a:pt x="15126" y="0"/>
                </a:lnTo>
                <a:lnTo>
                  <a:pt x="15126" y="2912"/>
                </a:lnTo>
                <a:lnTo>
                  <a:pt x="12427" y="2912"/>
                </a:lnTo>
                <a:cubicBezTo>
                  <a:pt x="5564" y="2912"/>
                  <a:pt x="0" y="7052"/>
                  <a:pt x="0" y="12158"/>
                </a:cubicBezTo>
                <a:lnTo>
                  <a:pt x="0" y="21600"/>
                </a:lnTo>
                <a:lnTo>
                  <a:pt x="6474" y="21600"/>
                </a:lnTo>
                <a:lnTo>
                  <a:pt x="6474" y="12158"/>
                </a:lnTo>
                <a:cubicBezTo>
                  <a:pt x="6474" y="10550"/>
                  <a:pt x="9139" y="9246"/>
                  <a:pt x="12427" y="9246"/>
                </a:cubicBezTo>
                <a:lnTo>
                  <a:pt x="15126" y="9246"/>
                </a:lnTo>
                <a:lnTo>
                  <a:pt x="15126" y="12158"/>
                </a:lnTo>
                <a:close/>
              </a:path>
            </a:pathLst>
          </a:custGeom>
          <a:solidFill>
            <a:srgbClr val="DCD3FF"/>
          </a:solidFill>
          <a:ln w="2857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7117" name="AutoShape 13"/>
          <p:cNvSpPr>
            <a:spLocks noChangeArrowheads="1"/>
          </p:cNvSpPr>
          <p:nvPr/>
        </p:nvSpPr>
        <p:spPr bwMode="auto">
          <a:xfrm rot="-5336971" flipH="1" flipV="1">
            <a:off x="7955756" y="4580732"/>
            <a:ext cx="358775" cy="646112"/>
          </a:xfrm>
          <a:custGeom>
            <a:avLst/>
            <a:gdLst>
              <a:gd name="T0" fmla="*/ 251242 w 21600"/>
              <a:gd name="T1" fmla="*/ 0 h 21600"/>
              <a:gd name="T2" fmla="*/ 251242 w 21600"/>
              <a:gd name="T3" fmla="*/ 363677 h 21600"/>
              <a:gd name="T4" fmla="*/ 53766 w 21600"/>
              <a:gd name="T5" fmla="*/ 646112 h 21600"/>
              <a:gd name="T6" fmla="*/ 358775 w 21600"/>
              <a:gd name="T7" fmla="*/ 181839 h 21600"/>
              <a:gd name="T8" fmla="*/ 17694720 60000 65536"/>
              <a:gd name="T9" fmla="*/ 5898240 60000 65536"/>
              <a:gd name="T10" fmla="*/ 5898240 60000 65536"/>
              <a:gd name="T11" fmla="*/ 0 60000 65536"/>
              <a:gd name="T12" fmla="*/ 12427 w 21600"/>
              <a:gd name="T13" fmla="*/ 2912 h 21600"/>
              <a:gd name="T14" fmla="*/ 18227 w 21600"/>
              <a:gd name="T15" fmla="*/ 9246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1600" y="6079"/>
                </a:moveTo>
                <a:lnTo>
                  <a:pt x="15126" y="0"/>
                </a:lnTo>
                <a:lnTo>
                  <a:pt x="15126" y="2912"/>
                </a:lnTo>
                <a:lnTo>
                  <a:pt x="12427" y="2912"/>
                </a:lnTo>
                <a:cubicBezTo>
                  <a:pt x="5564" y="2912"/>
                  <a:pt x="0" y="7052"/>
                  <a:pt x="0" y="12158"/>
                </a:cubicBezTo>
                <a:lnTo>
                  <a:pt x="0" y="21600"/>
                </a:lnTo>
                <a:lnTo>
                  <a:pt x="6474" y="21600"/>
                </a:lnTo>
                <a:lnTo>
                  <a:pt x="6474" y="12158"/>
                </a:lnTo>
                <a:cubicBezTo>
                  <a:pt x="6474" y="10550"/>
                  <a:pt x="9139" y="9246"/>
                  <a:pt x="12427" y="9246"/>
                </a:cubicBezTo>
                <a:lnTo>
                  <a:pt x="15126" y="9246"/>
                </a:lnTo>
                <a:lnTo>
                  <a:pt x="15126" y="12158"/>
                </a:lnTo>
                <a:close/>
              </a:path>
            </a:pathLst>
          </a:custGeom>
          <a:solidFill>
            <a:srgbClr val="DCD3FF"/>
          </a:solidFill>
          <a:ln w="2857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7118" name="AutoShape 14"/>
          <p:cNvSpPr>
            <a:spLocks noChangeArrowheads="1"/>
          </p:cNvSpPr>
          <p:nvPr/>
        </p:nvSpPr>
        <p:spPr bwMode="auto">
          <a:xfrm>
            <a:off x="4211638" y="5516563"/>
            <a:ext cx="2089150" cy="1008062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CBBDFF"/>
              </a:gs>
              <a:gs pos="50000">
                <a:srgbClr val="FFFFFF"/>
              </a:gs>
              <a:gs pos="100000">
                <a:srgbClr val="CBBDFF"/>
              </a:gs>
            </a:gsLst>
            <a:lin ang="5400000" scaled="1"/>
          </a:gradFill>
          <a:ln w="9525">
            <a:round/>
            <a:headEnd/>
            <a:tailEnd/>
          </a:ln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CBBDFF"/>
            </a:extrusionClr>
          </a:sp3d>
        </p:spPr>
        <p:txBody>
          <a:bodyPr wrap="none" anchor="ctr">
            <a:flatTx/>
          </a:bodyPr>
          <a:lstStyle/>
          <a:p>
            <a:pPr algn="ctr"/>
            <a:r>
              <a:rPr lang="ru-RU" sz="2400" i="0">
                <a:solidFill>
                  <a:schemeClr val="accent2"/>
                </a:solidFill>
                <a:latin typeface="Arial" charset="0"/>
              </a:rPr>
              <a:t>3 склонение</a:t>
            </a:r>
          </a:p>
          <a:p>
            <a:pPr algn="ctr"/>
            <a:r>
              <a:rPr lang="ru-RU" sz="2400" i="0">
                <a:solidFill>
                  <a:schemeClr val="accent2"/>
                </a:solidFill>
                <a:latin typeface="Arial" charset="0"/>
              </a:rPr>
              <a:t>«</a:t>
            </a:r>
            <a:r>
              <a:rPr lang="ru-RU" sz="2400" i="0">
                <a:solidFill>
                  <a:srgbClr val="FF9933"/>
                </a:solidFill>
                <a:latin typeface="Arial" charset="0"/>
              </a:rPr>
              <a:t>Ь</a:t>
            </a:r>
            <a:r>
              <a:rPr lang="ru-RU" sz="2400" i="0">
                <a:solidFill>
                  <a:schemeClr val="accent2"/>
                </a:solidFill>
                <a:latin typeface="Arial" charset="0"/>
              </a:rPr>
              <a:t>»</a:t>
            </a:r>
          </a:p>
        </p:txBody>
      </p:sp>
      <p:sp>
        <p:nvSpPr>
          <p:cNvPr id="47119" name="AutoShape 15"/>
          <p:cNvSpPr>
            <a:spLocks noChangeArrowheads="1"/>
          </p:cNvSpPr>
          <p:nvPr/>
        </p:nvSpPr>
        <p:spPr bwMode="auto">
          <a:xfrm>
            <a:off x="6804025" y="5445125"/>
            <a:ext cx="2087563" cy="10795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CBBDFF"/>
              </a:gs>
              <a:gs pos="50000">
                <a:schemeClr val="bg1"/>
              </a:gs>
              <a:gs pos="100000">
                <a:srgbClr val="CBBDFF"/>
              </a:gs>
            </a:gsLst>
            <a:lin ang="5400000" scaled="1"/>
          </a:gradFill>
          <a:ln w="9525">
            <a:round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CBBDFF"/>
            </a:extrusionClr>
          </a:sp3d>
        </p:spPr>
        <p:txBody>
          <a:bodyPr wrap="none" anchor="ctr">
            <a:flatTx/>
          </a:bodyPr>
          <a:lstStyle/>
          <a:p>
            <a:pPr algn="ctr">
              <a:defRPr/>
            </a:pPr>
            <a:r>
              <a:rPr lang="ru-RU" sz="2400" i="0">
                <a:solidFill>
                  <a:schemeClr val="accent2"/>
                </a:solidFill>
                <a:latin typeface="Arial" charset="0"/>
              </a:rPr>
              <a:t>Не </a:t>
            </a:r>
          </a:p>
          <a:p>
            <a:pPr algn="ctr">
              <a:defRPr/>
            </a:pPr>
            <a:r>
              <a:rPr lang="ru-RU" sz="2400" i="0">
                <a:solidFill>
                  <a:schemeClr val="accent2"/>
                </a:solidFill>
                <a:latin typeface="Arial" charset="0"/>
              </a:rPr>
              <a:t>3 склонение</a:t>
            </a:r>
          </a:p>
          <a:p>
            <a:pPr algn="ctr">
              <a:defRPr/>
            </a:pPr>
            <a:r>
              <a:rPr lang="ru-RU" sz="2400" i="0">
                <a:solidFill>
                  <a:schemeClr val="accent2"/>
                </a:solidFill>
                <a:latin typeface="Arial" charset="0"/>
              </a:rPr>
              <a:t>«Ь»</a:t>
            </a:r>
          </a:p>
        </p:txBody>
      </p:sp>
      <p:sp>
        <p:nvSpPr>
          <p:cNvPr id="47121" name="Line 17"/>
          <p:cNvSpPr>
            <a:spLocks noChangeShapeType="1"/>
          </p:cNvSpPr>
          <p:nvPr/>
        </p:nvSpPr>
        <p:spPr bwMode="auto">
          <a:xfrm flipH="1">
            <a:off x="7667625" y="6092825"/>
            <a:ext cx="360363" cy="5048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7122" name="Rectangle 18"/>
          <p:cNvSpPr>
            <a:spLocks noChangeArrowheads="1"/>
          </p:cNvSpPr>
          <p:nvPr/>
        </p:nvSpPr>
        <p:spPr bwMode="auto">
          <a:xfrm>
            <a:off x="900113" y="260350"/>
            <a:ext cx="7632700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800" b="1" dirty="0">
                <a:solidFill>
                  <a:schemeClr val="bg1"/>
                </a:solidFill>
                <a:cs typeface="Traditional Arabic" pitchFamily="2" charset="-78"/>
              </a:rPr>
              <a:t>Ь после шипящих:</a:t>
            </a:r>
          </a:p>
        </p:txBody>
      </p:sp>
      <p:sp>
        <p:nvSpPr>
          <p:cNvPr id="18" name="Пятно 1 17"/>
          <p:cNvSpPr/>
          <p:nvPr/>
        </p:nvSpPr>
        <p:spPr>
          <a:xfrm>
            <a:off x="2786050" y="2714620"/>
            <a:ext cx="2428892" cy="2071702"/>
          </a:xfrm>
          <a:prstGeom prst="irregularSeal1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chemeClr val="tx1"/>
                </a:solidFill>
              </a:rPr>
              <a:t>Упр.200</a:t>
            </a:r>
            <a:endParaRPr lang="ru-RU" sz="48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7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7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7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71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7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7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300"/>
                            </p:stCondLst>
                            <p:childTnLst>
                              <p:par>
                                <p:cTn id="1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71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7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7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300"/>
                            </p:stCondLst>
                            <p:childTnLst>
                              <p:par>
                                <p:cTn id="2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71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7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7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300"/>
                            </p:stCondLst>
                            <p:childTnLst>
                              <p:par>
                                <p:cTn id="3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471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7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7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300"/>
                            </p:stCondLst>
                            <p:childTnLst>
                              <p:par>
                                <p:cTn id="3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7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7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7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471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7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7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471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47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47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000"/>
                            </p:stCondLst>
                            <p:childTnLst>
                              <p:par>
                                <p:cTn id="5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471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47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47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2000"/>
                            </p:stCondLst>
                            <p:childTnLst>
                              <p:par>
                                <p:cTn id="6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471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47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47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3000"/>
                            </p:stCondLst>
                            <p:childTnLst>
                              <p:par>
                                <p:cTn id="6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471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47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47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4000"/>
                            </p:stCondLst>
                            <p:childTnLst>
                              <p:par>
                                <p:cTn id="7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471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471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47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4500"/>
                            </p:stCondLst>
                            <p:childTnLst>
                              <p:par>
                                <p:cTn id="8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471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47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47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5500"/>
                            </p:stCondLst>
                            <p:childTnLst>
                              <p:par>
                                <p:cTn id="8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471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471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47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6500"/>
                            </p:stCondLst>
                            <p:childTnLst>
                              <p:par>
                                <p:cTn id="9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4" dur="500"/>
                                        <p:tgtEl>
                                          <p:spTgt spid="47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0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000"/>
                            </p:stCondLst>
                            <p:childTnLst>
                              <p:par>
                                <p:cTn id="103" presetID="8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4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07" grpId="0" animBg="1"/>
      <p:bldP spid="47108" grpId="0" animBg="1"/>
      <p:bldP spid="47109" grpId="0" animBg="1"/>
      <p:bldP spid="47110" grpId="0" animBg="1"/>
      <p:bldP spid="47111" grpId="0" animBg="1"/>
      <p:bldP spid="47112" grpId="0" animBg="1"/>
      <p:bldP spid="47113" grpId="0" animBg="1"/>
      <p:bldP spid="47114" grpId="0" animBg="1"/>
      <p:bldP spid="47115" grpId="0" animBg="1"/>
      <p:bldP spid="47116" grpId="0" animBg="1"/>
      <p:bldP spid="47117" grpId="0" animBg="1"/>
      <p:bldP spid="47118" grpId="0" animBg="1"/>
      <p:bldP spid="47119" grpId="0" animBg="1"/>
      <p:bldP spid="47121" grpId="0" animBg="1"/>
      <p:bldP spid="47122" grpId="0"/>
      <p:bldP spid="18" grpId="0" animBg="1"/>
      <p:bldP spid="18" grpId="1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</TotalTime>
  <Words>412</Words>
  <Application>Microsoft Office PowerPoint</Application>
  <PresentationFormat>Экран (4:3)</PresentationFormat>
  <Paragraphs>159</Paragraphs>
  <Slides>11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Имя существительное Повторение изученного  в 5 классе</vt:lpstr>
      <vt:lpstr>Слайд 2</vt:lpstr>
      <vt:lpstr>Проверяем!</vt:lpstr>
      <vt:lpstr>Склонение  имен существительных:</vt:lpstr>
      <vt:lpstr> </vt:lpstr>
      <vt:lpstr>Гласные в падежных окончаниях имен существительных в единственном числе</vt:lpstr>
      <vt:lpstr>Слайд 7</vt:lpstr>
      <vt:lpstr>Слайд 8</vt:lpstr>
      <vt:lpstr>Слайд 9</vt:lpstr>
      <vt:lpstr>О-Е после шипящих</vt:lpstr>
      <vt:lpstr>Домашнее задание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Имя существительное Повторение изученного  в 5 классе</dc:title>
  <dc:creator>Admin</dc:creator>
  <cp:lastModifiedBy>Admin</cp:lastModifiedBy>
  <cp:revision>8</cp:revision>
  <dcterms:created xsi:type="dcterms:W3CDTF">2012-11-29T19:21:31Z</dcterms:created>
  <dcterms:modified xsi:type="dcterms:W3CDTF">2012-12-08T09:52:12Z</dcterms:modified>
</cp:coreProperties>
</file>