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7" r:id="rId4"/>
    <p:sldId id="259" r:id="rId5"/>
    <p:sldId id="260" r:id="rId6"/>
    <p:sldId id="261" r:id="rId7"/>
    <p:sldId id="262" r:id="rId8"/>
    <p:sldId id="273" r:id="rId9"/>
    <p:sldId id="263" r:id="rId10"/>
    <p:sldId id="265" r:id="rId11"/>
    <p:sldId id="275" r:id="rId12"/>
    <p:sldId id="266" r:id="rId13"/>
    <p:sldId id="277" r:id="rId14"/>
    <p:sldId id="278" r:id="rId15"/>
    <p:sldId id="279" r:id="rId16"/>
    <p:sldId id="287" r:id="rId17"/>
    <p:sldId id="285" r:id="rId18"/>
    <p:sldId id="280" r:id="rId19"/>
    <p:sldId id="281" r:id="rId20"/>
    <p:sldId id="282" r:id="rId21"/>
    <p:sldId id="283" r:id="rId22"/>
    <p:sldId id="284" r:id="rId23"/>
    <p:sldId id="271" r:id="rId24"/>
    <p:sldId id="274" r:id="rId25"/>
    <p:sldId id="269" r:id="rId26"/>
    <p:sldId id="268" r:id="rId27"/>
    <p:sldId id="286" r:id="rId28"/>
    <p:sldId id="288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5"/>
            <a:ext cx="7772400" cy="24757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sz="4900" b="1" dirty="0" smtClean="0">
                <a:solidFill>
                  <a:srgbClr val="0070C0"/>
                </a:solidFill>
              </a:rPr>
              <a:t>Бинарный урок</a:t>
            </a:r>
            <a:br>
              <a:rPr lang="ru-RU" sz="4900" b="1" dirty="0" smtClean="0">
                <a:solidFill>
                  <a:srgbClr val="0070C0"/>
                </a:solidFill>
              </a:rPr>
            </a:br>
            <a:r>
              <a:rPr lang="ru-RU" sz="4900" b="1" dirty="0" smtClean="0">
                <a:solidFill>
                  <a:srgbClr val="0070C0"/>
                </a:solidFill>
              </a:rPr>
              <a:t>русского и английского языка</a:t>
            </a:r>
            <a:r>
              <a:rPr lang="ru-RU" sz="4900" b="1" dirty="0" smtClean="0"/>
              <a:t/>
            </a:r>
            <a:br>
              <a:rPr lang="ru-RU" sz="4900" b="1" dirty="0" smtClean="0"/>
            </a:br>
            <a:r>
              <a:rPr lang="ru-RU" sz="4900" b="1" dirty="0" smtClean="0">
                <a:solidFill>
                  <a:srgbClr val="0070C0"/>
                </a:solidFill>
              </a:rPr>
              <a:t>на тему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rgbClr val="0070C0"/>
                </a:solidFill>
              </a:rPr>
              <a:t>«Имя прилагательное»</a:t>
            </a:r>
            <a:endParaRPr lang="ru-RU" sz="44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en-US" sz="3600" b="1" dirty="0" smtClean="0">
                <a:solidFill>
                  <a:srgbClr val="0070C0"/>
                </a:solidFill>
              </a:rPr>
              <a:t>Match the adjectives and the nouns and write word combinations: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ADJECTIVES</a:t>
            </a:r>
            <a:endParaRPr lang="ru-RU" dirty="0" smtClean="0">
              <a:solidFill>
                <a:srgbClr val="0070C0"/>
              </a:solidFill>
            </a:endParaRPr>
          </a:p>
          <a:p>
            <a:r>
              <a:rPr lang="en-US" dirty="0" smtClean="0"/>
              <a:t>Frosty, bare, blue, cold, white, pretty, strong, deep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ru-RU" dirty="0" smtClean="0"/>
          </a:p>
          <a:p>
            <a:r>
              <a:rPr lang="en-US" b="1" dirty="0" smtClean="0">
                <a:solidFill>
                  <a:srgbClr val="0070C0"/>
                </a:solidFill>
              </a:rPr>
              <a:t>NOUNS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dirty="0" smtClean="0"/>
              <a:t>  …  days,  …  snowflakes,  ... snow,  …  drifts, …. sky,         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…    trees</a:t>
            </a:r>
            <a:r>
              <a:rPr lang="ru-RU" dirty="0" smtClean="0"/>
              <a:t>,  … </a:t>
            </a:r>
            <a:r>
              <a:rPr lang="en-US" dirty="0" smtClean="0"/>
              <a:t>wind</a:t>
            </a:r>
            <a:r>
              <a:rPr lang="ru-RU" dirty="0" smtClean="0"/>
              <a:t>, …</a:t>
            </a:r>
            <a:r>
              <a:rPr lang="en-US" dirty="0" smtClean="0"/>
              <a:t>   weather.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Эпитеты в английском языке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Эпитеты – выразительное средство, основанное на выделении качества и признака…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Deep river- </a:t>
            </a:r>
            <a:r>
              <a:rPr lang="ru-RU" dirty="0" smtClean="0">
                <a:solidFill>
                  <a:schemeClr val="tx2"/>
                </a:solidFill>
              </a:rPr>
              <a:t>глубокая  река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Deep feeling- </a:t>
            </a:r>
            <a:r>
              <a:rPr lang="ru-RU" dirty="0" smtClean="0">
                <a:solidFill>
                  <a:schemeClr val="tx2"/>
                </a:solidFill>
              </a:rPr>
              <a:t>глубокие чувства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Буквенный диктант (Н или НН?)</a:t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268760"/>
            <a:ext cx="7848872" cy="5589240"/>
          </a:xfrm>
        </p:spPr>
        <p:txBody>
          <a:bodyPr>
            <a:normAutofit fontScale="77500" lnSpcReduction="20000"/>
          </a:bodyPr>
          <a:lstStyle/>
          <a:p>
            <a:pPr marL="514350" lvl="0" indent="-514350">
              <a:buAutoNum type="arabicPeriod"/>
            </a:pPr>
            <a:r>
              <a:rPr lang="ru-RU" sz="3800" b="1" dirty="0" smtClean="0"/>
              <a:t>торжественный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sz="3800" b="1" dirty="0" smtClean="0"/>
              <a:t> ледяной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sz="3800" b="1" dirty="0" smtClean="0"/>
              <a:t>туманный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sz="3800" b="1" dirty="0" smtClean="0"/>
              <a:t>ветреный</a:t>
            </a:r>
          </a:p>
          <a:p>
            <a:pPr marL="514350" lvl="0" indent="-514350">
              <a:buFont typeface="Arial" pitchFamily="34" charset="0"/>
              <a:buAutoNum type="arabicPeriod"/>
            </a:pPr>
            <a:r>
              <a:rPr lang="ru-RU" sz="3800" b="1" dirty="0" smtClean="0"/>
              <a:t>законный</a:t>
            </a:r>
          </a:p>
          <a:p>
            <a:pPr marL="514350" lvl="0" indent="-514350">
              <a:buFont typeface="Arial" pitchFamily="34" charset="0"/>
              <a:buAutoNum type="arabicPeriod"/>
            </a:pPr>
            <a:r>
              <a:rPr lang="ru-RU" sz="3800" b="1" dirty="0" smtClean="0"/>
              <a:t>организационный</a:t>
            </a:r>
          </a:p>
          <a:p>
            <a:pPr marL="514350" lvl="0" indent="-514350">
              <a:buFont typeface="Arial" pitchFamily="34" charset="0"/>
              <a:buAutoNum type="arabicPeriod"/>
            </a:pPr>
            <a:r>
              <a:rPr lang="ru-RU" sz="3800" b="1" dirty="0" smtClean="0"/>
              <a:t>лебединый</a:t>
            </a:r>
          </a:p>
          <a:p>
            <a:pPr marL="514350" lvl="0" indent="-514350">
              <a:buFont typeface="Arial" pitchFamily="34" charset="0"/>
              <a:buAutoNum type="arabicPeriod"/>
            </a:pPr>
            <a:r>
              <a:rPr lang="ru-RU" sz="3800" b="1" dirty="0" smtClean="0"/>
              <a:t>кожаный</a:t>
            </a:r>
          </a:p>
          <a:p>
            <a:pPr marL="514350" lvl="0" indent="-514350">
              <a:buFont typeface="Arial" pitchFamily="34" charset="0"/>
              <a:buAutoNum type="arabicPeriod"/>
            </a:pPr>
            <a:r>
              <a:rPr lang="ru-RU" sz="3800" b="1" dirty="0" smtClean="0"/>
              <a:t>стеклянный</a:t>
            </a:r>
          </a:p>
          <a:p>
            <a:pPr marL="514350" lvl="0" indent="-514350">
              <a:buFont typeface="Arial" pitchFamily="34" charset="0"/>
              <a:buAutoNum type="arabicPeriod"/>
            </a:pPr>
            <a:r>
              <a:rPr lang="ru-RU" sz="3800" b="1" dirty="0" smtClean="0"/>
              <a:t>соколиный</a:t>
            </a:r>
          </a:p>
          <a:p>
            <a:pPr marL="514350" indent="-514350">
              <a:buFont typeface="Arial" pitchFamily="34" charset="0"/>
              <a:buAutoNum type="arabicPeriod"/>
            </a:pPr>
            <a:endParaRPr lang="ru-RU" dirty="0" smtClean="0"/>
          </a:p>
          <a:p>
            <a:pPr marL="514350" lvl="0" indent="-514350">
              <a:buAutoNum type="arabicPeriod"/>
            </a:pPr>
            <a:endParaRPr lang="ru-RU" dirty="0" smtClean="0"/>
          </a:p>
          <a:p>
            <a:pPr lvl="0">
              <a:buNone/>
            </a:pP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6"/>
          <p:cNvSpPr txBox="1">
            <a:spLocks noChangeArrowheads="1"/>
          </p:cNvSpPr>
          <p:nvPr/>
        </p:nvSpPr>
        <p:spPr bwMode="auto">
          <a:xfrm>
            <a:off x="323850" y="404664"/>
            <a:ext cx="84963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200" b="1" dirty="0" smtClean="0">
                <a:solidFill>
                  <a:schemeClr val="tx2"/>
                </a:solidFill>
              </a:rPr>
              <a:t>Способы </a:t>
            </a:r>
            <a:r>
              <a:rPr lang="ru-RU" sz="3200" b="1" dirty="0">
                <a:solidFill>
                  <a:schemeClr val="tx2"/>
                </a:solidFill>
              </a:rPr>
              <a:t>образования </a:t>
            </a:r>
            <a:r>
              <a:rPr lang="ru-RU" sz="3200" b="1" dirty="0" smtClean="0">
                <a:solidFill>
                  <a:schemeClr val="tx2"/>
                </a:solidFill>
              </a:rPr>
              <a:t>прилагательных в английской речи: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259632" y="3453543"/>
            <a:ext cx="12239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 dirty="0">
                <a:solidFill>
                  <a:schemeClr val="tx2"/>
                </a:solidFill>
              </a:rPr>
              <a:t>Noun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2797175" y="3429000"/>
            <a:ext cx="5048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 dirty="0">
                <a:solidFill>
                  <a:schemeClr val="tx2"/>
                </a:solidFill>
              </a:rPr>
              <a:t>+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3348038" y="3429000"/>
            <a:ext cx="143986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 dirty="0">
                <a:solidFill>
                  <a:schemeClr val="tx2"/>
                </a:solidFill>
              </a:rPr>
              <a:t>Suffix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1466850" y="4692650"/>
            <a:ext cx="12969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>
                <a:solidFill>
                  <a:schemeClr val="tx2"/>
                </a:solidFill>
              </a:rPr>
              <a:t>Verb</a:t>
            </a:r>
            <a:endParaRPr lang="ru-RU" sz="3200" b="1">
              <a:solidFill>
                <a:schemeClr val="tx2"/>
              </a:solidFill>
            </a:endParaRPr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2814638" y="4730750"/>
            <a:ext cx="533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 dirty="0">
                <a:solidFill>
                  <a:schemeClr val="tx2"/>
                </a:solidFill>
              </a:rPr>
              <a:t>+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3328988" y="4692650"/>
            <a:ext cx="15843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 dirty="0">
                <a:solidFill>
                  <a:schemeClr val="tx2"/>
                </a:solidFill>
              </a:rPr>
              <a:t>Suffix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4733925" y="3429000"/>
            <a:ext cx="36734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3200" b="1" dirty="0">
                <a:solidFill>
                  <a:schemeClr val="tx2"/>
                </a:solidFill>
              </a:rPr>
              <a:t>= А</a:t>
            </a:r>
            <a:r>
              <a:rPr lang="en-US" sz="3200" b="1" dirty="0" err="1">
                <a:solidFill>
                  <a:schemeClr val="tx2"/>
                </a:solidFill>
              </a:rPr>
              <a:t>djective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4759325" y="4724400"/>
            <a:ext cx="30289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3200" b="1" dirty="0">
                <a:solidFill>
                  <a:schemeClr val="tx2"/>
                </a:solidFill>
              </a:rPr>
              <a:t>= А</a:t>
            </a:r>
            <a:r>
              <a:rPr lang="en-US" sz="3200" b="1" dirty="0" err="1">
                <a:solidFill>
                  <a:schemeClr val="tx2"/>
                </a:solidFill>
              </a:rPr>
              <a:t>djective</a:t>
            </a:r>
            <a:endParaRPr lang="ru-RU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84004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9" grpId="0"/>
      <p:bldP spid="3080" grpId="0"/>
      <p:bldP spid="3081" grpId="0"/>
      <p:bldP spid="3084" grpId="0"/>
      <p:bldP spid="3085" grpId="0"/>
      <p:bldP spid="3086" grpId="0"/>
      <p:bldP spid="3087" grpId="0"/>
      <p:bldP spid="308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1331913" y="8366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1995488" y="1401763"/>
            <a:ext cx="58896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/>
          </a:p>
        </p:txBody>
      </p:sp>
      <p:graphicFrame>
        <p:nvGraphicFramePr>
          <p:cNvPr id="4197" name="Group 101"/>
          <p:cNvGraphicFramePr>
            <a:graphicFrameLocks noGrp="1"/>
          </p:cNvGraphicFramePr>
          <p:nvPr/>
        </p:nvGraphicFramePr>
        <p:xfrm>
          <a:off x="468313" y="1196975"/>
          <a:ext cx="8280400" cy="4135439"/>
        </p:xfrm>
        <a:graphic>
          <a:graphicData uri="http://schemas.openxmlformats.org/drawingml/2006/table">
            <a:tbl>
              <a:tblPr/>
              <a:tblGrid>
                <a:gridCol w="2070100"/>
                <a:gridCol w="2070100"/>
                <a:gridCol w="2070100"/>
                <a:gridCol w="2070100"/>
              </a:tblGrid>
              <a:tr h="623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Suffix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Meaning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Noun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Adjective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5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219" name="Text Box 55"/>
          <p:cNvSpPr txBox="1">
            <a:spLocks noChangeArrowheads="1"/>
          </p:cNvSpPr>
          <p:nvPr/>
        </p:nvSpPr>
        <p:spPr bwMode="auto">
          <a:xfrm>
            <a:off x="468313" y="2276475"/>
            <a:ext cx="19446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/>
          </a:p>
        </p:txBody>
      </p:sp>
      <p:sp>
        <p:nvSpPr>
          <p:cNvPr id="4153" name="Text Box 57"/>
          <p:cNvSpPr txBox="1">
            <a:spLocks noChangeArrowheads="1"/>
          </p:cNvSpPr>
          <p:nvPr/>
        </p:nvSpPr>
        <p:spPr bwMode="auto">
          <a:xfrm>
            <a:off x="2627313" y="1989138"/>
            <a:ext cx="18002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b="1"/>
              <a:t>quality</a:t>
            </a:r>
            <a:endParaRPr lang="ru-RU" b="1"/>
          </a:p>
        </p:txBody>
      </p:sp>
      <p:sp>
        <p:nvSpPr>
          <p:cNvPr id="4154" name="Text Box 58"/>
          <p:cNvSpPr txBox="1">
            <a:spLocks noChangeArrowheads="1"/>
          </p:cNvSpPr>
          <p:nvPr/>
        </p:nvSpPr>
        <p:spPr bwMode="auto">
          <a:xfrm>
            <a:off x="4716463" y="1989138"/>
            <a:ext cx="19431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b="1"/>
              <a:t>comfort</a:t>
            </a:r>
            <a:endParaRPr lang="ru-RU" b="1"/>
          </a:p>
        </p:txBody>
      </p:sp>
      <p:sp>
        <p:nvSpPr>
          <p:cNvPr id="4155" name="Text Box 59"/>
          <p:cNvSpPr txBox="1">
            <a:spLocks noChangeArrowheads="1"/>
          </p:cNvSpPr>
          <p:nvPr/>
        </p:nvSpPr>
        <p:spPr bwMode="auto">
          <a:xfrm>
            <a:off x="6732588" y="2005013"/>
            <a:ext cx="20161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b="1"/>
              <a:t>comfortable</a:t>
            </a:r>
            <a:endParaRPr lang="ru-RU" b="1"/>
          </a:p>
        </p:txBody>
      </p:sp>
      <p:sp>
        <p:nvSpPr>
          <p:cNvPr id="4156" name="Text Box 60"/>
          <p:cNvSpPr txBox="1">
            <a:spLocks noChangeArrowheads="1"/>
          </p:cNvSpPr>
          <p:nvPr/>
        </p:nvSpPr>
        <p:spPr bwMode="auto">
          <a:xfrm>
            <a:off x="539750" y="2630488"/>
            <a:ext cx="19446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b="1"/>
              <a:t>ese</a:t>
            </a:r>
            <a:endParaRPr lang="ru-RU" b="1"/>
          </a:p>
        </p:txBody>
      </p:sp>
      <p:sp>
        <p:nvSpPr>
          <p:cNvPr id="4157" name="Text Box 61"/>
          <p:cNvSpPr txBox="1">
            <a:spLocks noChangeArrowheads="1"/>
          </p:cNvSpPr>
          <p:nvPr/>
        </p:nvSpPr>
        <p:spPr bwMode="auto">
          <a:xfrm>
            <a:off x="2593975" y="2619375"/>
            <a:ext cx="19780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b="1"/>
              <a:t>nationality</a:t>
            </a:r>
            <a:endParaRPr lang="ru-RU" b="1"/>
          </a:p>
        </p:txBody>
      </p:sp>
      <p:sp>
        <p:nvSpPr>
          <p:cNvPr id="4158" name="Text Box 62"/>
          <p:cNvSpPr txBox="1">
            <a:spLocks noChangeArrowheads="1"/>
          </p:cNvSpPr>
          <p:nvPr/>
        </p:nvSpPr>
        <p:spPr bwMode="auto">
          <a:xfrm>
            <a:off x="4716463" y="2636838"/>
            <a:ext cx="18002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b="1"/>
              <a:t>China</a:t>
            </a:r>
            <a:endParaRPr lang="ru-RU" b="1"/>
          </a:p>
        </p:txBody>
      </p:sp>
      <p:sp>
        <p:nvSpPr>
          <p:cNvPr id="4159" name="Text Box 63"/>
          <p:cNvSpPr txBox="1">
            <a:spLocks noChangeArrowheads="1"/>
          </p:cNvSpPr>
          <p:nvPr/>
        </p:nvSpPr>
        <p:spPr bwMode="auto">
          <a:xfrm>
            <a:off x="6804025" y="2636838"/>
            <a:ext cx="18002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b="1"/>
              <a:t>Chinese</a:t>
            </a:r>
            <a:endParaRPr lang="ru-RU" b="1"/>
          </a:p>
        </p:txBody>
      </p:sp>
      <p:sp>
        <p:nvSpPr>
          <p:cNvPr id="7227" name="Text Box 64"/>
          <p:cNvSpPr txBox="1">
            <a:spLocks noChangeArrowheads="1"/>
          </p:cNvSpPr>
          <p:nvPr/>
        </p:nvSpPr>
        <p:spPr bwMode="auto">
          <a:xfrm flipH="1">
            <a:off x="373063" y="285750"/>
            <a:ext cx="842486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5400" b="1" dirty="0">
                <a:solidFill>
                  <a:srgbClr val="003366"/>
                </a:solidFill>
                <a:latin typeface="Monotype Corsiva" pitchFamily="66" charset="0"/>
              </a:rPr>
              <a:t>Noun + Suffix</a:t>
            </a:r>
            <a:endParaRPr lang="ru-RU" sz="5400" b="1" dirty="0">
              <a:solidFill>
                <a:srgbClr val="003366"/>
              </a:solidFill>
              <a:latin typeface="Monotype Corsiva" pitchFamily="66" charset="0"/>
            </a:endParaRPr>
          </a:p>
        </p:txBody>
      </p:sp>
      <p:sp>
        <p:nvSpPr>
          <p:cNvPr id="7228" name="Text Box 65"/>
          <p:cNvSpPr txBox="1">
            <a:spLocks noChangeArrowheads="1"/>
          </p:cNvSpPr>
          <p:nvPr/>
        </p:nvSpPr>
        <p:spPr bwMode="auto">
          <a:xfrm>
            <a:off x="4840288" y="323215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7229" name="Text Box 75"/>
          <p:cNvSpPr txBox="1">
            <a:spLocks noChangeArrowheads="1"/>
          </p:cNvSpPr>
          <p:nvPr/>
        </p:nvSpPr>
        <p:spPr bwMode="auto">
          <a:xfrm>
            <a:off x="468313" y="2060575"/>
            <a:ext cx="20161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b="1"/>
              <a:t>able</a:t>
            </a:r>
            <a:endParaRPr lang="ru-RU"/>
          </a:p>
        </p:txBody>
      </p:sp>
      <p:sp>
        <p:nvSpPr>
          <p:cNvPr id="4172" name="Text Box 76"/>
          <p:cNvSpPr txBox="1">
            <a:spLocks noChangeArrowheads="1"/>
          </p:cNvSpPr>
          <p:nvPr/>
        </p:nvSpPr>
        <p:spPr bwMode="auto">
          <a:xfrm>
            <a:off x="468313" y="3068638"/>
            <a:ext cx="20161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b="1"/>
              <a:t>ful</a:t>
            </a:r>
            <a:endParaRPr lang="ru-RU"/>
          </a:p>
        </p:txBody>
      </p:sp>
      <p:sp>
        <p:nvSpPr>
          <p:cNvPr id="4173" name="Text Box 77"/>
          <p:cNvSpPr txBox="1">
            <a:spLocks noChangeArrowheads="1"/>
          </p:cNvSpPr>
          <p:nvPr/>
        </p:nvSpPr>
        <p:spPr bwMode="auto">
          <a:xfrm>
            <a:off x="2555875" y="3068638"/>
            <a:ext cx="20161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b="1"/>
              <a:t>Having a lot</a:t>
            </a:r>
            <a:endParaRPr lang="ru-RU" b="1"/>
          </a:p>
        </p:txBody>
      </p:sp>
      <p:sp>
        <p:nvSpPr>
          <p:cNvPr id="4174" name="Text Box 78"/>
          <p:cNvSpPr txBox="1">
            <a:spLocks noChangeArrowheads="1"/>
          </p:cNvSpPr>
          <p:nvPr/>
        </p:nvSpPr>
        <p:spPr bwMode="auto">
          <a:xfrm>
            <a:off x="4643438" y="3068638"/>
            <a:ext cx="19446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b="1"/>
              <a:t>respect</a:t>
            </a:r>
            <a:endParaRPr lang="ru-RU"/>
          </a:p>
        </p:txBody>
      </p:sp>
      <p:sp>
        <p:nvSpPr>
          <p:cNvPr id="4175" name="Text Box 79"/>
          <p:cNvSpPr txBox="1">
            <a:spLocks noChangeArrowheads="1"/>
          </p:cNvSpPr>
          <p:nvPr/>
        </p:nvSpPr>
        <p:spPr bwMode="auto">
          <a:xfrm>
            <a:off x="6715125" y="3086100"/>
            <a:ext cx="20161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b="1"/>
              <a:t>respectful</a:t>
            </a:r>
            <a:endParaRPr lang="ru-RU" b="1"/>
          </a:p>
        </p:txBody>
      </p:sp>
      <p:sp>
        <p:nvSpPr>
          <p:cNvPr id="4176" name="Text Box 80"/>
          <p:cNvSpPr txBox="1">
            <a:spLocks noChangeArrowheads="1"/>
          </p:cNvSpPr>
          <p:nvPr/>
        </p:nvSpPr>
        <p:spPr bwMode="auto">
          <a:xfrm>
            <a:off x="468313" y="3500438"/>
            <a:ext cx="20161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b="1"/>
              <a:t>ical</a:t>
            </a:r>
            <a:endParaRPr lang="ru-RU"/>
          </a:p>
        </p:txBody>
      </p:sp>
      <p:sp>
        <p:nvSpPr>
          <p:cNvPr id="4177" name="Text Box 81"/>
          <p:cNvSpPr txBox="1">
            <a:spLocks noChangeArrowheads="1"/>
          </p:cNvSpPr>
          <p:nvPr/>
        </p:nvSpPr>
        <p:spPr bwMode="auto">
          <a:xfrm>
            <a:off x="2555875" y="3500438"/>
            <a:ext cx="20161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b="1"/>
              <a:t>Relating to</a:t>
            </a:r>
            <a:endParaRPr lang="ru-RU" b="1"/>
          </a:p>
        </p:txBody>
      </p:sp>
      <p:sp>
        <p:nvSpPr>
          <p:cNvPr id="4178" name="Text Box 82"/>
          <p:cNvSpPr txBox="1">
            <a:spLocks noChangeArrowheads="1"/>
          </p:cNvSpPr>
          <p:nvPr/>
        </p:nvSpPr>
        <p:spPr bwMode="auto">
          <a:xfrm>
            <a:off x="4643438" y="3500438"/>
            <a:ext cx="19446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b="1"/>
              <a:t>music</a:t>
            </a:r>
            <a:endParaRPr lang="ru-RU" b="1"/>
          </a:p>
        </p:txBody>
      </p:sp>
      <p:sp>
        <p:nvSpPr>
          <p:cNvPr id="4179" name="Text Box 83"/>
          <p:cNvSpPr txBox="1">
            <a:spLocks noChangeArrowheads="1"/>
          </p:cNvSpPr>
          <p:nvPr/>
        </p:nvSpPr>
        <p:spPr bwMode="auto">
          <a:xfrm>
            <a:off x="6732588" y="3500438"/>
            <a:ext cx="20161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b="1"/>
              <a:t>musical</a:t>
            </a:r>
            <a:endParaRPr lang="ru-RU" b="1"/>
          </a:p>
        </p:txBody>
      </p:sp>
      <p:sp>
        <p:nvSpPr>
          <p:cNvPr id="4183" name="Text Box 87"/>
          <p:cNvSpPr txBox="1">
            <a:spLocks noChangeArrowheads="1"/>
          </p:cNvSpPr>
          <p:nvPr/>
        </p:nvSpPr>
        <p:spPr bwMode="auto">
          <a:xfrm>
            <a:off x="468313" y="3860800"/>
            <a:ext cx="20161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b="1"/>
              <a:t>al</a:t>
            </a:r>
            <a:endParaRPr lang="ru-RU" b="1"/>
          </a:p>
        </p:txBody>
      </p:sp>
      <p:sp>
        <p:nvSpPr>
          <p:cNvPr id="7239" name="Text Box 90"/>
          <p:cNvSpPr txBox="1">
            <a:spLocks noChangeArrowheads="1"/>
          </p:cNvSpPr>
          <p:nvPr/>
        </p:nvSpPr>
        <p:spPr bwMode="auto">
          <a:xfrm>
            <a:off x="5219700" y="3860800"/>
            <a:ext cx="7207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/>
          </a:p>
        </p:txBody>
      </p:sp>
      <p:sp>
        <p:nvSpPr>
          <p:cNvPr id="7240" name="Text Box 91"/>
          <p:cNvSpPr txBox="1">
            <a:spLocks noChangeArrowheads="1"/>
          </p:cNvSpPr>
          <p:nvPr/>
        </p:nvSpPr>
        <p:spPr bwMode="auto">
          <a:xfrm>
            <a:off x="5364163" y="3933825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4188" name="Text Box 92"/>
          <p:cNvSpPr txBox="1">
            <a:spLocks noChangeArrowheads="1"/>
          </p:cNvSpPr>
          <p:nvPr/>
        </p:nvSpPr>
        <p:spPr bwMode="auto">
          <a:xfrm>
            <a:off x="2555875" y="3860800"/>
            <a:ext cx="20161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b="1"/>
              <a:t>state</a:t>
            </a:r>
            <a:endParaRPr lang="ru-RU"/>
          </a:p>
        </p:txBody>
      </p:sp>
      <p:sp>
        <p:nvSpPr>
          <p:cNvPr id="4190" name="Text Box 94"/>
          <p:cNvSpPr txBox="1">
            <a:spLocks noChangeArrowheads="1"/>
          </p:cNvSpPr>
          <p:nvPr/>
        </p:nvSpPr>
        <p:spPr bwMode="auto">
          <a:xfrm>
            <a:off x="4643438" y="3889375"/>
            <a:ext cx="19446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b="1"/>
              <a:t>race</a:t>
            </a:r>
            <a:endParaRPr lang="ru-RU" b="1"/>
          </a:p>
        </p:txBody>
      </p:sp>
      <p:sp>
        <p:nvSpPr>
          <p:cNvPr id="4191" name="Text Box 95"/>
          <p:cNvSpPr txBox="1">
            <a:spLocks noChangeArrowheads="1"/>
          </p:cNvSpPr>
          <p:nvPr/>
        </p:nvSpPr>
        <p:spPr bwMode="auto">
          <a:xfrm>
            <a:off x="6732588" y="3860800"/>
            <a:ext cx="20161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b="1"/>
              <a:t>racial</a:t>
            </a:r>
            <a:endParaRPr lang="ru-RU" b="1"/>
          </a:p>
        </p:txBody>
      </p:sp>
      <p:sp>
        <p:nvSpPr>
          <p:cNvPr id="4192" name="Text Box 96"/>
          <p:cNvSpPr txBox="1">
            <a:spLocks noChangeArrowheads="1"/>
          </p:cNvSpPr>
          <p:nvPr/>
        </p:nvSpPr>
        <p:spPr bwMode="auto">
          <a:xfrm>
            <a:off x="468313" y="4292600"/>
            <a:ext cx="20161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b="1"/>
              <a:t>ous</a:t>
            </a:r>
            <a:endParaRPr lang="ru-RU" b="1"/>
          </a:p>
        </p:txBody>
      </p:sp>
      <p:sp>
        <p:nvSpPr>
          <p:cNvPr id="4193" name="Text Box 97"/>
          <p:cNvSpPr txBox="1">
            <a:spLocks noChangeArrowheads="1"/>
          </p:cNvSpPr>
          <p:nvPr/>
        </p:nvSpPr>
        <p:spPr bwMode="auto">
          <a:xfrm>
            <a:off x="2555875" y="4292600"/>
            <a:ext cx="20161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b="1"/>
              <a:t>quality</a:t>
            </a:r>
            <a:endParaRPr lang="ru-RU" b="1"/>
          </a:p>
        </p:txBody>
      </p:sp>
      <p:sp>
        <p:nvSpPr>
          <p:cNvPr id="4194" name="Text Box 98"/>
          <p:cNvSpPr txBox="1">
            <a:spLocks noChangeArrowheads="1"/>
          </p:cNvSpPr>
          <p:nvPr/>
        </p:nvSpPr>
        <p:spPr bwMode="auto">
          <a:xfrm>
            <a:off x="4643438" y="4292600"/>
            <a:ext cx="19446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b="1"/>
              <a:t>danger</a:t>
            </a:r>
            <a:endParaRPr lang="ru-RU" b="1"/>
          </a:p>
        </p:txBody>
      </p:sp>
      <p:sp>
        <p:nvSpPr>
          <p:cNvPr id="4195" name="Text Box 99"/>
          <p:cNvSpPr txBox="1">
            <a:spLocks noChangeArrowheads="1"/>
          </p:cNvSpPr>
          <p:nvPr/>
        </p:nvSpPr>
        <p:spPr bwMode="auto">
          <a:xfrm>
            <a:off x="6659563" y="4292600"/>
            <a:ext cx="20161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b="1"/>
              <a:t>dangerous</a:t>
            </a:r>
            <a:endParaRPr lang="ru-RU" b="1"/>
          </a:p>
        </p:txBody>
      </p:sp>
      <p:sp>
        <p:nvSpPr>
          <p:cNvPr id="4196" name="Text Box 100"/>
          <p:cNvSpPr txBox="1">
            <a:spLocks noChangeArrowheads="1"/>
          </p:cNvSpPr>
          <p:nvPr/>
        </p:nvSpPr>
        <p:spPr bwMode="auto">
          <a:xfrm>
            <a:off x="468313" y="4868863"/>
            <a:ext cx="20161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b="1"/>
              <a:t>ed</a:t>
            </a:r>
            <a:endParaRPr lang="ru-RU" b="1"/>
          </a:p>
        </p:txBody>
      </p:sp>
      <p:sp>
        <p:nvSpPr>
          <p:cNvPr id="4198" name="Text Box 102"/>
          <p:cNvSpPr txBox="1">
            <a:spLocks noChangeArrowheads="1"/>
          </p:cNvSpPr>
          <p:nvPr/>
        </p:nvSpPr>
        <p:spPr bwMode="auto">
          <a:xfrm>
            <a:off x="2555875" y="4713288"/>
            <a:ext cx="20161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b="1"/>
              <a:t>Acquired properties</a:t>
            </a:r>
            <a:endParaRPr lang="ru-RU" b="1"/>
          </a:p>
        </p:txBody>
      </p:sp>
      <p:sp>
        <p:nvSpPr>
          <p:cNvPr id="4199" name="Text Box 103"/>
          <p:cNvSpPr txBox="1">
            <a:spLocks noChangeArrowheads="1"/>
          </p:cNvSpPr>
          <p:nvPr/>
        </p:nvSpPr>
        <p:spPr bwMode="auto">
          <a:xfrm>
            <a:off x="4643438" y="4868863"/>
            <a:ext cx="19446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b="1"/>
              <a:t>horn</a:t>
            </a:r>
            <a:endParaRPr lang="ru-RU" b="1"/>
          </a:p>
        </p:txBody>
      </p:sp>
      <p:sp>
        <p:nvSpPr>
          <p:cNvPr id="4201" name="Text Box 105"/>
          <p:cNvSpPr txBox="1">
            <a:spLocks noChangeArrowheads="1"/>
          </p:cNvSpPr>
          <p:nvPr/>
        </p:nvSpPr>
        <p:spPr bwMode="auto">
          <a:xfrm>
            <a:off x="6659563" y="4868863"/>
            <a:ext cx="20161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b="1"/>
              <a:t>horned</a:t>
            </a:r>
            <a:endParaRPr lang="ru-RU" b="1"/>
          </a:p>
        </p:txBody>
      </p:sp>
    </p:spTree>
    <p:extLst>
      <p:ext uri="{BB962C8B-B14F-4D97-AF65-F5344CB8AC3E}">
        <p14:creationId xmlns="" xmlns:p14="http://schemas.microsoft.com/office/powerpoint/2010/main" val="1306840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53" grpId="0"/>
      <p:bldP spid="4154" grpId="0"/>
      <p:bldP spid="4155" grpId="0"/>
      <p:bldP spid="4156" grpId="0"/>
      <p:bldP spid="4157" grpId="0"/>
      <p:bldP spid="4158" grpId="0"/>
      <p:bldP spid="4159" grpId="0"/>
      <p:bldP spid="4172" grpId="0"/>
      <p:bldP spid="4174" grpId="0"/>
      <p:bldP spid="4175" grpId="0"/>
      <p:bldP spid="4176" grpId="0"/>
      <p:bldP spid="4178" grpId="0"/>
      <p:bldP spid="4179" grpId="0"/>
      <p:bldP spid="4183" grpId="0"/>
      <p:bldP spid="4188" grpId="0"/>
      <p:bldP spid="4190" grpId="0"/>
      <p:bldP spid="4191" grpId="0"/>
      <p:bldP spid="4192" grpId="0"/>
      <p:bldP spid="4193" grpId="0"/>
      <p:bldP spid="4194" grpId="0"/>
      <p:bldP spid="4195" grpId="0"/>
      <p:bldP spid="4196" grpId="0"/>
      <p:bldP spid="4198" grpId="0"/>
      <p:bldP spid="4199" grpId="0"/>
      <p:bldP spid="420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 flipH="1">
            <a:off x="398463" y="476250"/>
            <a:ext cx="842486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4800" b="1" dirty="0">
                <a:solidFill>
                  <a:srgbClr val="003366"/>
                </a:solidFill>
                <a:latin typeface="Monotype Corsiva" pitchFamily="66" charset="0"/>
              </a:rPr>
              <a:t>Verb + Suffix</a:t>
            </a:r>
            <a:endParaRPr lang="ru-RU" sz="4800" b="1" dirty="0">
              <a:solidFill>
                <a:srgbClr val="003366"/>
              </a:solidFill>
              <a:latin typeface="Monotype Corsiva" pitchFamily="66" charset="0"/>
            </a:endParaRPr>
          </a:p>
        </p:txBody>
      </p:sp>
      <p:graphicFrame>
        <p:nvGraphicFramePr>
          <p:cNvPr id="66629" name="Group 69"/>
          <p:cNvGraphicFramePr>
            <a:graphicFrameLocks noGrp="1"/>
          </p:cNvGraphicFramePr>
          <p:nvPr/>
        </p:nvGraphicFramePr>
        <p:xfrm>
          <a:off x="468313" y="1397000"/>
          <a:ext cx="8280400" cy="3516312"/>
        </p:xfrm>
        <a:graphic>
          <a:graphicData uri="http://schemas.openxmlformats.org/drawingml/2006/table">
            <a:tbl>
              <a:tblPr/>
              <a:tblGrid>
                <a:gridCol w="2070100"/>
                <a:gridCol w="2070100"/>
                <a:gridCol w="2070100"/>
                <a:gridCol w="2070100"/>
              </a:tblGrid>
              <a:tr h="62389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Suffix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Meaning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Verb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Adjective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6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389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31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024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6610" name="Text Box 50"/>
          <p:cNvSpPr txBox="1">
            <a:spLocks noChangeArrowheads="1"/>
          </p:cNvSpPr>
          <p:nvPr/>
        </p:nvSpPr>
        <p:spPr bwMode="auto">
          <a:xfrm>
            <a:off x="468313" y="2189163"/>
            <a:ext cx="20161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b="1"/>
              <a:t>ive</a:t>
            </a:r>
            <a:endParaRPr lang="ru-RU"/>
          </a:p>
        </p:txBody>
      </p:sp>
      <p:sp>
        <p:nvSpPr>
          <p:cNvPr id="66611" name="Text Box 51"/>
          <p:cNvSpPr txBox="1">
            <a:spLocks noChangeArrowheads="1"/>
          </p:cNvSpPr>
          <p:nvPr/>
        </p:nvSpPr>
        <p:spPr bwMode="auto">
          <a:xfrm>
            <a:off x="4643438" y="2205038"/>
            <a:ext cx="20161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b="1"/>
              <a:t>impress</a:t>
            </a:r>
            <a:endParaRPr lang="ru-RU"/>
          </a:p>
        </p:txBody>
      </p:sp>
      <p:sp>
        <p:nvSpPr>
          <p:cNvPr id="66612" name="Text Box 52"/>
          <p:cNvSpPr txBox="1">
            <a:spLocks noChangeArrowheads="1"/>
          </p:cNvSpPr>
          <p:nvPr/>
        </p:nvSpPr>
        <p:spPr bwMode="auto">
          <a:xfrm>
            <a:off x="6732588" y="2189163"/>
            <a:ext cx="20161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b="1"/>
              <a:t>impressive</a:t>
            </a:r>
            <a:endParaRPr lang="ru-RU"/>
          </a:p>
        </p:txBody>
      </p:sp>
      <p:sp>
        <p:nvSpPr>
          <p:cNvPr id="66613" name="Text Box 53"/>
          <p:cNvSpPr txBox="1">
            <a:spLocks noChangeArrowheads="1"/>
          </p:cNvSpPr>
          <p:nvPr/>
        </p:nvSpPr>
        <p:spPr bwMode="auto">
          <a:xfrm>
            <a:off x="539750" y="2792413"/>
            <a:ext cx="19446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b="1"/>
              <a:t>ing</a:t>
            </a:r>
            <a:endParaRPr lang="ru-RU" b="1"/>
          </a:p>
        </p:txBody>
      </p:sp>
      <p:sp>
        <p:nvSpPr>
          <p:cNvPr id="8231" name="Text Box 54"/>
          <p:cNvSpPr txBox="1">
            <a:spLocks noChangeArrowheads="1"/>
          </p:cNvSpPr>
          <p:nvPr/>
        </p:nvSpPr>
        <p:spPr bwMode="auto">
          <a:xfrm>
            <a:off x="6084888" y="620713"/>
            <a:ext cx="19446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endParaRPr lang="ru-RU" b="1"/>
          </a:p>
        </p:txBody>
      </p:sp>
      <p:sp>
        <p:nvSpPr>
          <p:cNvPr id="66615" name="Text Box 55"/>
          <p:cNvSpPr txBox="1">
            <a:spLocks noChangeArrowheads="1"/>
          </p:cNvSpPr>
          <p:nvPr/>
        </p:nvSpPr>
        <p:spPr bwMode="auto">
          <a:xfrm>
            <a:off x="2593975" y="2814638"/>
            <a:ext cx="19446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b="1"/>
              <a:t>willing to do</a:t>
            </a:r>
            <a:endParaRPr lang="ru-RU" b="1"/>
          </a:p>
        </p:txBody>
      </p:sp>
      <p:sp>
        <p:nvSpPr>
          <p:cNvPr id="66616" name="Text Box 56"/>
          <p:cNvSpPr txBox="1">
            <a:spLocks noChangeArrowheads="1"/>
          </p:cNvSpPr>
          <p:nvPr/>
        </p:nvSpPr>
        <p:spPr bwMode="auto">
          <a:xfrm>
            <a:off x="4643438" y="2803525"/>
            <a:ext cx="20161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b="1"/>
              <a:t>care</a:t>
            </a:r>
            <a:endParaRPr lang="ru-RU"/>
          </a:p>
        </p:txBody>
      </p:sp>
      <p:sp>
        <p:nvSpPr>
          <p:cNvPr id="66617" name="Text Box 57"/>
          <p:cNvSpPr txBox="1">
            <a:spLocks noChangeArrowheads="1"/>
          </p:cNvSpPr>
          <p:nvPr/>
        </p:nvSpPr>
        <p:spPr bwMode="auto">
          <a:xfrm>
            <a:off x="6732588" y="2814638"/>
            <a:ext cx="20161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b="1"/>
              <a:t>caring</a:t>
            </a:r>
            <a:endParaRPr lang="ru-RU" b="1"/>
          </a:p>
        </p:txBody>
      </p:sp>
      <p:sp>
        <p:nvSpPr>
          <p:cNvPr id="66618" name="Text Box 58"/>
          <p:cNvSpPr txBox="1">
            <a:spLocks noChangeArrowheads="1"/>
          </p:cNvSpPr>
          <p:nvPr/>
        </p:nvSpPr>
        <p:spPr bwMode="auto">
          <a:xfrm>
            <a:off x="539750" y="3429000"/>
            <a:ext cx="19446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b="1"/>
              <a:t>less</a:t>
            </a:r>
            <a:endParaRPr lang="ru-RU" b="1"/>
          </a:p>
        </p:txBody>
      </p:sp>
      <p:sp>
        <p:nvSpPr>
          <p:cNvPr id="66619" name="Text Box 59"/>
          <p:cNvSpPr txBox="1">
            <a:spLocks noChangeArrowheads="1"/>
          </p:cNvSpPr>
          <p:nvPr/>
        </p:nvSpPr>
        <p:spPr bwMode="auto">
          <a:xfrm>
            <a:off x="2555875" y="3424238"/>
            <a:ext cx="19446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b="1"/>
              <a:t>without</a:t>
            </a:r>
            <a:endParaRPr lang="ru-RU" b="1"/>
          </a:p>
        </p:txBody>
      </p:sp>
      <p:sp>
        <p:nvSpPr>
          <p:cNvPr id="66620" name="Text Box 60"/>
          <p:cNvSpPr txBox="1">
            <a:spLocks noChangeArrowheads="1"/>
          </p:cNvSpPr>
          <p:nvPr/>
        </p:nvSpPr>
        <p:spPr bwMode="auto">
          <a:xfrm>
            <a:off x="4643438" y="3429000"/>
            <a:ext cx="20161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b="1"/>
              <a:t>hope</a:t>
            </a:r>
            <a:endParaRPr lang="ru-RU"/>
          </a:p>
        </p:txBody>
      </p:sp>
      <p:sp>
        <p:nvSpPr>
          <p:cNvPr id="66621" name="Text Box 61"/>
          <p:cNvSpPr txBox="1">
            <a:spLocks noChangeArrowheads="1"/>
          </p:cNvSpPr>
          <p:nvPr/>
        </p:nvSpPr>
        <p:spPr bwMode="auto">
          <a:xfrm>
            <a:off x="6659563" y="3429000"/>
            <a:ext cx="20161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b="1"/>
              <a:t>hopeless</a:t>
            </a:r>
            <a:endParaRPr lang="ru-RU" b="1"/>
          </a:p>
        </p:txBody>
      </p:sp>
      <p:sp>
        <p:nvSpPr>
          <p:cNvPr id="66622" name="Text Box 62"/>
          <p:cNvSpPr txBox="1">
            <a:spLocks noChangeArrowheads="1"/>
          </p:cNvSpPr>
          <p:nvPr/>
        </p:nvSpPr>
        <p:spPr bwMode="auto">
          <a:xfrm>
            <a:off x="539750" y="4116388"/>
            <a:ext cx="19446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b="1"/>
              <a:t>able</a:t>
            </a:r>
            <a:endParaRPr lang="ru-RU" b="1"/>
          </a:p>
        </p:txBody>
      </p:sp>
      <p:sp>
        <p:nvSpPr>
          <p:cNvPr id="66623" name="Text Box 63"/>
          <p:cNvSpPr txBox="1">
            <a:spLocks noChangeArrowheads="1"/>
          </p:cNvSpPr>
          <p:nvPr/>
        </p:nvSpPr>
        <p:spPr bwMode="auto">
          <a:xfrm>
            <a:off x="2627313" y="4116388"/>
            <a:ext cx="19446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b="1"/>
              <a:t>can be done</a:t>
            </a:r>
            <a:endParaRPr lang="ru-RU" b="1"/>
          </a:p>
        </p:txBody>
      </p:sp>
      <p:sp>
        <p:nvSpPr>
          <p:cNvPr id="66624" name="Text Box 64"/>
          <p:cNvSpPr txBox="1">
            <a:spLocks noChangeArrowheads="1"/>
          </p:cNvSpPr>
          <p:nvPr/>
        </p:nvSpPr>
        <p:spPr bwMode="auto">
          <a:xfrm>
            <a:off x="4643438" y="4116388"/>
            <a:ext cx="20161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b="1"/>
              <a:t>rely</a:t>
            </a:r>
            <a:endParaRPr lang="ru-RU" b="1"/>
          </a:p>
        </p:txBody>
      </p:sp>
      <p:sp>
        <p:nvSpPr>
          <p:cNvPr id="66625" name="Text Box 65"/>
          <p:cNvSpPr txBox="1">
            <a:spLocks noChangeArrowheads="1"/>
          </p:cNvSpPr>
          <p:nvPr/>
        </p:nvSpPr>
        <p:spPr bwMode="auto">
          <a:xfrm>
            <a:off x="6732588" y="4116388"/>
            <a:ext cx="20161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b="1"/>
              <a:t>reliable</a:t>
            </a:r>
            <a:endParaRPr lang="ru-RU" b="1"/>
          </a:p>
        </p:txBody>
      </p:sp>
    </p:spTree>
    <p:extLst>
      <p:ext uri="{BB962C8B-B14F-4D97-AF65-F5344CB8AC3E}">
        <p14:creationId xmlns="" xmlns:p14="http://schemas.microsoft.com/office/powerpoint/2010/main" val="3164477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610" grpId="0"/>
      <p:bldP spid="66611" grpId="0"/>
      <p:bldP spid="66612" grpId="0"/>
      <p:bldP spid="66613" grpId="0"/>
      <p:bldP spid="66615" grpId="0"/>
      <p:bldP spid="66616" grpId="0"/>
      <p:bldP spid="66617" grpId="0"/>
      <p:bldP spid="66618" grpId="0"/>
      <p:bldP spid="66619" grpId="0"/>
      <p:bldP spid="66620" grpId="0"/>
      <p:bldP spid="66621" grpId="0"/>
      <p:bldP spid="66622" grpId="0"/>
      <p:bldP spid="66623" grpId="0"/>
      <p:bldP spid="66624" grpId="0"/>
      <p:bldP spid="666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tx2"/>
                </a:solidFill>
              </a:rPr>
              <a:t>СТЕКЛЯННЫЙ</a:t>
            </a:r>
          </a:p>
          <a:p>
            <a:pPr algn="ctr"/>
            <a:r>
              <a:rPr lang="ru-RU" sz="4800" b="1" dirty="0" smtClean="0">
                <a:solidFill>
                  <a:schemeClr val="tx2"/>
                </a:solidFill>
              </a:rPr>
              <a:t>ВЯЗАНЫЙ</a:t>
            </a:r>
            <a:endParaRPr lang="ru-RU" sz="48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476672"/>
            <a:ext cx="4495800" cy="5256584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tx2"/>
                </a:solidFill>
              </a:rPr>
              <a:t> </a:t>
            </a:r>
            <a:r>
              <a:rPr lang="ru-RU" sz="3200" b="1" dirty="0" smtClean="0">
                <a:solidFill>
                  <a:schemeClr val="tx2"/>
                </a:solidFill>
              </a:rPr>
              <a:t>Отыменные существительные</a:t>
            </a:r>
          </a:p>
          <a:p>
            <a:pPr>
              <a:buNone/>
            </a:pPr>
            <a:endParaRPr lang="ru-RU" b="1" dirty="0" smtClean="0">
              <a:solidFill>
                <a:schemeClr val="tx2"/>
              </a:solidFill>
            </a:endParaRPr>
          </a:p>
          <a:p>
            <a:r>
              <a:rPr lang="ru-RU" sz="3200" dirty="0" smtClean="0">
                <a:solidFill>
                  <a:schemeClr val="tx2"/>
                </a:solidFill>
              </a:rPr>
              <a:t>Дерево – деревянный</a:t>
            </a:r>
          </a:p>
          <a:p>
            <a:r>
              <a:rPr lang="ru-RU" sz="3200" dirty="0" smtClean="0">
                <a:solidFill>
                  <a:schemeClr val="tx2"/>
                </a:solidFill>
              </a:rPr>
              <a:t>Стол – столовый</a:t>
            </a:r>
          </a:p>
          <a:p>
            <a:r>
              <a:rPr lang="ru-RU" sz="3200" dirty="0" smtClean="0">
                <a:solidFill>
                  <a:schemeClr val="tx2"/>
                </a:solidFill>
              </a:rPr>
              <a:t>Человек - человечный </a:t>
            </a: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404664"/>
            <a:ext cx="4495800" cy="56886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chemeClr val="tx2"/>
                </a:solidFill>
              </a:rPr>
              <a:t>    Отглагольные прилагательные</a:t>
            </a:r>
          </a:p>
          <a:p>
            <a:pPr algn="ctr">
              <a:buNone/>
            </a:pPr>
            <a:endParaRPr lang="ru-RU" sz="3200" b="1" dirty="0" smtClean="0">
              <a:solidFill>
                <a:schemeClr val="tx2"/>
              </a:solidFill>
            </a:endParaRPr>
          </a:p>
          <a:p>
            <a:r>
              <a:rPr lang="ru-RU" sz="3200" dirty="0" smtClean="0">
                <a:solidFill>
                  <a:schemeClr val="tx2"/>
                </a:solidFill>
              </a:rPr>
              <a:t>Варить – вареный</a:t>
            </a:r>
          </a:p>
          <a:p>
            <a:r>
              <a:rPr lang="ru-RU" sz="3200" dirty="0" smtClean="0">
                <a:solidFill>
                  <a:schemeClr val="tx2"/>
                </a:solidFill>
              </a:rPr>
              <a:t>Вареный картофель</a:t>
            </a:r>
          </a:p>
          <a:p>
            <a:r>
              <a:rPr lang="ru-RU" sz="3200" dirty="0" smtClean="0">
                <a:solidFill>
                  <a:schemeClr val="tx2"/>
                </a:solidFill>
              </a:rPr>
              <a:t>Варенный в кастрюле</a:t>
            </a:r>
          </a:p>
          <a:p>
            <a:pPr>
              <a:buNone/>
            </a:pPr>
            <a:r>
              <a:rPr lang="ru-RU" sz="3200" dirty="0" smtClean="0">
                <a:solidFill>
                  <a:schemeClr val="tx2"/>
                </a:solidFill>
              </a:rPr>
              <a:t>    картофель</a:t>
            </a:r>
          </a:p>
          <a:p>
            <a:r>
              <a:rPr lang="ru-RU" sz="3200" dirty="0" smtClean="0">
                <a:solidFill>
                  <a:schemeClr val="tx2"/>
                </a:solidFill>
              </a:rPr>
              <a:t>Сваренный картофель</a:t>
            </a:r>
            <a:endParaRPr lang="ru-RU" sz="3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260648"/>
            <a:ext cx="8229600" cy="201622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Степени сравнения</a:t>
            </a:r>
            <a:br>
              <a:rPr lang="ru-RU" b="1" dirty="0" smtClean="0">
                <a:solidFill>
                  <a:schemeClr val="tx2"/>
                </a:solidFill>
              </a:rPr>
            </a:br>
            <a:r>
              <a:rPr lang="ru-RU" b="1" dirty="0" smtClean="0">
                <a:solidFill>
                  <a:schemeClr val="tx2"/>
                </a:solidFill>
              </a:rPr>
              <a:t>прилагательных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750" y="1607493"/>
            <a:ext cx="8229600" cy="28296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The Degrees of Comparison of Adjectives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/>
              <a:t>Когда сравнивают  двух человек, два предмета или явления, употребляют прилагательное в сравнительной степени</a:t>
            </a:r>
            <a:endParaRPr lang="ru-RU" sz="2400" dirty="0"/>
          </a:p>
        </p:txBody>
      </p:sp>
      <p:sp>
        <p:nvSpPr>
          <p:cNvPr id="4" name="Подзаголовок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endParaRPr lang="en-US" sz="1800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en-US" sz="1800" dirty="0" smtClean="0">
                <a:solidFill>
                  <a:schemeClr val="tx1"/>
                </a:solidFill>
              </a:rPr>
              <a:t>small</a:t>
            </a:r>
            <a:r>
              <a:rPr lang="ru-RU" sz="1800" dirty="0" smtClean="0">
                <a:solidFill>
                  <a:schemeClr val="tx1"/>
                </a:solidFill>
              </a:rPr>
              <a:t>                      </a:t>
            </a:r>
            <a:r>
              <a:rPr lang="en-US" sz="1800" dirty="0" smtClean="0">
                <a:solidFill>
                  <a:schemeClr val="tx1"/>
                </a:solidFill>
              </a:rPr>
              <a:t>                             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</a:rPr>
              <a:t>small</a:t>
            </a:r>
            <a:r>
              <a:rPr lang="en-US" sz="2000" b="1" dirty="0" smtClean="0">
                <a:solidFill>
                  <a:schemeClr val="accent2"/>
                </a:solidFill>
              </a:rPr>
              <a:t>er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000" b="1" dirty="0" smtClean="0">
                <a:solidFill>
                  <a:schemeClr val="tx1"/>
                </a:solidFill>
              </a:rPr>
              <a:t> short                                             short</a:t>
            </a:r>
            <a:r>
              <a:rPr lang="en-US" sz="2000" b="1" dirty="0" smtClean="0">
                <a:solidFill>
                  <a:schemeClr val="accent2"/>
                </a:solidFill>
              </a:rPr>
              <a:t>er</a:t>
            </a:r>
            <a:r>
              <a:rPr lang="en-US" sz="2000" b="1" dirty="0" smtClean="0">
                <a:solidFill>
                  <a:schemeClr val="tx1"/>
                </a:solidFill>
              </a:rPr>
              <a:t>    </a:t>
            </a:r>
            <a:r>
              <a:rPr lang="ru-RU" sz="2000" b="1" dirty="0" smtClean="0">
                <a:solidFill>
                  <a:schemeClr val="tx1"/>
                </a:solidFill>
              </a:rPr>
              <a:t>                                </a:t>
            </a:r>
            <a:r>
              <a:rPr lang="en-US" sz="2000" b="1" dirty="0" smtClean="0">
                <a:solidFill>
                  <a:schemeClr val="tx1"/>
                </a:solidFill>
              </a:rPr>
              <a:t>  </a:t>
            </a:r>
            <a:r>
              <a:rPr lang="en-US" sz="2400" b="1" dirty="0" smtClean="0">
                <a:solidFill>
                  <a:schemeClr val="tx1"/>
                </a:solidFill>
              </a:rPr>
              <a:t>than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</a:rPr>
              <a:t>big</a:t>
            </a:r>
            <a:r>
              <a:rPr lang="ru-RU" sz="2000" b="1" dirty="0" smtClean="0">
                <a:solidFill>
                  <a:schemeClr val="tx1"/>
                </a:solidFill>
              </a:rPr>
              <a:t>                </a:t>
            </a:r>
            <a:r>
              <a:rPr lang="en-US" sz="2000" b="1" dirty="0" smtClean="0">
                <a:solidFill>
                  <a:schemeClr val="tx1"/>
                </a:solidFill>
              </a:rPr>
              <a:t>         +</a:t>
            </a:r>
            <a:r>
              <a:rPr lang="en-US" sz="2000" b="1" dirty="0" err="1" smtClean="0">
                <a:solidFill>
                  <a:srgbClr val="FF0000"/>
                </a:solidFill>
              </a:rPr>
              <a:t>er</a:t>
            </a:r>
            <a:r>
              <a:rPr lang="en-US" sz="2000" b="1" dirty="0" smtClean="0">
                <a:solidFill>
                  <a:schemeClr val="tx1"/>
                </a:solidFill>
              </a:rPr>
              <a:t>                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</a:rPr>
              <a:t>        bigg</a:t>
            </a:r>
            <a:r>
              <a:rPr lang="en-US" sz="2000" b="1" dirty="0" smtClean="0">
                <a:solidFill>
                  <a:schemeClr val="accent2"/>
                </a:solidFill>
              </a:rPr>
              <a:t>er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000" b="1" dirty="0" smtClean="0">
                <a:solidFill>
                  <a:schemeClr val="tx1"/>
                </a:solidFill>
              </a:rPr>
              <a:t> happy </a:t>
            </a:r>
            <a:r>
              <a:rPr lang="ru-RU" sz="2000" b="1" dirty="0" smtClean="0">
                <a:solidFill>
                  <a:schemeClr val="tx1"/>
                </a:solidFill>
              </a:rPr>
              <a:t>              </a:t>
            </a:r>
            <a:r>
              <a:rPr lang="en-US" sz="2000" b="1" dirty="0" smtClean="0">
                <a:solidFill>
                  <a:schemeClr val="tx1"/>
                </a:solidFill>
              </a:rPr>
              <a:t>                            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</a:rPr>
              <a:t>happi</a:t>
            </a:r>
            <a:r>
              <a:rPr lang="en-US" sz="2000" b="1" dirty="0" smtClean="0">
                <a:solidFill>
                  <a:schemeClr val="accent2"/>
                </a:solidFill>
              </a:rPr>
              <a:t>er</a:t>
            </a:r>
            <a:r>
              <a:rPr lang="ru-RU" sz="2000" b="1" dirty="0" smtClean="0">
                <a:solidFill>
                  <a:schemeClr val="accent2"/>
                </a:solidFill>
              </a:rPr>
              <a:t>                                               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000" b="1" dirty="0" smtClean="0">
                <a:solidFill>
                  <a:schemeClr val="accent2"/>
                </a:solidFill>
              </a:rPr>
              <a:t>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000" b="1" dirty="0" smtClean="0">
                <a:solidFill>
                  <a:srgbClr val="FF0000"/>
                </a:solidFill>
              </a:rPr>
              <a:t>beautiful  </a:t>
            </a:r>
            <a:r>
              <a:rPr lang="en-US" sz="2000" b="1" dirty="0" smtClean="0">
                <a:solidFill>
                  <a:schemeClr val="accent2"/>
                </a:solidFill>
              </a:rPr>
              <a:t>                more </a:t>
            </a:r>
            <a:r>
              <a:rPr lang="en-US" sz="2000" b="1" dirty="0" smtClean="0">
                <a:solidFill>
                  <a:schemeClr val="tx1"/>
                </a:solidFill>
              </a:rPr>
              <a:t>beautiful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000" b="1" dirty="0" smtClean="0">
                <a:solidFill>
                  <a:srgbClr val="FF0000"/>
                </a:solidFill>
              </a:rPr>
              <a:t>Interesting</a:t>
            </a:r>
            <a:r>
              <a:rPr lang="en-US" sz="2000" b="1" dirty="0" smtClean="0">
                <a:solidFill>
                  <a:schemeClr val="accent2"/>
                </a:solidFill>
              </a:rPr>
              <a:t>               more</a:t>
            </a:r>
            <a:r>
              <a:rPr lang="en-US" sz="2000" b="1" dirty="0" smtClean="0">
                <a:solidFill>
                  <a:schemeClr val="tx1"/>
                </a:solidFill>
              </a:rPr>
              <a:t> interesting</a:t>
            </a:r>
            <a:endParaRPr lang="ru-RU" sz="2000" b="1" dirty="0" smtClean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7295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/>
                </a:solidFill>
              </a:rPr>
              <a:t>Бинарный - 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accent1"/>
                </a:solidFill>
              </a:rPr>
              <a:t>двойной, состоящий из двух частей, компонентов</a:t>
            </a:r>
            <a:endParaRPr lang="ru-RU" sz="48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defRPr/>
            </a:pPr>
            <a:r>
              <a:rPr lang="ru-RU" sz="1800" b="1" dirty="0">
                <a:solidFill>
                  <a:schemeClr val="accent1"/>
                </a:solidFill>
              </a:rPr>
              <a:t>Когда  рассказывают об исключительных качествах </a:t>
            </a:r>
            <a:r>
              <a:rPr lang="ru-RU" sz="1800" dirty="0"/>
              <a:t>человека, предмета, явления, используют прилагательное в превосходной степени</a:t>
            </a:r>
            <a:endParaRPr lang="ru-RU" sz="2000" b="1" dirty="0" smtClean="0">
              <a:solidFill>
                <a:schemeClr val="accent2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48880"/>
            <a:ext cx="4464050" cy="3109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Равнобедренный треугольник 5"/>
          <p:cNvSpPr/>
          <p:nvPr/>
        </p:nvSpPr>
        <p:spPr>
          <a:xfrm>
            <a:off x="2195736" y="2852936"/>
            <a:ext cx="1584176" cy="1656184"/>
          </a:xfrm>
          <a:prstGeom prst="triangle">
            <a:avLst>
              <a:gd name="adj" fmla="val 5152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671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3008313" cy="79208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ЗАПОМНИ!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620688"/>
            <a:ext cx="5111750" cy="5505475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142391649"/>
              </p:ext>
            </p:extLst>
          </p:nvPr>
        </p:nvGraphicFramePr>
        <p:xfrm>
          <a:off x="3851920" y="1196752"/>
          <a:ext cx="4608512" cy="4824536"/>
        </p:xfrm>
        <a:graphic>
          <a:graphicData uri="http://schemas.openxmlformats.org/presentationml/2006/ole">
            <p:oleObj spid="_x0000_s1026" name="Документ" r:id="rId3" imgW="5939606" imgH="3919821" progId="Word.Document.12">
              <p:embed/>
            </p:oleObj>
          </a:graphicData>
        </a:graphic>
      </p:graphicFrame>
      <p:pic>
        <p:nvPicPr>
          <p:cNvPr id="6" name="Picture 3" descr="C:\Users\Пользоватль\Desktop\рисунки для презентаций\EGE-2009_clip_image00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2876550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3902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/>
                </a:solidFill>
              </a:rPr>
              <a:t>Выбери нужное прилагательное</a:t>
            </a:r>
            <a:br>
              <a:rPr lang="ru-RU" b="1" dirty="0">
                <a:solidFill>
                  <a:schemeClr val="tx2"/>
                </a:solidFill>
              </a:rPr>
            </a:b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/>
              <a:t>1.John is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good/ better/ the best </a:t>
            </a:r>
            <a:r>
              <a:rPr lang="en-US" dirty="0"/>
              <a:t>pupil in our school.</a:t>
            </a:r>
          </a:p>
          <a:p>
            <a:pPr>
              <a:buNone/>
            </a:pPr>
            <a:r>
              <a:rPr lang="en-US" dirty="0"/>
              <a:t>2.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weather is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good/ better/ the best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today than on Sunday.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3.I like ice cream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much/ more/ the most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than cakes.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4.Autumn is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bad/ worse/ the worst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season for me.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5.There are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many/ more/ the most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posters on the wall.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6.Who is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good/ better/ the best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pupil in the class?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7.What is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bad/ worse/ the worst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day for you?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159387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699792" y="188640"/>
            <a:ext cx="3096344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Степени сравнения прилагательных</a:t>
            </a:r>
            <a:endParaRPr lang="en-US" sz="2400" b="1" dirty="0" smtClean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7544" y="1556792"/>
            <a:ext cx="3528392" cy="13464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Сравнительная степень</a:t>
            </a:r>
            <a:endParaRPr lang="ru-RU" sz="28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148064" y="1628800"/>
            <a:ext cx="3312368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Превосходная степень</a:t>
            </a:r>
            <a:endParaRPr lang="ru-RU" sz="2800" dirty="0"/>
          </a:p>
        </p:txBody>
      </p:sp>
      <p:sp>
        <p:nvSpPr>
          <p:cNvPr id="9" name="Овал 8"/>
          <p:cNvSpPr/>
          <p:nvPr/>
        </p:nvSpPr>
        <p:spPr>
          <a:xfrm>
            <a:off x="0" y="5013176"/>
            <a:ext cx="2843808" cy="14904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Составная сравнительная</a:t>
            </a:r>
            <a:endParaRPr lang="ru-RU" sz="2000" dirty="0"/>
          </a:p>
        </p:txBody>
      </p:sp>
      <p:sp>
        <p:nvSpPr>
          <p:cNvPr id="10" name="Овал 9"/>
          <p:cNvSpPr/>
          <p:nvPr/>
        </p:nvSpPr>
        <p:spPr>
          <a:xfrm>
            <a:off x="1907704" y="3356992"/>
            <a:ext cx="2376264" cy="14904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Простая </a:t>
            </a:r>
          </a:p>
          <a:p>
            <a:pPr algn="ctr"/>
            <a:r>
              <a:rPr lang="ru-RU" dirty="0" smtClean="0"/>
              <a:t>сравнительная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4788024" y="3356992"/>
            <a:ext cx="2232248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Простая превосходная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6372200" y="5085184"/>
            <a:ext cx="2771800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Составная превосходная</a:t>
            </a:r>
            <a:endParaRPr lang="ru-RU" sz="2000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2411760" y="2924944"/>
            <a:ext cx="504056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7380312" y="2924944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1115616" y="2996952"/>
            <a:ext cx="432048" cy="20162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6156176" y="2996952"/>
            <a:ext cx="288032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7380312" y="2996952"/>
            <a:ext cx="1152128" cy="21602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lnSpcReduction="10000"/>
          </a:bodyPr>
          <a:lstStyle/>
          <a:p>
            <a:r>
              <a:rPr lang="ru-RU" sz="4000" b="1" dirty="0" smtClean="0">
                <a:solidFill>
                  <a:schemeClr val="tx2"/>
                </a:solidFill>
              </a:rPr>
              <a:t>Виктор – сильный человек</a:t>
            </a:r>
          </a:p>
          <a:p>
            <a:r>
              <a:rPr lang="ru-RU" sz="4000" b="1" dirty="0" smtClean="0">
                <a:solidFill>
                  <a:schemeClr val="tx2"/>
                </a:solidFill>
              </a:rPr>
              <a:t>Антон сильнее Виктора.</a:t>
            </a:r>
          </a:p>
          <a:p>
            <a:r>
              <a:rPr lang="ru-RU" sz="4000" b="1" dirty="0" smtClean="0">
                <a:solidFill>
                  <a:schemeClr val="tx2"/>
                </a:solidFill>
              </a:rPr>
              <a:t>Антон более сильный, чем Виктор.</a:t>
            </a:r>
          </a:p>
          <a:p>
            <a:r>
              <a:rPr lang="ru-RU" sz="4000" b="1" dirty="0" smtClean="0">
                <a:solidFill>
                  <a:schemeClr val="tx2"/>
                </a:solidFill>
              </a:rPr>
              <a:t>Николай – сильнейший человек.</a:t>
            </a:r>
          </a:p>
          <a:p>
            <a:r>
              <a:rPr lang="ru-RU" sz="4000" b="1" dirty="0" smtClean="0">
                <a:solidFill>
                  <a:schemeClr val="tx2"/>
                </a:solidFill>
              </a:rPr>
              <a:t>Николай – самый  сильный человек.</a:t>
            </a:r>
          </a:p>
          <a:p>
            <a:r>
              <a:rPr lang="ru-RU" sz="4000" b="1" dirty="0" smtClean="0">
                <a:solidFill>
                  <a:schemeClr val="tx2"/>
                </a:solidFill>
              </a:rPr>
              <a:t>Николай сильнее всех.</a:t>
            </a:r>
            <a:endParaRPr lang="ru-RU" sz="4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Подбери синонимы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3600" b="1" dirty="0" smtClean="0">
                <a:solidFill>
                  <a:srgbClr val="0070C0"/>
                </a:solidFill>
              </a:rPr>
              <a:t>Изумрудный</a:t>
            </a:r>
          </a:p>
          <a:p>
            <a:pPr lvl="0"/>
            <a:r>
              <a:rPr lang="ru-RU" sz="3600" b="1" dirty="0" smtClean="0">
                <a:solidFill>
                  <a:srgbClr val="0070C0"/>
                </a:solidFill>
              </a:rPr>
              <a:t>Салатный </a:t>
            </a:r>
          </a:p>
          <a:p>
            <a:pPr lvl="0"/>
            <a:r>
              <a:rPr lang="ru-RU" sz="3600" b="1" dirty="0" smtClean="0">
                <a:solidFill>
                  <a:srgbClr val="0070C0"/>
                </a:solidFill>
              </a:rPr>
              <a:t>Бирюзовый</a:t>
            </a:r>
          </a:p>
          <a:p>
            <a:pPr lvl="0"/>
            <a:r>
              <a:rPr lang="ru-RU" sz="3600" b="1" dirty="0" smtClean="0">
                <a:solidFill>
                  <a:srgbClr val="0070C0"/>
                </a:solidFill>
              </a:rPr>
              <a:t> Багровый</a:t>
            </a:r>
          </a:p>
          <a:p>
            <a:pPr lvl="0"/>
            <a:r>
              <a:rPr lang="ru-RU" sz="3600" b="1" dirty="0" smtClean="0">
                <a:solidFill>
                  <a:srgbClr val="0070C0"/>
                </a:solidFill>
              </a:rPr>
              <a:t> Индиговый</a:t>
            </a:r>
          </a:p>
          <a:p>
            <a:pPr lvl="0"/>
            <a:r>
              <a:rPr lang="ru-RU" sz="3600" b="1" dirty="0" smtClean="0">
                <a:solidFill>
                  <a:srgbClr val="0070C0"/>
                </a:solidFill>
              </a:rPr>
              <a:t> Стальной  </a:t>
            </a: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Подбери синонимы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sz="3900" b="1" dirty="0" smtClean="0">
                <a:solidFill>
                  <a:srgbClr val="0070C0"/>
                </a:solidFill>
              </a:rPr>
              <a:t>Изумрудный</a:t>
            </a:r>
          </a:p>
          <a:p>
            <a:pPr lvl="0"/>
            <a:r>
              <a:rPr lang="ru-RU" sz="3900" b="1" dirty="0" smtClean="0">
                <a:solidFill>
                  <a:srgbClr val="0070C0"/>
                </a:solidFill>
              </a:rPr>
              <a:t>Салатный </a:t>
            </a:r>
          </a:p>
          <a:p>
            <a:pPr lvl="0"/>
            <a:r>
              <a:rPr lang="ru-RU" sz="3900" b="1" dirty="0" smtClean="0">
                <a:solidFill>
                  <a:srgbClr val="0070C0"/>
                </a:solidFill>
              </a:rPr>
              <a:t>Бирюзовый</a:t>
            </a:r>
          </a:p>
          <a:p>
            <a:pPr lvl="0"/>
            <a:r>
              <a:rPr lang="ru-RU" sz="3900" b="1" dirty="0" smtClean="0">
                <a:solidFill>
                  <a:srgbClr val="0070C0"/>
                </a:solidFill>
              </a:rPr>
              <a:t> Багровый</a:t>
            </a:r>
          </a:p>
          <a:p>
            <a:pPr lvl="0"/>
            <a:r>
              <a:rPr lang="ru-RU" sz="3900" b="1" dirty="0" smtClean="0">
                <a:solidFill>
                  <a:srgbClr val="0070C0"/>
                </a:solidFill>
              </a:rPr>
              <a:t> Индиговый</a:t>
            </a:r>
          </a:p>
          <a:p>
            <a:pPr lvl="0"/>
            <a:r>
              <a:rPr lang="ru-RU" sz="3900" b="1" dirty="0" smtClean="0">
                <a:solidFill>
                  <a:srgbClr val="0070C0"/>
                </a:solidFill>
              </a:rPr>
              <a:t> Стальной  </a:t>
            </a:r>
            <a:br>
              <a:rPr lang="ru-RU" sz="3900" b="1" dirty="0" smtClean="0">
                <a:solidFill>
                  <a:srgbClr val="0070C0"/>
                </a:solidFill>
              </a:rPr>
            </a:br>
            <a:r>
              <a:rPr lang="ru-RU" sz="3900" b="1" dirty="0" smtClean="0">
                <a:solidFill>
                  <a:srgbClr val="0070C0"/>
                </a:solidFill>
              </a:rPr>
              <a:t/>
            </a:r>
            <a:br>
              <a:rPr lang="ru-RU" sz="3900" b="1" dirty="0" smtClean="0">
                <a:solidFill>
                  <a:srgbClr val="0070C0"/>
                </a:solidFill>
              </a:rPr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sz="3600" b="1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07904" y="1600200"/>
            <a:ext cx="4978896" cy="4525963"/>
          </a:xfrm>
        </p:spPr>
        <p:txBody>
          <a:bodyPr>
            <a:normAutofit fontScale="92500" lnSpcReduction="20000"/>
          </a:bodyPr>
          <a:lstStyle/>
          <a:p>
            <a:r>
              <a:rPr lang="ru-RU" sz="3900" b="1" dirty="0" smtClean="0">
                <a:solidFill>
                  <a:srgbClr val="0070C0"/>
                </a:solidFill>
              </a:rPr>
              <a:t>Зеленый </a:t>
            </a:r>
          </a:p>
          <a:p>
            <a:r>
              <a:rPr lang="ru-RU" sz="3900" b="1" dirty="0" smtClean="0">
                <a:solidFill>
                  <a:srgbClr val="0070C0"/>
                </a:solidFill>
              </a:rPr>
              <a:t>Бледно-зеленый</a:t>
            </a:r>
            <a:r>
              <a:rPr lang="ru-RU" sz="3600" b="1" dirty="0" smtClean="0">
                <a:solidFill>
                  <a:srgbClr val="0070C0"/>
                </a:solidFill>
              </a:rPr>
              <a:t> </a:t>
            </a:r>
          </a:p>
          <a:p>
            <a:r>
              <a:rPr lang="ru-RU" sz="3900" b="1" dirty="0" smtClean="0">
                <a:solidFill>
                  <a:srgbClr val="0070C0"/>
                </a:solidFill>
              </a:rPr>
              <a:t>Зеленовато -голубой</a:t>
            </a:r>
          </a:p>
          <a:p>
            <a:r>
              <a:rPr lang="ru-RU" sz="3900" b="1" dirty="0" smtClean="0">
                <a:solidFill>
                  <a:srgbClr val="0070C0"/>
                </a:solidFill>
              </a:rPr>
              <a:t>Темно-красный</a:t>
            </a:r>
          </a:p>
          <a:p>
            <a:r>
              <a:rPr lang="ru-RU" sz="3900" b="1" dirty="0" smtClean="0">
                <a:solidFill>
                  <a:srgbClr val="0070C0"/>
                </a:solidFill>
              </a:rPr>
              <a:t>Синий</a:t>
            </a:r>
          </a:p>
          <a:p>
            <a:r>
              <a:rPr lang="ru-RU" sz="3900" b="1" dirty="0" smtClean="0">
                <a:solidFill>
                  <a:srgbClr val="0070C0"/>
                </a:solidFill>
              </a:rPr>
              <a:t>Серый</a:t>
            </a:r>
            <a:endParaRPr lang="ru-RU" sz="39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СЛОВЕСНОЕ РИСОВАНИЕ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8" name="Содержимое 7" descr="File047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340768"/>
            <a:ext cx="6696743" cy="478539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ИТОГИ УРОКА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4" name="Содержимое 3" descr="f_clip_image0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556792"/>
            <a:ext cx="7128792" cy="422108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</a:rPr>
              <a:t/>
            </a:r>
            <a:br>
              <a:rPr lang="ru-RU" sz="5400" b="1" dirty="0" smtClean="0">
                <a:solidFill>
                  <a:srgbClr val="0070C0"/>
                </a:solidFill>
              </a:rPr>
            </a:br>
            <a:r>
              <a:rPr lang="ru-RU" sz="5400" b="1" dirty="0" smtClean="0">
                <a:solidFill>
                  <a:srgbClr val="0070C0"/>
                </a:solidFill>
              </a:rPr>
              <a:t>Цели </a:t>
            </a:r>
            <a:r>
              <a:rPr lang="ru-RU" sz="5400" dirty="0" smtClean="0">
                <a:solidFill>
                  <a:srgbClr val="0070C0"/>
                </a:solidFill>
              </a:rPr>
              <a:t>:</a:t>
            </a:r>
            <a:br>
              <a:rPr lang="ru-RU" sz="5400" dirty="0" smtClean="0">
                <a:solidFill>
                  <a:srgbClr val="0070C0"/>
                </a:solidFill>
              </a:rPr>
            </a:br>
            <a:endParaRPr lang="ru-RU" sz="54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повторить морфологические и синтаксические признаки имен прилагательных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правила правописания имен прилагательных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определить синтаксическую функцию имен прилагательных в предложении;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на основе знаний двух языков (английского и русского) отработать умение правильного использования в речи имен прилагательных;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сравнить роль прилагательного в русской и английской речи;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воспитание  эстетического вкуса и интереса к изучению языков. </a:t>
            </a:r>
          </a:p>
          <a:p>
            <a:endParaRPr lang="ru-RU" b="1" dirty="0" smtClean="0">
              <a:solidFill>
                <a:srgbClr val="0070C0"/>
              </a:solidFill>
            </a:endParaRPr>
          </a:p>
          <a:p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en-US" sz="5300" b="1" dirty="0" smtClean="0">
                <a:solidFill>
                  <a:srgbClr val="0070C0"/>
                </a:solidFill>
              </a:rPr>
              <a:t>Falling Snow</a:t>
            </a:r>
            <a:r>
              <a:rPr lang="ru-RU" sz="5300" b="1" dirty="0" smtClean="0">
                <a:solidFill>
                  <a:srgbClr val="0070C0"/>
                </a:solidFill>
              </a:rPr>
              <a:t/>
            </a:r>
            <a:br>
              <a:rPr lang="ru-RU" sz="5300" b="1" dirty="0" smtClean="0">
                <a:solidFill>
                  <a:srgbClr val="0070C0"/>
                </a:solidFill>
              </a:rPr>
            </a:br>
            <a:endParaRPr lang="ru-RU" sz="53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 </a:t>
            </a:r>
            <a:r>
              <a:rPr lang="ru-RU" sz="3400" dirty="0" smtClean="0"/>
              <a:t>      </a:t>
            </a:r>
            <a:r>
              <a:rPr lang="en-US" sz="3400" b="1" dirty="0" smtClean="0"/>
              <a:t>See the pretty snowflakes, </a:t>
            </a:r>
            <a:r>
              <a:rPr lang="ru-RU" sz="3400" b="1" dirty="0" smtClean="0"/>
              <a:t>                         </a:t>
            </a:r>
            <a:r>
              <a:rPr lang="en-US" sz="3400" b="1" dirty="0" smtClean="0"/>
              <a:t>Look into the garden,</a:t>
            </a:r>
            <a:endParaRPr lang="ru-RU" sz="3400" b="1" dirty="0" smtClean="0"/>
          </a:p>
          <a:p>
            <a:pPr indent="-180000">
              <a:lnSpc>
                <a:spcPct val="120000"/>
              </a:lnSpc>
              <a:buNone/>
            </a:pPr>
            <a:r>
              <a:rPr lang="ru-RU" sz="3400" b="1" dirty="0" smtClean="0"/>
              <a:t>    </a:t>
            </a:r>
            <a:r>
              <a:rPr lang="en-US" sz="3400" b="1" dirty="0" smtClean="0"/>
              <a:t>Falling from the sky; </a:t>
            </a:r>
            <a:r>
              <a:rPr lang="ru-RU" sz="3400" b="1" dirty="0" smtClean="0"/>
              <a:t>                              </a:t>
            </a:r>
            <a:r>
              <a:rPr lang="en-US" sz="3400" b="1" dirty="0" smtClean="0"/>
              <a:t>Where the grass was green.</a:t>
            </a:r>
            <a:endParaRPr lang="ru-RU" sz="3400" b="1" dirty="0" smtClean="0"/>
          </a:p>
          <a:p>
            <a:pPr indent="-180000">
              <a:lnSpc>
                <a:spcPct val="120000"/>
              </a:lnSpc>
              <a:buNone/>
            </a:pPr>
            <a:r>
              <a:rPr lang="ru-RU" sz="3400" b="1" dirty="0" smtClean="0"/>
              <a:t>    </a:t>
            </a:r>
            <a:r>
              <a:rPr lang="en-US" sz="3400" b="1" dirty="0" smtClean="0"/>
              <a:t>On the walls and house- tops</a:t>
            </a:r>
            <a:r>
              <a:rPr lang="ru-RU" sz="3400" b="1" dirty="0" smtClean="0"/>
              <a:t>               </a:t>
            </a:r>
            <a:r>
              <a:rPr lang="en-US" sz="3400" b="1" dirty="0" smtClean="0"/>
              <a:t>Covered by the snowflakes,</a:t>
            </a:r>
            <a:endParaRPr lang="ru-RU" sz="3400" b="1" dirty="0" smtClean="0"/>
          </a:p>
          <a:p>
            <a:pPr indent="-180000">
              <a:lnSpc>
                <a:spcPct val="120000"/>
              </a:lnSpc>
              <a:buNone/>
            </a:pPr>
            <a:r>
              <a:rPr lang="ru-RU" sz="3400" b="1" dirty="0" smtClean="0"/>
              <a:t>    </a:t>
            </a:r>
            <a:r>
              <a:rPr lang="en-US" sz="3400" b="1" dirty="0" smtClean="0"/>
              <a:t>Soft and thick they lie; </a:t>
            </a:r>
            <a:r>
              <a:rPr lang="ru-RU" sz="3400" b="1" dirty="0" smtClean="0"/>
              <a:t>                                </a:t>
            </a:r>
            <a:r>
              <a:rPr lang="en-US" sz="3400" b="1" dirty="0" smtClean="0"/>
              <a:t>Not a blade is seen.</a:t>
            </a:r>
            <a:endParaRPr lang="ru-RU" sz="3400" b="1" dirty="0" smtClean="0"/>
          </a:p>
          <a:p>
            <a:pPr indent="-180000">
              <a:lnSpc>
                <a:spcPct val="120000"/>
              </a:lnSpc>
              <a:buNone/>
            </a:pPr>
            <a:r>
              <a:rPr lang="ru-RU" sz="3400" b="1" dirty="0" smtClean="0"/>
              <a:t>    </a:t>
            </a:r>
            <a:r>
              <a:rPr lang="en-US" sz="3400" b="1" dirty="0" smtClean="0"/>
              <a:t>On the window-ledges,</a:t>
            </a:r>
            <a:r>
              <a:rPr lang="ru-RU" sz="3400" b="1" dirty="0" smtClean="0"/>
              <a:t>                          </a:t>
            </a:r>
            <a:r>
              <a:rPr lang="en-US" sz="3400" b="1" dirty="0" smtClean="0"/>
              <a:t>Now the bare black bushes</a:t>
            </a:r>
            <a:endParaRPr lang="ru-RU" sz="3400" b="1" dirty="0" smtClean="0"/>
          </a:p>
          <a:p>
            <a:pPr indent="-180000">
              <a:lnSpc>
                <a:spcPct val="120000"/>
              </a:lnSpc>
              <a:buNone/>
            </a:pPr>
            <a:r>
              <a:rPr lang="ru-RU" sz="3400" b="1" dirty="0" smtClean="0"/>
              <a:t>    </a:t>
            </a:r>
            <a:r>
              <a:rPr lang="en-US" sz="3400" b="1" dirty="0" smtClean="0"/>
              <a:t>On the branches bare,</a:t>
            </a:r>
            <a:r>
              <a:rPr lang="ru-RU" sz="3400" b="1" dirty="0" smtClean="0"/>
              <a:t>                                  </a:t>
            </a:r>
            <a:r>
              <a:rPr lang="en-US" sz="3400" b="1" dirty="0" smtClean="0"/>
              <a:t>All look soft and white.</a:t>
            </a:r>
            <a:endParaRPr lang="ru-RU" sz="3400" b="1" dirty="0" smtClean="0"/>
          </a:p>
          <a:p>
            <a:pPr indent="-180000">
              <a:lnSpc>
                <a:spcPct val="120000"/>
              </a:lnSpc>
              <a:buNone/>
            </a:pPr>
            <a:r>
              <a:rPr lang="ru-RU" sz="3400" b="1" dirty="0" smtClean="0"/>
              <a:t>    </a:t>
            </a:r>
            <a:r>
              <a:rPr lang="en-US" sz="3400" b="1" dirty="0" smtClean="0"/>
              <a:t>See how </a:t>
            </a:r>
            <a:r>
              <a:rPr lang="en-US" sz="3400" b="1" u="sng" dirty="0" smtClean="0"/>
              <a:t>fast</a:t>
            </a:r>
            <a:r>
              <a:rPr lang="en-US" sz="3400" b="1" dirty="0" smtClean="0"/>
              <a:t> they gather,</a:t>
            </a:r>
            <a:r>
              <a:rPr lang="ru-RU" sz="3400" b="1" dirty="0" smtClean="0"/>
              <a:t>                            </a:t>
            </a:r>
            <a:r>
              <a:rPr lang="ru-RU" sz="3400" b="1" u="sng" dirty="0" smtClean="0"/>
              <a:t> </a:t>
            </a:r>
            <a:r>
              <a:rPr lang="en-US" sz="3400" b="1" u="sng" dirty="0" smtClean="0"/>
              <a:t>Every </a:t>
            </a:r>
            <a:r>
              <a:rPr lang="en-US" sz="3400" b="1" dirty="0" smtClean="0"/>
              <a:t>twig is laden</a:t>
            </a:r>
            <a:endParaRPr lang="ru-RU" sz="3400" b="1" dirty="0" smtClean="0"/>
          </a:p>
          <a:p>
            <a:pPr indent="-180000">
              <a:lnSpc>
                <a:spcPct val="120000"/>
              </a:lnSpc>
              <a:buNone/>
            </a:pPr>
            <a:r>
              <a:rPr lang="ru-RU" sz="3400" b="1" dirty="0" smtClean="0"/>
              <a:t>    </a:t>
            </a:r>
            <a:r>
              <a:rPr lang="en-US" sz="3400" b="1" dirty="0" smtClean="0"/>
              <a:t>Filling all the air.</a:t>
            </a:r>
            <a:r>
              <a:rPr lang="ru-RU" sz="3400" b="1" dirty="0" smtClean="0"/>
              <a:t>                                             </a:t>
            </a:r>
            <a:r>
              <a:rPr lang="en-US" sz="3400" b="1" dirty="0" smtClean="0"/>
              <a:t>What a  pretty sight!</a:t>
            </a:r>
            <a:endParaRPr lang="ru-RU" sz="3400" b="1" dirty="0" smtClean="0"/>
          </a:p>
          <a:p>
            <a:pPr>
              <a:buNone/>
            </a:pPr>
            <a:endParaRPr lang="ru-RU" dirty="0" smtClean="0"/>
          </a:p>
          <a:p>
            <a:pPr algn="r">
              <a:buNone/>
            </a:pPr>
            <a:r>
              <a:rPr lang="en-US" dirty="0" smtClean="0"/>
              <a:t>Graham Green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5300" b="1" dirty="0" smtClean="0">
                <a:solidFill>
                  <a:srgbClr val="0070C0"/>
                </a:solidFill>
              </a:rPr>
              <a:t>Падающий снег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Посмотри на прелестных снежинок полет!</a:t>
            </a:r>
          </a:p>
          <a:p>
            <a:pPr algn="ctr">
              <a:buNone/>
            </a:pPr>
            <a:r>
              <a:rPr lang="ru-RU" dirty="0" smtClean="0"/>
              <a:t>На чернеющих ветках пушистый налет.</a:t>
            </a:r>
          </a:p>
          <a:p>
            <a:pPr algn="ctr">
              <a:buNone/>
            </a:pPr>
            <a:r>
              <a:rPr lang="ru-RU" dirty="0" smtClean="0"/>
              <a:t>Свежий воздух собой заполняя,</a:t>
            </a:r>
          </a:p>
          <a:p>
            <a:pPr algn="ctr">
              <a:buNone/>
            </a:pPr>
            <a:r>
              <a:rPr lang="ru-RU" dirty="0" smtClean="0"/>
              <a:t>Стены, крыши домов заметая,</a:t>
            </a:r>
          </a:p>
          <a:p>
            <a:pPr algn="ctr">
              <a:buNone/>
            </a:pPr>
            <a:r>
              <a:rPr lang="ru-RU" dirty="0" smtClean="0"/>
              <a:t>В зимнем танце снежинки кружат,</a:t>
            </a:r>
          </a:p>
          <a:p>
            <a:pPr algn="ctr">
              <a:buNone/>
            </a:pPr>
            <a:r>
              <a:rPr lang="ru-RU" dirty="0" smtClean="0"/>
              <a:t>С неба падают, быстро летят.</a:t>
            </a:r>
          </a:p>
          <a:p>
            <a:pPr algn="ctr">
              <a:buNone/>
            </a:pPr>
            <a:r>
              <a:rPr lang="ru-RU" dirty="0" smtClean="0"/>
              <a:t> </a:t>
            </a:r>
          </a:p>
          <a:p>
            <a:pPr algn="ctr">
              <a:buNone/>
            </a:pPr>
            <a:r>
              <a:rPr lang="ru-RU" dirty="0" smtClean="0"/>
              <a:t>Где густая трава зеленела в саду</a:t>
            </a:r>
          </a:p>
          <a:p>
            <a:pPr algn="ctr">
              <a:buNone/>
            </a:pPr>
            <a:r>
              <a:rPr lang="ru-RU" dirty="0" smtClean="0"/>
              <a:t>Одиноко чернели кусты на виду</a:t>
            </a:r>
          </a:p>
          <a:p>
            <a:pPr algn="ctr">
              <a:buNone/>
            </a:pPr>
            <a:r>
              <a:rPr lang="ru-RU" dirty="0" smtClean="0"/>
              <a:t>Все теперь утопает в глубоком снегу.</a:t>
            </a:r>
          </a:p>
          <a:p>
            <a:pPr algn="ctr">
              <a:buNone/>
            </a:pPr>
            <a:r>
              <a:rPr lang="ru-RU" dirty="0" smtClean="0"/>
              <a:t>И поверить глазам я своим не могу.</a:t>
            </a:r>
          </a:p>
          <a:p>
            <a:pPr algn="ctr">
              <a:buNone/>
            </a:pPr>
            <a:r>
              <a:rPr lang="ru-RU" dirty="0" smtClean="0"/>
              <a:t>Что за дивный волнующий вид!</a:t>
            </a:r>
          </a:p>
          <a:p>
            <a:pPr algn="ctr">
              <a:buNone/>
            </a:pPr>
            <a:r>
              <a:rPr lang="ru-RU" dirty="0" smtClean="0"/>
              <a:t>Пышным облаком сад весь накрыт.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На стёклах, сплошь заиндевелых,</a:t>
            </a:r>
            <a:br>
              <a:rPr lang="ru-RU" sz="3600" dirty="0" smtClean="0">
                <a:solidFill>
                  <a:srgbClr val="0070C0"/>
                </a:solidFill>
              </a:rPr>
            </a:br>
            <a:r>
              <a:rPr lang="ru-RU" sz="3600" dirty="0" smtClean="0">
                <a:solidFill>
                  <a:srgbClr val="0070C0"/>
                </a:solidFill>
              </a:rPr>
              <a:t>Февральский выписал мороз </a:t>
            </a:r>
            <a:br>
              <a:rPr lang="ru-RU" sz="3600" dirty="0" smtClean="0">
                <a:solidFill>
                  <a:srgbClr val="0070C0"/>
                </a:solidFill>
              </a:rPr>
            </a:br>
            <a:r>
              <a:rPr lang="ru-RU" sz="3600" dirty="0" smtClean="0">
                <a:solidFill>
                  <a:srgbClr val="0070C0"/>
                </a:solidFill>
              </a:rPr>
              <a:t>Сплетенье трав молочно-белых</a:t>
            </a:r>
            <a:r>
              <a:rPr lang="ru-RU" sz="3600" b="1" dirty="0" smtClean="0">
                <a:solidFill>
                  <a:srgbClr val="0070C0"/>
                </a:solidFill>
              </a:rPr>
              <a:t> </a:t>
            </a:r>
            <a:r>
              <a:rPr lang="ru-RU" sz="3600" dirty="0" smtClean="0">
                <a:solidFill>
                  <a:srgbClr val="0070C0"/>
                </a:solidFill>
              </a:rPr>
              <a:t/>
            </a:r>
            <a:br>
              <a:rPr lang="ru-RU" sz="3600" dirty="0" smtClean="0">
                <a:solidFill>
                  <a:srgbClr val="0070C0"/>
                </a:solidFill>
              </a:rPr>
            </a:br>
            <a:r>
              <a:rPr lang="ru-RU" sz="3600" dirty="0" smtClean="0">
                <a:solidFill>
                  <a:srgbClr val="0070C0"/>
                </a:solidFill>
              </a:rPr>
              <a:t>И серебристо-синих роз. </a:t>
            </a:r>
            <a:br>
              <a:rPr lang="ru-RU" sz="3600" dirty="0" smtClean="0">
                <a:solidFill>
                  <a:srgbClr val="0070C0"/>
                </a:solidFill>
              </a:rPr>
            </a:br>
            <a:r>
              <a:rPr lang="ru-RU" sz="3600" dirty="0" smtClean="0">
                <a:solidFill>
                  <a:srgbClr val="0070C0"/>
                </a:solidFill>
              </a:rPr>
              <a:t>Пейзаж тропического лета </a:t>
            </a:r>
            <a:br>
              <a:rPr lang="ru-RU" sz="3600" dirty="0" smtClean="0">
                <a:solidFill>
                  <a:srgbClr val="0070C0"/>
                </a:solidFill>
              </a:rPr>
            </a:br>
            <a:r>
              <a:rPr lang="ru-RU" sz="3600" dirty="0" smtClean="0">
                <a:solidFill>
                  <a:srgbClr val="0070C0"/>
                </a:solidFill>
              </a:rPr>
              <a:t>Рисует стужа на окне.</a:t>
            </a:r>
            <a:br>
              <a:rPr lang="ru-RU" sz="3600" dirty="0" smtClean="0">
                <a:solidFill>
                  <a:srgbClr val="0070C0"/>
                </a:solidFill>
              </a:rPr>
            </a:br>
            <a:r>
              <a:rPr lang="ru-RU" sz="3600" dirty="0" smtClean="0">
                <a:solidFill>
                  <a:srgbClr val="0070C0"/>
                </a:solidFill>
              </a:rPr>
              <a:t>Зачем ей розы? Видно, это</a:t>
            </a:r>
            <a:br>
              <a:rPr lang="ru-RU" sz="3600" dirty="0" smtClean="0">
                <a:solidFill>
                  <a:srgbClr val="0070C0"/>
                </a:solidFill>
              </a:rPr>
            </a:br>
            <a:r>
              <a:rPr lang="ru-RU" sz="3600" dirty="0" smtClean="0">
                <a:solidFill>
                  <a:srgbClr val="0070C0"/>
                </a:solidFill>
              </a:rPr>
              <a:t>Зима тоскует о весне.</a:t>
            </a:r>
          </a:p>
          <a:p>
            <a:pPr algn="r">
              <a:buNone/>
            </a:pPr>
            <a:r>
              <a:rPr lang="ru-RU" dirty="0" smtClean="0">
                <a:solidFill>
                  <a:srgbClr val="0070C0"/>
                </a:solidFill>
              </a:rPr>
              <a:t>Д. </a:t>
            </a:r>
            <a:r>
              <a:rPr lang="ru-RU" dirty="0" err="1" smtClean="0">
                <a:solidFill>
                  <a:srgbClr val="0070C0"/>
                </a:solidFill>
              </a:rPr>
              <a:t>Кедрин</a:t>
            </a:r>
            <a:endParaRPr lang="ru-RU" dirty="0" smtClean="0">
              <a:solidFill>
                <a:srgbClr val="0070C0"/>
              </a:solidFill>
            </a:endParaRPr>
          </a:p>
          <a:p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Историческая справка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08720"/>
            <a:ext cx="8208912" cy="54006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70C0"/>
                </a:solidFill>
              </a:rPr>
              <a:t>Название месяца “февраль” - латинское по происхождению. Февраль в Древнем Риме заканчивал год, поэтому в конце месяца древние римляне устраивали большой праздник, на котором приносили жертвы покровителю стад богу </a:t>
            </a:r>
            <a:r>
              <a:rPr lang="ru-RU" sz="3600" dirty="0" err="1" smtClean="0">
                <a:solidFill>
                  <a:srgbClr val="0070C0"/>
                </a:solidFill>
              </a:rPr>
              <a:t>Фебресу</a:t>
            </a:r>
            <a:r>
              <a:rPr lang="ru-RU" sz="3600" dirty="0" smtClean="0">
                <a:solidFill>
                  <a:srgbClr val="0070C0"/>
                </a:solidFill>
              </a:rPr>
              <a:t>. </a:t>
            </a:r>
          </a:p>
          <a:p>
            <a:r>
              <a:rPr lang="ru-RU" sz="3600" dirty="0" smtClean="0">
                <a:solidFill>
                  <a:srgbClr val="0070C0"/>
                </a:solidFill>
              </a:rPr>
              <a:t>Отсюда и название месяца – февраль. </a:t>
            </a:r>
            <a:endParaRPr lang="ru-RU" sz="3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/>
                </a:solidFill>
              </a:rPr>
              <a:t>Февраль 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i="1" dirty="0" err="1" smtClean="0">
                <a:solidFill>
                  <a:schemeClr val="accent1"/>
                </a:solidFill>
              </a:rPr>
              <a:t>Лютень</a:t>
            </a:r>
            <a:endParaRPr lang="ru-RU" sz="4800" b="1" i="1" dirty="0" smtClean="0">
              <a:solidFill>
                <a:schemeClr val="accent1"/>
              </a:solidFill>
            </a:endParaRPr>
          </a:p>
          <a:p>
            <a:pPr algn="ctr"/>
            <a:r>
              <a:rPr lang="ru-RU" sz="4800" b="1" i="1" dirty="0" err="1" smtClean="0">
                <a:solidFill>
                  <a:schemeClr val="accent1"/>
                </a:solidFill>
              </a:rPr>
              <a:t>Снежень</a:t>
            </a:r>
            <a:r>
              <a:rPr lang="ru-RU" sz="4800" b="1" i="1" dirty="0" smtClean="0">
                <a:solidFill>
                  <a:schemeClr val="accent1"/>
                </a:solidFill>
              </a:rPr>
              <a:t>  </a:t>
            </a:r>
          </a:p>
          <a:p>
            <a:pPr algn="ctr"/>
            <a:r>
              <a:rPr lang="ru-RU" sz="4800" b="1" i="1" dirty="0" err="1" smtClean="0">
                <a:solidFill>
                  <a:schemeClr val="accent1"/>
                </a:solidFill>
              </a:rPr>
              <a:t>Бокогрей</a:t>
            </a:r>
            <a:r>
              <a:rPr lang="ru-RU" sz="4800" b="1" i="1" dirty="0" smtClean="0">
                <a:solidFill>
                  <a:schemeClr val="accent1"/>
                </a:solidFill>
              </a:rPr>
              <a:t>  </a:t>
            </a:r>
          </a:p>
          <a:p>
            <a:pPr algn="ctr"/>
            <a:r>
              <a:rPr lang="ru-RU" sz="4800" b="1" i="1" dirty="0" err="1" smtClean="0">
                <a:solidFill>
                  <a:schemeClr val="accent1"/>
                </a:solidFill>
              </a:rPr>
              <a:t>Вьюговей</a:t>
            </a:r>
            <a:r>
              <a:rPr lang="ru-RU" sz="4800" b="1" i="1" dirty="0" smtClean="0">
                <a:solidFill>
                  <a:schemeClr val="accent1"/>
                </a:solidFill>
              </a:rPr>
              <a:t> </a:t>
            </a:r>
            <a:endParaRPr lang="ru-RU" sz="48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r>
              <a:rPr lang="ru-RU" sz="4000" dirty="0" smtClean="0">
                <a:solidFill>
                  <a:srgbClr val="0070C0"/>
                </a:solidFill>
              </a:rPr>
              <a:t>Вот уж снег последний в поле тает,</a:t>
            </a:r>
            <a:br>
              <a:rPr lang="ru-RU" sz="4000" dirty="0" smtClean="0">
                <a:solidFill>
                  <a:srgbClr val="0070C0"/>
                </a:solidFill>
              </a:rPr>
            </a:br>
            <a:r>
              <a:rPr lang="ru-RU" sz="4000" dirty="0" smtClean="0">
                <a:solidFill>
                  <a:srgbClr val="0070C0"/>
                </a:solidFill>
              </a:rPr>
              <a:t>Теплый пар восходит от земли,</a:t>
            </a:r>
            <a:br>
              <a:rPr lang="ru-RU" sz="4000" dirty="0" smtClean="0">
                <a:solidFill>
                  <a:srgbClr val="0070C0"/>
                </a:solidFill>
              </a:rPr>
            </a:br>
            <a:r>
              <a:rPr lang="ru-RU" sz="4000" dirty="0" smtClean="0">
                <a:solidFill>
                  <a:srgbClr val="0070C0"/>
                </a:solidFill>
              </a:rPr>
              <a:t>И кувшинчик синий расцветает,</a:t>
            </a:r>
            <a:br>
              <a:rPr lang="ru-RU" sz="4000" dirty="0" smtClean="0">
                <a:solidFill>
                  <a:srgbClr val="0070C0"/>
                </a:solidFill>
              </a:rPr>
            </a:br>
            <a:r>
              <a:rPr lang="ru-RU" sz="4000" dirty="0" smtClean="0">
                <a:solidFill>
                  <a:srgbClr val="0070C0"/>
                </a:solidFill>
              </a:rPr>
              <a:t>И зовут друг друга журавли.</a:t>
            </a:r>
            <a:br>
              <a:rPr lang="ru-RU" sz="4000" dirty="0" smtClean="0">
                <a:solidFill>
                  <a:srgbClr val="0070C0"/>
                </a:solidFill>
              </a:rPr>
            </a:br>
            <a:r>
              <a:rPr lang="ru-RU" sz="4000" dirty="0" smtClean="0">
                <a:solidFill>
                  <a:srgbClr val="0070C0"/>
                </a:solidFill>
              </a:rPr>
              <a:t>Юный лес, в зеленый дым одетый,</a:t>
            </a:r>
            <a:br>
              <a:rPr lang="ru-RU" sz="4000" dirty="0" smtClean="0">
                <a:solidFill>
                  <a:srgbClr val="0070C0"/>
                </a:solidFill>
              </a:rPr>
            </a:br>
            <a:r>
              <a:rPr lang="ru-RU" sz="4000" dirty="0" smtClean="0">
                <a:solidFill>
                  <a:srgbClr val="0070C0"/>
                </a:solidFill>
              </a:rPr>
              <a:t>Теплых гроз нетерпеливо ждет…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596</Words>
  <Application>Microsoft Office PowerPoint</Application>
  <PresentationFormat>Экран (4:3)</PresentationFormat>
  <Paragraphs>214</Paragraphs>
  <Slides>28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0" baseType="lpstr">
      <vt:lpstr>Тема Office</vt:lpstr>
      <vt:lpstr>Документ</vt:lpstr>
      <vt:lpstr>  Бинарный урок русского и английского языка на тему  </vt:lpstr>
      <vt:lpstr>Бинарный - </vt:lpstr>
      <vt:lpstr> Цели : </vt:lpstr>
      <vt:lpstr> Falling Snow </vt:lpstr>
      <vt:lpstr> Падающий снег </vt:lpstr>
      <vt:lpstr>Слайд 6</vt:lpstr>
      <vt:lpstr> Историческая справка </vt:lpstr>
      <vt:lpstr>Февраль </vt:lpstr>
      <vt:lpstr>Слайд 9</vt:lpstr>
      <vt:lpstr> Match the adjectives and the nouns and write word combinations: </vt:lpstr>
      <vt:lpstr>Эпитеты в английском языке</vt:lpstr>
      <vt:lpstr>  Буквенный диктант (Н или НН?)  </vt:lpstr>
      <vt:lpstr>Слайд 13</vt:lpstr>
      <vt:lpstr>Слайд 14</vt:lpstr>
      <vt:lpstr>Слайд 15</vt:lpstr>
      <vt:lpstr>Слайд 16</vt:lpstr>
      <vt:lpstr>Слайд 17</vt:lpstr>
      <vt:lpstr>Степени сравнения прилагательных </vt:lpstr>
      <vt:lpstr>Когда сравнивают  двух человек, два предмета или явления, употребляют прилагательное в сравнительной степени</vt:lpstr>
      <vt:lpstr>Когда  рассказывают об исключительных качествах человека, предмета, явления, используют прилагательное в превосходной степени</vt:lpstr>
      <vt:lpstr>ЗАПОМНИ!</vt:lpstr>
      <vt:lpstr>Выбери нужное прилагательное </vt:lpstr>
      <vt:lpstr>Слайд 23</vt:lpstr>
      <vt:lpstr>Слайд 24</vt:lpstr>
      <vt:lpstr>Подбери синонимы</vt:lpstr>
      <vt:lpstr>Подбери синонимы</vt:lpstr>
      <vt:lpstr>СЛОВЕСНОЕ РИСОВАНИЕ</vt:lpstr>
      <vt:lpstr>ИТОГИ УРОКА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 Бинарный урок русского и английского языка на тему  </dc:title>
  <dc:creator>Мама</dc:creator>
  <cp:lastModifiedBy>123</cp:lastModifiedBy>
  <cp:revision>33</cp:revision>
  <dcterms:created xsi:type="dcterms:W3CDTF">2012-02-19T17:24:47Z</dcterms:created>
  <dcterms:modified xsi:type="dcterms:W3CDTF">2012-02-23T17:27:01Z</dcterms:modified>
</cp:coreProperties>
</file>