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1" r:id="rId2"/>
    <p:sldId id="258" r:id="rId3"/>
    <p:sldId id="257" r:id="rId4"/>
    <p:sldId id="260" r:id="rId5"/>
    <p:sldId id="272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BF346E5-4143-4897-9E75-55BEB734344F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0B49FB8-0321-4670-BCCA-91515E405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0B8B9C-41A3-40A9-A6AE-8E1928E9390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38ABAC-401A-45E3-81AF-54E5B6A8209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A23F2-27EE-4E05-8476-8CC90123B6DF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00A5F-0632-4165-AD43-4D72B2D70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F13CC-33FE-4164-AD27-88D91C7D96B1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8F510-BE99-4342-8873-EDC0B4248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FC5D1-E00E-4788-9E1E-702DABEA9785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0AF2-97C8-41C3-89B8-D2C4CCC32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509B-792A-4A61-B0F3-B62A3C62B410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E9AD9-CF25-4830-9627-05D7A0F5F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50DDD-6C40-4732-8E9F-A54AFA7D1D39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47A0A-C429-4983-A678-6ED9A8BE9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FBB90-7141-422B-8CD1-A2BA48909BDD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26BA1-1D18-44E0-BC57-0F8B88155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02482-6B91-4211-8C29-17B9F2578D06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EEC97-F767-4E32-BCAC-D7AD91C1F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AA2CB-3A10-4EB6-9C76-8A193AD04184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7CF12-CC6A-4C56-8688-CA729DA86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AE43C-0B3D-4E6A-94CD-7EED912E5F77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30012-2FD7-45E6-84CF-CCEEB308F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6C689-CC4E-4849-AC02-C2F1EF1C7633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36978-A308-4587-B327-6BAD11F71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EAAD8-29CF-4CAA-9F97-6AFA2A95978F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76CEA-58FC-4E4C-B68B-27FC5BE61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7A28A5-2FCD-4457-8465-0E49F8B3FA90}" type="datetimeFigureOut">
              <a:rPr lang="ru-RU"/>
              <a:pPr>
                <a:defRPr/>
              </a:pPr>
              <a:t>13.11.2010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EB64DC-9673-487F-AE48-DF78F6730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7" r:id="rId4"/>
    <p:sldLayoutId id="2147483686" r:id="rId5"/>
    <p:sldLayoutId id="2147483678" r:id="rId6"/>
    <p:sldLayoutId id="2147483679" r:id="rId7"/>
    <p:sldLayoutId id="2147483687" r:id="rId8"/>
    <p:sldLayoutId id="2147483680" r:id="rId9"/>
    <p:sldLayoutId id="2147483681" r:id="rId10"/>
    <p:sldLayoutId id="2147483682" r:id="rId11"/>
  </p:sldLayoutIdLst>
  <p:transition spd="med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928803"/>
            <a:ext cx="8659688" cy="2508309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Завтра начинается сегодня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458200" cy="914400"/>
          </a:xfrm>
        </p:spPr>
        <p:txBody>
          <a:bodyPr>
            <a:normAutofit fontScale="77500" lnSpcReduction="2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Муниципальное образовательное учреждение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«Сыропятская средняя общеобразовательная школа»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/>
              <a:t>Кормиловского</a:t>
            </a:r>
            <a:r>
              <a:rPr lang="ru-RU" dirty="0" smtClean="0"/>
              <a:t> района Омской области </a:t>
            </a:r>
            <a:endParaRPr lang="ru-RU" dirty="0"/>
          </a:p>
        </p:txBody>
      </p:sp>
      <p:pic>
        <p:nvPicPr>
          <p:cNvPr id="7172" name="Picture 2" descr="C:\Documents and Settings\Учитель\Рабочий стол\Новая папка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4286250"/>
            <a:ext cx="14287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20072" y="5373216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Выполнили: учащиеся 11 класса</a:t>
            </a:r>
            <a:br>
              <a:rPr lang="ru-RU" dirty="0" smtClean="0"/>
            </a:br>
            <a:r>
              <a:rPr lang="ru-RU" dirty="0" smtClean="0"/>
              <a:t> Иванов Вадим,                                                                               </a:t>
            </a:r>
            <a:br>
              <a:rPr lang="ru-RU" dirty="0" smtClean="0"/>
            </a:br>
            <a:r>
              <a:rPr lang="ru-RU" dirty="0" smtClean="0"/>
              <a:t> Шульгина Елена.                                                                                                             Руководитель: Чернышева Н. П.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Если не голосовать, то завтра … 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6388" name="Picture 2" descr="C:\Documents and Settings\Учитель\Рабочий стол\Новая папка\2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285875"/>
            <a:ext cx="29289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 descr="C:\Documents and Settings\Учитель\Рабочий стол\Новая папка\gis_with_german_flag_at_falai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1214438"/>
            <a:ext cx="3030537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4" descr="C:\Documents and Settings\Учитель\Рабочий стол\Новая папка\mussolin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13" y="3929063"/>
            <a:ext cx="21637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5" descr="C:\Documents and Settings\Учитель\Рабочий стол\Новая папка\4039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50" y="3786188"/>
            <a:ext cx="19462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6" descr="C:\Documents and Settings\Учитель\Рабочий стол\Новая папка\башни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13" y="2643188"/>
            <a:ext cx="210185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Голосуй за </a:t>
            </a:r>
            <a:r>
              <a:rPr lang="ru-RU" dirty="0" smtClean="0"/>
              <a:t>будущее!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2" name="Picture 3" descr="C:\Documents and Settings\Учитель\Рабочий стол\Новая папка\малыш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357313"/>
            <a:ext cx="3857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C:\Documents and Settings\Учитель\Рабочий стол\Новая папка\10ozhur-3_mini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357313"/>
            <a:ext cx="31750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 descr="C:\Documents and Settings\Учитель\Рабочий стол\Новая папка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214313"/>
            <a:ext cx="990600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6" descr="C:\Documents and Settings\Учитель\Рабочий стол\Новая папка\family-21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4071938"/>
            <a:ext cx="3148013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7" descr="C:\Documents and Settings\Учитель\Рабочий стол\Новая папка\7124_26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88" y="4214813"/>
            <a:ext cx="32146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8" descr="C:\Documents and Settings\Учитель\Рабочий стол\Новая папка\12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38" y="2714625"/>
            <a:ext cx="31019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10600" cy="8826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Ты думаешь, твой голос не важен?! </a:t>
            </a:r>
            <a:br>
              <a:rPr lang="ru-RU" dirty="0" smtClean="0"/>
            </a:br>
            <a:r>
              <a:rPr lang="ru-RU" dirty="0" smtClean="0"/>
              <a:t>А если…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85750" y="5143500"/>
            <a:ext cx="3357563" cy="639763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10456 голосов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6072188" y="5143500"/>
            <a:ext cx="3071812" cy="639763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10456 голосов</a:t>
            </a:r>
            <a:endParaRPr lang="ru-RU" dirty="0"/>
          </a:p>
        </p:txBody>
      </p:sp>
      <p:sp>
        <p:nvSpPr>
          <p:cNvPr id="18438" name="Содержимое 8"/>
          <p:cNvSpPr>
            <a:spLocks noGrp="1"/>
          </p:cNvSpPr>
          <p:nvPr>
            <p:ph sz="quarter" idx="4"/>
          </p:nvPr>
        </p:nvSpPr>
        <p:spPr>
          <a:xfrm>
            <a:off x="0" y="6143625"/>
            <a:ext cx="8929688" cy="7143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200" b="1" dirty="0" smtClean="0"/>
              <a:t>А ты за кого отдашь свой голос?</a:t>
            </a:r>
          </a:p>
          <a:p>
            <a:endParaRPr lang="ru-RU" sz="3200" dirty="0" smtClean="0"/>
          </a:p>
        </p:txBody>
      </p:sp>
      <p:pic>
        <p:nvPicPr>
          <p:cNvPr id="18439" name="Picture 3" descr="C:\Documents and Settings\Учитель\Рабочий стол\Новая папка\анпо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07181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4" descr="C:\Documents and Settings\Учитель\Рабочий стол\Новая папка\150px-Dmitry_Medvedev_official_large_photo_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1357313"/>
            <a:ext cx="307181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5" descr="C:\Documents and Settings\Учитель\Рабочий стол\Новая папка\Vibori2-2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5" y="1928813"/>
            <a:ext cx="17145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build="p"/>
      <p:bldP spid="1843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59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60" name="Picture 2" descr="C:\Documents and Settings\Учитель\Рабочий стол\Новая папка\voteorlo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помни - Завтра начинается </a:t>
            </a:r>
            <a:r>
              <a:rPr lang="ru-RU" dirty="0" smtClean="0"/>
              <a:t>сегодня!</a:t>
            </a: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0484" name="Picture 2" descr="C:\Documents and Settings\Учитель\Рабочий стол\Новая папка\golosu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000250"/>
            <a:ext cx="84296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525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b="1" dirty="0" smtClean="0"/>
              <a:t>                      Часто  человека  подстерегает  неудача  не  в  случае  ошибочного  выбора,  а  при  отказе  от  возможности  его  сделать.</a:t>
            </a:r>
            <a:br>
              <a:rPr lang="ru-RU" sz="1600" b="1" dirty="0" smtClean="0"/>
            </a:br>
            <a:r>
              <a:rPr lang="ru-RU" sz="1600" b="1" dirty="0" smtClean="0"/>
              <a:t>                                                                                                                                    Э. </a:t>
            </a:r>
            <a:r>
              <a:rPr lang="ru-RU" sz="1600" b="1" dirty="0" err="1" smtClean="0"/>
              <a:t>Севрус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8196" name="Picture 2" descr="C:\Documents and Settings\Admin\Рабочий стол\jo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428750"/>
            <a:ext cx="8643938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5"/>
            <a:ext cx="3857625" cy="6572250"/>
          </a:xfrm>
        </p:spPr>
        <p:txBody>
          <a:bodyPr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Что сейчас нужно молодежи?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</a:t>
            </a:r>
            <a:r>
              <a:rPr lang="ru-RU" sz="3500" dirty="0" smtClean="0"/>
              <a:t>Скептик скажет: «Да ничего не нужно – бутылку пива и на дискотеку».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 smtClean="0"/>
              <a:t>     Однако стоит разобраться в этом вопросе поподробнее. Не у всех интересы в жизни ограничиваются вышеперечисленным.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 smtClean="0"/>
              <a:t>     Кто-то реализует себя в музыке, кто-то в спорте, туризме, добровольческой деятельности. И вполне естественно, что увлеченные своим делом люди будут стремиться объединяться и делать свою жизнь лучше.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dirty="0" smtClean="0"/>
              <a:t>     Однако, чтобы сделать её </a:t>
            </a:r>
            <a:r>
              <a:rPr lang="ru-RU" sz="3500" dirty="0" smtClean="0"/>
              <a:t>лучше</a:t>
            </a:r>
            <a:r>
              <a:rPr lang="ru-RU" dirty="0" smtClean="0"/>
              <a:t>, </a:t>
            </a:r>
            <a:r>
              <a:rPr lang="ru-RU" sz="4500" b="1" dirty="0" smtClean="0"/>
              <a:t>необходимо </a:t>
            </a:r>
            <a:r>
              <a:rPr lang="ru-RU" sz="4500" b="1" dirty="0" smtClean="0"/>
              <a:t>сделать выбор…</a:t>
            </a:r>
            <a:endParaRPr lang="ru-RU" sz="4500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5" y="0"/>
            <a:ext cx="5286375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3" y="0"/>
            <a:ext cx="4205287" cy="6643688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Казалось бы, демократические реформы открыли перед молодыми избирателями России такие возможности реализации политических прав, о которых молодёжь советского периода не смела и мечтать. Однако уровень активности молодёжи на выборах всех уровней неожиданно низок. 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43500" cy="681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Немного статистики: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38"/>
            <a:ext cx="8686800" cy="5643562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1.   Электоральная активность молодёжи на недавних выборах президента России составила 52,6% от числа избирателей данной группы, что на 7% выше по сравнению с избирательной кампанией 2004 года.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2.   На выборах депутатов Государственной Думы в декабре 2007 года этот показатель составил 59,2% (в 2003 году — 45,6%). На региональных и муниципальных выборах активность молодёжи существенно ниже.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3.    Электоральная активность молодёжи, голосующей впервые, выше средних показателей. Так, на выборах 2 марта 2008 года активность 18-летних избирателей составила около 86% от числа избирателей данной группы, внесённых в список.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4.    Наиболее низкий уровень электоральной активности отмечается в группе 25 — 30 лет.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00013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Основные причины неявки молодых людей на выборы</a:t>
            </a: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304800" y="1214438"/>
            <a:ext cx="8686800" cy="5286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   В качестве личных мотивов отказа от участия в выборах молодёжь называет: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1. Отсутствие изменений в лучшую сторону после голосования - </a:t>
            </a:r>
            <a:r>
              <a:rPr lang="ru-RU" b="1" dirty="0" smtClean="0"/>
              <a:t>24%.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2. Неверие в честность выборов - </a:t>
            </a:r>
            <a:r>
              <a:rPr lang="ru-RU" b="1" dirty="0" smtClean="0"/>
              <a:t>22%.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3. Не видят достойных кандидатов, партий -</a:t>
            </a:r>
            <a:r>
              <a:rPr lang="ru-RU" b="1" dirty="0" smtClean="0"/>
              <a:t>13% </a:t>
            </a:r>
          </a:p>
        </p:txBody>
      </p:sp>
      <p:pic>
        <p:nvPicPr>
          <p:cNvPr id="12292" name="Picture 2" descr="C:\Documents and Settings\Учитель\Рабочий стол\Новая папка\мужик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88" y="4500563"/>
            <a:ext cx="26431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683568" y="1987129"/>
            <a:ext cx="4247901" cy="4870871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   </a:t>
            </a:r>
            <a:r>
              <a:rPr lang="ru-RU" dirty="0" smtClean="0"/>
              <a:t> </a:t>
            </a:r>
            <a:r>
              <a:rPr lang="ru-RU" sz="2500" dirty="0" smtClean="0"/>
              <a:t>1. Её систематического политического воспитания, начиная со школьной скамьи. </a:t>
            </a:r>
          </a:p>
          <a:p>
            <a:pPr>
              <a:buFont typeface="Wingdings 2" pitchFamily="18" charset="2"/>
              <a:buNone/>
            </a:pPr>
            <a:r>
              <a:rPr lang="ru-RU" sz="2500" dirty="0" smtClean="0"/>
              <a:t>      2. Овладение навыками политического действия и поведения. </a:t>
            </a:r>
          </a:p>
          <a:p>
            <a:pPr>
              <a:buFont typeface="Wingdings 2" pitchFamily="18" charset="2"/>
              <a:buNone/>
            </a:pPr>
            <a:r>
              <a:rPr lang="ru-RU" sz="2500" dirty="0" smtClean="0"/>
              <a:t>      3. Изменения отношения молодёжи к политике, к институту выборов.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285750"/>
            <a:ext cx="38576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3568" y="620688"/>
            <a:ext cx="403244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Повышение активности молодёжи на выборах требует:</a:t>
            </a:r>
            <a:endParaRPr lang="ru-RU" sz="26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0" y="428625"/>
            <a:ext cx="5062538" cy="6429375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4. Нужно показать, что государственное устроительство необходимо прежде всего для молодёжи, что это «наше» государство, защищающее и отстаивающее на всех уровнях «наши» интересы.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5. </a:t>
            </a:r>
            <a:r>
              <a:rPr lang="ru-RU" dirty="0" smtClean="0"/>
              <a:t>Повышение </a:t>
            </a:r>
            <a:r>
              <a:rPr lang="ru-RU" dirty="0" smtClean="0"/>
              <a:t>электоральной активности состоит в том, чтобы увязать избирательный процесс с решением социальных и идеологических проблем молодёжи.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6.  Если выборы станут средством выражения интересов молодёжи, то участие в формировании органов местного самоуправления, органов государственной власти будет осознанным решением.</a:t>
            </a:r>
            <a:endParaRPr lang="ru-RU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357188"/>
            <a:ext cx="407035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Чтобы увеличить явку молодежи на выборах необходимо: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357313"/>
            <a:ext cx="4338638" cy="5500687"/>
          </a:xfrm>
        </p:spPr>
        <p:txBody>
          <a:bodyPr>
            <a:normAutofit fontScale="47500" lnSpcReduction="2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 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/>
              <a:t>   1. Чтобы результат этого действа был в интересах людей голосующих.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/>
              <a:t>   2. Молодые люди, идя на выборы, должны быть уверены, что голосуя за того или иного кандидата, он будет не говорить, а делать то, чего от него ждут в интересах всех граждан, в том числе и молодежи.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/>
              <a:t>   3. Чтобы акцент в период предвыборной кампании или вообще в процессе проведения выборов делался на интересах молодежи.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/>
              <a:t>   4. Повышение мотивации молодых людей в участии в политической жизни государства.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1714500"/>
            <a:ext cx="41433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442</TotalTime>
  <Words>612</Words>
  <Application>Microsoft Office PowerPoint</Application>
  <PresentationFormat>Экран (4:3)</PresentationFormat>
  <Paragraphs>49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Franklin Gothic Book</vt:lpstr>
      <vt:lpstr>Arial</vt:lpstr>
      <vt:lpstr>Franklin Gothic Medium</vt:lpstr>
      <vt:lpstr>Wingdings 2</vt:lpstr>
      <vt:lpstr>Calibri</vt:lpstr>
      <vt:lpstr>Трек</vt:lpstr>
      <vt:lpstr>Завтра начинается сегодня </vt:lpstr>
      <vt:lpstr>                      Часто  человека  подстерегает  неудача  не  в  случае  ошибочного  выбора,  а  при  отказе  от  возможности  его  сделать.                                                                                                                                     Э. Севрус.</vt:lpstr>
      <vt:lpstr>Слайд 3</vt:lpstr>
      <vt:lpstr>Слайд 4</vt:lpstr>
      <vt:lpstr>Немного статистики:</vt:lpstr>
      <vt:lpstr>Основные причины неявки молодых людей на выборы</vt:lpstr>
      <vt:lpstr>Слайд 7</vt:lpstr>
      <vt:lpstr>Слайд 8</vt:lpstr>
      <vt:lpstr>Чтобы увеличить явку молодежи на выборах необходимо:</vt:lpstr>
      <vt:lpstr>Если не голосовать, то завтра … </vt:lpstr>
      <vt:lpstr>Голосуй за будущее!</vt:lpstr>
      <vt:lpstr>Ты думаешь, твой голос не важен?!  А если… </vt:lpstr>
      <vt:lpstr>Слайд 13</vt:lpstr>
      <vt:lpstr>помни - Завтра начинается сегодня!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38</cp:revision>
  <dcterms:created xsi:type="dcterms:W3CDTF">2010-11-09T10:43:05Z</dcterms:created>
  <dcterms:modified xsi:type="dcterms:W3CDTF">2010-11-13T17:48:52Z</dcterms:modified>
</cp:coreProperties>
</file>