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package" ContentType="application/vnd.openxmlformats-officedocument.package"/>
  <Override PartName="/docProps/custom.xml" ContentType="application/vnd.openxmlformats-officedocument.custom-properti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6" r:id="rId3"/>
    <p:sldId id="281" r:id="rId4"/>
    <p:sldId id="271" r:id="rId5"/>
    <p:sldId id="258" r:id="rId6"/>
    <p:sldId id="266" r:id="rId7"/>
    <p:sldId id="267" r:id="rId8"/>
    <p:sldId id="279" r:id="rId9"/>
    <p:sldId id="275" r:id="rId10"/>
    <p:sldId id="280" r:id="rId11"/>
    <p:sldId id="259" r:id="rId12"/>
    <p:sldId id="261" r:id="rId13"/>
    <p:sldId id="262" r:id="rId14"/>
    <p:sldId id="263" r:id="rId15"/>
    <p:sldId id="264" r:id="rId16"/>
    <p:sldId id="265" r:id="rId17"/>
    <p:sldId id="274" r:id="rId18"/>
    <p:sldId id="27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00CC"/>
    <a:srgbClr val="FF0000"/>
    <a:srgbClr val="99FF99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1.packag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799"/>
            </a:pPr>
            <a:r>
              <a:rPr lang="ru-RU" sz="2799" dirty="0" smtClean="0">
                <a:solidFill>
                  <a:srgbClr val="0070C0"/>
                </a:solidFill>
              </a:rPr>
              <a:t>Знаете ли вы о существовании растений-хищников?</a:t>
            </a:r>
            <a:endParaRPr lang="ru-RU" sz="2800" dirty="0">
              <a:solidFill>
                <a:srgbClr val="0070C0"/>
              </a:solidFill>
            </a:endParaRPr>
          </a:p>
        </c:rich>
      </c:tx>
      <c:layout>
        <c:manualLayout>
          <c:xMode val="edge"/>
          <c:yMode val="edge"/>
          <c:x val="0.15125000000000022"/>
          <c:y val="0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3333333333333402E-2"/>
          <c:y val="0.17281250000000001"/>
          <c:w val="0.63371866797900445"/>
          <c:h val="0.8271874999999999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Pos val="inEnd"/>
            <c:showVal val="1"/>
            <c:showLeaderLines val="1"/>
          </c:dLbls>
          <c:cat>
            <c:strRef>
              <c:f>Лист1!$A$2:$A$5</c:f>
              <c:strCache>
                <c:ptCount val="3"/>
                <c:pt idx="0">
                  <c:v>да, существуют</c:v>
                </c:pt>
                <c:pt idx="1">
                  <c:v>существовали во  времена динозавров</c:v>
                </c:pt>
                <c:pt idx="2">
                  <c:v>люди выдумали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79</c:v>
                </c:pt>
                <c:pt idx="1">
                  <c:v>14</c:v>
                </c:pt>
                <c:pt idx="2">
                  <c:v>7</c:v>
                </c:pt>
              </c:numCache>
            </c:numRef>
          </c:val>
        </c:ser>
      </c:pie3DChart>
      <c:spPr>
        <a:noFill/>
        <a:ln w="25390">
          <a:noFill/>
        </a:ln>
      </c:spPr>
    </c:plotArea>
    <c:legend>
      <c:legendPos val="r"/>
      <c:legendEntry>
        <c:idx val="3"/>
        <c:delete val="1"/>
      </c:legendEntry>
      <c:layout/>
    </c:legend>
    <c:plotVisOnly val="1"/>
    <c:dispBlanksAs val="zero"/>
  </c:chart>
  <c:txPr>
    <a:bodyPr/>
    <a:lstStyle/>
    <a:p>
      <a:pPr>
        <a:defRPr sz="1799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A897724-A1E5-48E2-BC4A-05D5877CEBBC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F2F4315-BC99-40AE-A4EA-CEDA6F701B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143000"/>
            <a:ext cx="7467600" cy="1470025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30480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1B942-DA44-4FB0-B1EC-36CA4E7930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274638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239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245225"/>
            <a:ext cx="1905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A003AB55-1BB0-47E7-809D-50CC18CC4E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122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" name="Рисунок 4" descr="DSC0024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0" y="1000125"/>
            <a:ext cx="3571875" cy="4762500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357290" y="571480"/>
            <a:ext cx="3532992" cy="523220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Работу выполнил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ученик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2 класса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МОУ СОШ № 39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Забелин Никита</a:t>
            </a: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</a:p>
        </p:txBody>
      </p:sp>
    </p:spTree>
  </p:cSld>
  <p:clrMapOvr>
    <a:masterClrMapping/>
  </p:clrMapOvr>
  <p:transition advTm="617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smtClean="0"/>
              <a:t>Зачем же растениям ловить животных?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" name="Picture 4" descr="F:\никита\2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2770188"/>
            <a:ext cx="2386012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0"/>
            <a:ext cx="4929191" cy="4286256"/>
          </a:xfrm>
          <a:prstGeom prst="ellipse">
            <a:avLst/>
          </a:prstGeom>
          <a:noFill/>
          <a:ln w="38100">
            <a:solidFill>
              <a:srgbClr val="FFFF66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2500306"/>
            <a:ext cx="5000628" cy="4357694"/>
          </a:xfrm>
          <a:prstGeom prst="ellipse">
            <a:avLst/>
          </a:prstGeom>
          <a:noFill/>
          <a:ln w="38100">
            <a:solidFill>
              <a:srgbClr val="FFFF66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449148"/>
            <a:ext cx="5079316" cy="4408852"/>
          </a:xfrm>
          <a:prstGeom prst="ellipse">
            <a:avLst/>
          </a:prstGeom>
          <a:noFill/>
          <a:ln w="38100">
            <a:solidFill>
              <a:srgbClr val="FFFF66"/>
            </a:solidFill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5143536" cy="4143404"/>
          </a:xfrm>
          <a:prstGeom prst="ellipse">
            <a:avLst/>
          </a:prstGeom>
          <a:noFill/>
          <a:ln w="38100">
            <a:solidFill>
              <a:srgbClr val="FFFF66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advTm="1062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143000"/>
            <a:ext cx="7467600" cy="571500"/>
          </a:xfrm>
        </p:spPr>
        <p:txBody>
          <a:bodyPr/>
          <a:lstStyle/>
          <a:p>
            <a:r>
              <a:rPr lang="ru-RU" sz="2800" i="1" smtClean="0"/>
              <a:t>Захлопывающиеся ловушки</a:t>
            </a:r>
          </a:p>
        </p:txBody>
      </p:sp>
      <p:sp>
        <p:nvSpPr>
          <p:cNvPr id="15362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285728"/>
            <a:ext cx="6715172" cy="769441"/>
          </a:xfrm>
          <a:prstGeom prst="rect">
            <a:avLst/>
          </a:prstGeom>
        </p:spPr>
        <p:style>
          <a:lnRef idx="0">
            <a:schemeClr val="accent3"/>
          </a:lnRef>
          <a:fillRef idx="1002">
            <a:schemeClr val="dk2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kern="10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венерина    мухоловка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14422"/>
            <a:ext cx="4410869" cy="5643578"/>
          </a:xfrm>
          <a:prstGeom prst="snip2DiagRect">
            <a:avLst/>
          </a:prstGeom>
          <a:noFill/>
          <a:ln w="57150">
            <a:solidFill>
              <a:schemeClr val="bg1">
                <a:lumMod val="2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advTm="1014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6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Picture 4" descr="carniv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85728"/>
            <a:ext cx="3973543" cy="5658432"/>
          </a:xfrm>
          <a:prstGeom prst="round2DiagRect">
            <a:avLst/>
          </a:prstGeom>
          <a:ln w="190500" cap="rnd">
            <a:solidFill>
              <a:srgbClr val="99FF99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2" descr="F:\никита\1242316200_khishhnye-rastenija-(www.votrube.ru)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3821901" y="1107265"/>
            <a:ext cx="5715040" cy="4214842"/>
          </a:xfrm>
          <a:prstGeom prst="round2DiagRect">
            <a:avLst/>
          </a:prstGeom>
          <a:noFill/>
          <a:ln w="76200">
            <a:solidFill>
              <a:srgbClr val="99FF99"/>
            </a:solidFill>
          </a:ln>
        </p:spPr>
      </p:pic>
    </p:spTree>
  </p:cSld>
  <p:clrMapOvr>
    <a:masterClrMapping/>
  </p:clrMapOvr>
  <p:transition advTm="63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143000"/>
            <a:ext cx="7467600" cy="500063"/>
          </a:xfrm>
        </p:spPr>
        <p:txBody>
          <a:bodyPr/>
          <a:lstStyle/>
          <a:p>
            <a:r>
              <a:rPr lang="ru-RU" sz="2800" i="1" smtClean="0"/>
              <a:t>Липучие ловушки</a:t>
            </a:r>
          </a:p>
        </p:txBody>
      </p:sp>
      <p:sp>
        <p:nvSpPr>
          <p:cNvPr id="19458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1571625"/>
            <a:ext cx="400050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3500438"/>
            <a:ext cx="3571875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1428750"/>
            <a:ext cx="3052762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500298" y="214290"/>
            <a:ext cx="4357718" cy="923330"/>
          </a:xfrm>
          <a:prstGeom prst="rect">
            <a:avLst/>
          </a:prstGeom>
        </p:spPr>
        <p:style>
          <a:lnRef idx="0">
            <a:schemeClr val="accent3"/>
          </a:lnRef>
          <a:fillRef idx="1002">
            <a:schemeClr val="dk2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>
                  <a:solidFill>
                    <a:srgbClr val="FFFF00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Росянка</a:t>
            </a:r>
          </a:p>
        </p:txBody>
      </p:sp>
    </p:spTree>
  </p:cSld>
  <p:clrMapOvr>
    <a:masterClrMapping/>
  </p:clrMapOvr>
  <p:transition advTm="145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143000"/>
            <a:ext cx="7467600" cy="642938"/>
          </a:xfrm>
        </p:spPr>
        <p:txBody>
          <a:bodyPr/>
          <a:lstStyle/>
          <a:p>
            <a:r>
              <a:rPr lang="ru-RU" sz="2800" i="1" smtClean="0"/>
              <a:t>Засасывающие ловушки</a:t>
            </a:r>
          </a:p>
        </p:txBody>
      </p:sp>
      <p:sp>
        <p:nvSpPr>
          <p:cNvPr id="20482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285728"/>
            <a:ext cx="6357982" cy="923330"/>
          </a:xfrm>
          <a:prstGeom prst="rect">
            <a:avLst/>
          </a:prstGeom>
        </p:spPr>
        <p:style>
          <a:lnRef idx="0">
            <a:schemeClr val="accent3"/>
          </a:lnRef>
          <a:fillRef idx="1002">
            <a:schemeClr val="dk2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>
                  <a:solidFill>
                    <a:srgbClr val="FFFF66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Пузырчатка</a:t>
            </a:r>
          </a:p>
        </p:txBody>
      </p:sp>
      <p:pic>
        <p:nvPicPr>
          <p:cNvPr id="7" name="Picture 5" descr="normal_%CF%F3%E7%FB%F0%F7%E0%F2%EA%E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9569" y="2214554"/>
            <a:ext cx="4924431" cy="4251406"/>
          </a:xfrm>
          <a:prstGeom prst="ellipse">
            <a:avLst/>
          </a:prstGeom>
          <a:ln w="190500" cap="rnd">
            <a:solidFill>
              <a:srgbClr val="0070C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4" descr="imaпузырчатка2"/>
          <p:cNvPicPr>
            <a:picLocks noChangeAspect="1" noChangeArrowheads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214282" y="1357298"/>
            <a:ext cx="3983065" cy="5310204"/>
          </a:xfrm>
          <a:prstGeom prst="ellipse">
            <a:avLst/>
          </a:prstGeom>
          <a:ln w="190500" cap="rnd">
            <a:solidFill>
              <a:srgbClr val="0070C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198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00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143000"/>
            <a:ext cx="7467600" cy="571500"/>
          </a:xfrm>
        </p:spPr>
        <p:txBody>
          <a:bodyPr/>
          <a:lstStyle/>
          <a:p>
            <a:r>
              <a:rPr lang="ru-RU" sz="2800" i="1" smtClean="0"/>
              <a:t>Ловушки - рачевни</a:t>
            </a:r>
          </a:p>
        </p:txBody>
      </p:sp>
      <p:sp>
        <p:nvSpPr>
          <p:cNvPr id="21506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214290"/>
            <a:ext cx="5643602" cy="923330"/>
          </a:xfrm>
          <a:prstGeom prst="rect">
            <a:avLst/>
          </a:prstGeom>
        </p:spPr>
        <p:style>
          <a:lnRef idx="0">
            <a:schemeClr val="accent3"/>
          </a:lnRef>
          <a:fillRef idx="1002">
            <a:schemeClr val="dk2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ln w="11430">
                  <a:solidFill>
                    <a:srgbClr val="FFFF66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Генлисея</a:t>
            </a:r>
            <a:endParaRPr lang="ru-RU" sz="5400" b="1" dirty="0">
              <a:ln w="11430">
                <a:solidFill>
                  <a:srgbClr val="FFFF66"/>
                </a:solidFill>
              </a:ln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736"/>
            <a:ext cx="7550981" cy="5033987"/>
          </a:xfrm>
          <a:prstGeom prst="ellipse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advTm="162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143000"/>
            <a:ext cx="7467600" cy="500063"/>
          </a:xfrm>
        </p:spPr>
        <p:txBody>
          <a:bodyPr/>
          <a:lstStyle/>
          <a:p>
            <a:r>
              <a:rPr lang="ru-RU" sz="2800" i="1" smtClean="0"/>
              <a:t>Ловушки в виде кувшинчика</a:t>
            </a:r>
          </a:p>
        </p:txBody>
      </p:sp>
      <p:sp>
        <p:nvSpPr>
          <p:cNvPr id="22530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214290"/>
            <a:ext cx="5857916" cy="923330"/>
          </a:xfrm>
          <a:prstGeom prst="rect">
            <a:avLst/>
          </a:prstGeom>
        </p:spPr>
        <p:style>
          <a:lnRef idx="0">
            <a:schemeClr val="accent3"/>
          </a:lnRef>
          <a:fillRef idx="1002">
            <a:schemeClr val="dk2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>
                  <a:solidFill>
                    <a:srgbClr val="FFFF00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Непентес</a:t>
            </a: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500188"/>
            <a:ext cx="3617912" cy="5072062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5" y="1785938"/>
            <a:ext cx="4806950" cy="3643312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 advTm="2590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ctrTitle"/>
          </p:nvPr>
        </p:nvSpPr>
        <p:spPr>
          <a:xfrm>
            <a:off x="1714500" y="4786313"/>
            <a:ext cx="7110413" cy="1470025"/>
          </a:xfrm>
        </p:spPr>
        <p:txBody>
          <a:bodyPr/>
          <a:lstStyle/>
          <a:p>
            <a:pPr algn="l"/>
            <a:r>
              <a:rPr lang="ru-RU" sz="2800" smtClean="0"/>
              <a:t>Многие растения произрастают на столь бедных почвах,  что им не хватает питательных элементов, добываемых из земли. Этим растениям недостает азота, которого мало в болотных, сухих и каменистых почвах. Растения вышли из положения и стали ловить насекомых.  У них существуют специальные для ловли органы-ловушки. А также яркая окраска цветов, аромат и сладкий сок привлекают насекомых, которые становятся жертвами растения-хищника.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214290"/>
            <a:ext cx="4643470" cy="923330"/>
          </a:xfrm>
          <a:prstGeom prst="rect">
            <a:avLst/>
          </a:prstGeom>
        </p:spPr>
        <p:style>
          <a:lnRef idx="0">
            <a:schemeClr val="accent3"/>
          </a:lnRef>
          <a:fillRef idx="1002">
            <a:schemeClr val="dk2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>
                  <a:solidFill>
                    <a:srgbClr val="FFFF66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Вывод:</a:t>
            </a:r>
          </a:p>
        </p:txBody>
      </p:sp>
      <p:pic>
        <p:nvPicPr>
          <p:cNvPr id="5" name="Picture 4" descr="F:\никита\2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4643438"/>
            <a:ext cx="145732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F:\никита\30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15250" y="214313"/>
            <a:ext cx="10858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78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0" presetClass="entr" presetSubtype="0" decel="10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Subtitle 2"/>
          <p:cNvSpPr>
            <a:spLocks noGrp="1"/>
          </p:cNvSpPr>
          <p:nvPr>
            <p:ph type="subTitle" idx="1"/>
          </p:nvPr>
        </p:nvSpPr>
        <p:spPr>
          <a:xfrm>
            <a:off x="2571750" y="5429250"/>
            <a:ext cx="6400800" cy="1252538"/>
          </a:xfrm>
        </p:spPr>
        <p:txBody>
          <a:bodyPr/>
          <a:lstStyle/>
          <a:p>
            <a:endParaRPr lang="ru-RU" sz="1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813" y="642938"/>
            <a:ext cx="5453062" cy="545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42910" y="285728"/>
            <a:ext cx="7726795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38100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+mn-lt"/>
              </a:rPr>
              <a:t>Растения- хищники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28926" y="5786454"/>
            <a:ext cx="5500224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30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ancoDi" pitchFamily="82" charset="0"/>
              </a:rPr>
              <a:t>Исследовательская работа</a:t>
            </a:r>
          </a:p>
        </p:txBody>
      </p:sp>
    </p:spTree>
  </p:cSld>
  <p:clrMapOvr>
    <a:masterClrMapping/>
  </p:clrMapOvr>
  <p:transition advTm="67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38" y="1643063"/>
            <a:ext cx="7467600" cy="2071687"/>
          </a:xfrm>
        </p:spPr>
        <p:txBody>
          <a:bodyPr/>
          <a:lstStyle/>
          <a:p>
            <a:pPr algn="ctr"/>
            <a:r>
              <a:rPr lang="ru-RU" b="1" u="sng" smtClean="0">
                <a:solidFill>
                  <a:srgbClr val="9900CC"/>
                </a:solidFill>
              </a:rPr>
              <a:t>Цель моей работы:</a:t>
            </a:r>
            <a:r>
              <a:rPr lang="ru-RU" b="1" smtClean="0"/>
              <a:t/>
            </a:r>
            <a:br>
              <a:rPr lang="ru-RU" b="1" smtClean="0"/>
            </a:br>
            <a:r>
              <a:rPr lang="ru-RU" smtClean="0"/>
              <a:t>выявить причины, по которым растения превратились в хищников.</a:t>
            </a:r>
            <a:endParaRPr lang="ru-RU" b="1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25" y="3857625"/>
            <a:ext cx="6286500" cy="1752600"/>
          </a:xfrm>
        </p:spPr>
        <p:txBody>
          <a:bodyPr/>
          <a:lstStyle/>
          <a:p>
            <a:pPr algn="ctr"/>
            <a:r>
              <a:rPr lang="ru-RU" sz="4400" b="1" u="sng" smtClean="0">
                <a:solidFill>
                  <a:srgbClr val="9900CC"/>
                </a:solidFill>
              </a:rPr>
              <a:t>Гипотеза:</a:t>
            </a:r>
          </a:p>
          <a:p>
            <a:pPr algn="ctr"/>
            <a:r>
              <a:rPr lang="ru-RU" smtClean="0"/>
              <a:t>если растения «поедают» насекомых, то это необходимо для того, чтобы выжить в окружающей среде.</a:t>
            </a:r>
            <a:endParaRPr lang="ru-RU" b="1" u="sng" smtClean="0">
              <a:solidFill>
                <a:srgbClr val="9900CC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2348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170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428604"/>
            <a:ext cx="6429420" cy="707886"/>
          </a:xfrm>
          <a:prstGeom prst="rect">
            <a:avLst/>
          </a:prstGeom>
        </p:spPr>
        <p:style>
          <a:lnRef idx="0">
            <a:schemeClr val="accent3"/>
          </a:lnRef>
          <a:fillRef idx="1002">
            <a:schemeClr val="dk2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99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Опрос одноклассников</a:t>
            </a:r>
          </a:p>
        </p:txBody>
      </p:sp>
      <p:pic>
        <p:nvPicPr>
          <p:cNvPr id="9218" name="Picture 2" descr="F:\никита\IMG_056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75" y="1357313"/>
            <a:ext cx="6929438" cy="5170487"/>
          </a:xfrm>
          <a:prstGeom prst="rect">
            <a:avLst/>
          </a:prstGeom>
          <a:noFill/>
          <a:ln w="57150">
            <a:solidFill>
              <a:schemeClr val="bg1">
                <a:lumMod val="25000"/>
              </a:schemeClr>
            </a:solidFill>
          </a:ln>
        </p:spPr>
      </p:pic>
    </p:spTree>
  </p:cSld>
  <p:clrMapOvr>
    <a:masterClrMapping/>
  </p:clrMapOvr>
  <p:transition advTm="67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Заголовок 1"/>
          <p:cNvSpPr>
            <a:spLocks noGrp="1"/>
          </p:cNvSpPr>
          <p:nvPr>
            <p:ph type="ctrTitle"/>
          </p:nvPr>
        </p:nvSpPr>
        <p:spPr>
          <a:xfrm>
            <a:off x="1214438" y="1214438"/>
            <a:ext cx="7467600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8194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7" name="Диаграмма 6"/>
          <p:cNvGraphicFramePr>
            <a:graphicFrameLocks/>
          </p:cNvGraphicFramePr>
          <p:nvPr/>
        </p:nvGraphicFramePr>
        <p:xfrm>
          <a:off x="1428750" y="500063"/>
          <a:ext cx="7715250" cy="5500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3314" name="Picture 2" descr="F:\никита\1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4500563"/>
            <a:ext cx="1604963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15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Заголовок 1"/>
          <p:cNvSpPr>
            <a:spLocks noGrp="1"/>
          </p:cNvSpPr>
          <p:nvPr>
            <p:ph type="ctrTitle"/>
          </p:nvPr>
        </p:nvSpPr>
        <p:spPr>
          <a:xfrm>
            <a:off x="1371600" y="1143000"/>
            <a:ext cx="4271963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9218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214290"/>
            <a:ext cx="7143832" cy="1323439"/>
          </a:xfrm>
          <a:prstGeom prst="rect">
            <a:avLst/>
          </a:prstGeom>
        </p:spPr>
        <p:style>
          <a:lnRef idx="0">
            <a:schemeClr val="accent3"/>
          </a:lnRef>
          <a:fillRef idx="1002">
            <a:schemeClr val="dk2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solidFill>
                  <a:srgbClr val="99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Исторические сведения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solidFill>
                  <a:srgbClr val="99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 растениях-хищниках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714500" y="1714500"/>
            <a:ext cx="6357938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latin typeface="Garamond" pitchFamily="18" charset="0"/>
              </a:rPr>
              <a:t>Исследователь по имени Джон Эллис описал  захват в течение нескольких секунд </a:t>
            </a:r>
            <a:r>
              <a:rPr lang="ru-RU" sz="2800" b="1" u="sng">
                <a:solidFill>
                  <a:srgbClr val="00B050"/>
                </a:solidFill>
                <a:latin typeface="Garamond" pitchFamily="18" charset="0"/>
              </a:rPr>
              <a:t>мухоловки Венеры</a:t>
            </a:r>
            <a:r>
              <a:rPr lang="ru-RU" sz="2800" b="1">
                <a:solidFill>
                  <a:srgbClr val="00B050"/>
                </a:solidFill>
                <a:latin typeface="Garamond" pitchFamily="18" charset="0"/>
              </a:rPr>
              <a:t>. Но, хотя было очевидно, что эти растения ловят насекомых и питаются ими,  учёные не верили в это, и для доказательства потребовалось более 100 лет.</a:t>
            </a:r>
          </a:p>
        </p:txBody>
      </p:sp>
    </p:spTree>
  </p:cSld>
  <p:clrMapOvr>
    <a:masterClrMapping/>
  </p:clrMapOvr>
  <p:transition advTm="1078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38" y="3929063"/>
            <a:ext cx="5557837" cy="1470025"/>
          </a:xfrm>
        </p:spPr>
        <p:txBody>
          <a:bodyPr/>
          <a:lstStyle/>
          <a:p>
            <a:pPr algn="ctr"/>
            <a:r>
              <a:rPr lang="ru-RU" smtClean="0">
                <a:solidFill>
                  <a:srgbClr val="0070C0"/>
                </a:solidFill>
              </a:rPr>
              <a:t>Чарльз Дарвин в 1860 году начал изучать в болотах </a:t>
            </a:r>
            <a:r>
              <a:rPr lang="ru-RU" u="sng" smtClean="0">
                <a:solidFill>
                  <a:srgbClr val="0070C0"/>
                </a:solidFill>
              </a:rPr>
              <a:t>росянку</a:t>
            </a:r>
            <a:r>
              <a:rPr lang="ru-RU" smtClean="0">
                <a:solidFill>
                  <a:srgbClr val="0070C0"/>
                </a:solidFill>
              </a:rPr>
              <a:t>.</a:t>
            </a:r>
            <a:br>
              <a:rPr lang="ru-RU" smtClean="0">
                <a:solidFill>
                  <a:srgbClr val="0070C0"/>
                </a:solidFill>
              </a:rPr>
            </a:br>
            <a:r>
              <a:rPr lang="ru-RU" smtClean="0">
                <a:solidFill>
                  <a:srgbClr val="0070C0"/>
                </a:solidFill>
              </a:rPr>
              <a:t>Он изучал «поведение» и кормил ее насекомыми, соленым английским сыром. </a:t>
            </a:r>
          </a:p>
        </p:txBody>
      </p:sp>
      <p:sp>
        <p:nvSpPr>
          <p:cNvPr id="10242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63" y="142875"/>
            <a:ext cx="2692400" cy="3857625"/>
          </a:xfrm>
          <a:prstGeom prst="rect">
            <a:avLst/>
          </a:prstGeom>
          <a:noFill/>
          <a:ln w="5715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50" y="4643438"/>
            <a:ext cx="2687638" cy="169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F:\никита\28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8688" y="5500688"/>
            <a:ext cx="183832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7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1266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172" name="Picture 4" descr="F:\никита\1289753223_plant_animal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05350" y="1357298"/>
            <a:ext cx="4438650" cy="5238750"/>
          </a:xfrm>
          <a:prstGeom prst="round2Diag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6" name="Picture 3" descr="F:\никита\1289753231_plant_animal_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28"/>
            <a:ext cx="4762500" cy="5429264"/>
          </a:xfrm>
          <a:prstGeom prst="round2DiagRect">
            <a:avLst/>
          </a:prstGeom>
          <a:noFill/>
          <a:ln w="57150">
            <a:solidFill>
              <a:schemeClr val="tx1"/>
            </a:solidFill>
          </a:ln>
        </p:spPr>
      </p:pic>
    </p:spTree>
  </p:cSld>
  <p:clrMapOvr>
    <a:masterClrMapping/>
  </p:clrMapOvr>
  <p:transition advTm="57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2290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173" name="Picture 5" descr="F:\никита\1289753227_plant_animal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86300" cy="5738816"/>
          </a:xfrm>
          <a:prstGeom prst="round2Diag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62581" y="2643182"/>
            <a:ext cx="5381419" cy="4214818"/>
          </a:xfrm>
          <a:prstGeom prst="round2Diag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advTm="68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9|0.7"/>
</p:tagLst>
</file>

<file path=ppt/theme/theme1.xml><?xml version="1.0" encoding="utf-8"?>
<a:theme xmlns:a="http://schemas.openxmlformats.org/drawingml/2006/main" name="10069048">
  <a:themeElements>
    <a:clrScheme name="Office Theme 13">
      <a:dk1>
        <a:srgbClr val="000000"/>
      </a:dk1>
      <a:lt1>
        <a:srgbClr val="F1ECD8"/>
      </a:lt1>
      <a:dk2>
        <a:srgbClr val="4F261E"/>
      </a:dk2>
      <a:lt2>
        <a:srgbClr val="777777"/>
      </a:lt2>
      <a:accent1>
        <a:srgbClr val="909082"/>
      </a:accent1>
      <a:accent2>
        <a:srgbClr val="809EA8"/>
      </a:accent2>
      <a:accent3>
        <a:srgbClr val="F7F4E9"/>
      </a:accent3>
      <a:accent4>
        <a:srgbClr val="000000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Office Them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1ECD8"/>
        </a:lt1>
        <a:dk2>
          <a:srgbClr val="4F261E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7F4E9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10069048</Template>
  <TotalTime>1281</TotalTime>
  <Words>203</Words>
  <Application>Microsoft Office PowerPoint</Application>
  <PresentationFormat>Экран (4:3)</PresentationFormat>
  <Paragraphs>29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10069048</vt:lpstr>
      <vt:lpstr>Слайд 1</vt:lpstr>
      <vt:lpstr>Слайд 2</vt:lpstr>
      <vt:lpstr>Цель моей работы: выявить причины, по которым растения превратились в хищников.</vt:lpstr>
      <vt:lpstr>Слайд 4</vt:lpstr>
      <vt:lpstr>Слайд 5</vt:lpstr>
      <vt:lpstr>Слайд 6</vt:lpstr>
      <vt:lpstr>Чарльз Дарвин в 1860 году начал изучать в болотах росянку. Он изучал «поведение» и кормил ее насекомыми, соленым английским сыром. </vt:lpstr>
      <vt:lpstr>Слайд 8</vt:lpstr>
      <vt:lpstr>Слайд 9</vt:lpstr>
      <vt:lpstr>Зачем же растениям ловить животных?</vt:lpstr>
      <vt:lpstr>Слайд 11</vt:lpstr>
      <vt:lpstr>Захлопывающиеся ловушки</vt:lpstr>
      <vt:lpstr>Слайд 13</vt:lpstr>
      <vt:lpstr>Липучие ловушки</vt:lpstr>
      <vt:lpstr>Засасывающие ловушки</vt:lpstr>
      <vt:lpstr>Ловушки - рачевни</vt:lpstr>
      <vt:lpstr>Ловушки в виде кувшинчика</vt:lpstr>
      <vt:lpstr>Многие растения произрастают на столь бедных почвах,  что им не хватает питательных элементов, добываемых из земли. Этим растениям недостает азота, которого мало в болотных, сухих и каменистых почвах. Растения вышли из положения и стали ловить насекомых.  У них существуют специальные для ловли органы-ловушки. А также яркая окраска цветов, аромат и сладкий сок привлекают насекомых, которые становятся жертвами растения-хищника.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Растения-хищники</dc:title>
  <dc:creator>Светлана</dc:creator>
  <dc:description/>
  <cp:lastModifiedBy>Сергей</cp:lastModifiedBy>
  <cp:revision>182</cp:revision>
  <dcterms:created xsi:type="dcterms:W3CDTF">2010-01-31T04:06:10Z</dcterms:created>
  <dcterms:modified xsi:type="dcterms:W3CDTF">2012-12-09T18:56:34Z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TC100690481049</vt:lpwstr>
  </property>
  <property fmtid="{D5CDD505-2E9C-101B-9397-08002B2CF9AE}" pid="3" name="Presentation">
    <vt:lpwstr>Растения-хищники</vt:lpwstr>
  </property>
  <property fmtid="{D5CDD505-2E9C-101B-9397-08002B2CF9AE}" pid="4" name="SlideDescription">
    <vt:lpwstr/>
  </property>
</Properties>
</file>