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72" r:id="rId2"/>
    <p:sldId id="281" r:id="rId3"/>
    <p:sldId id="257" r:id="rId4"/>
    <p:sldId id="265" r:id="rId5"/>
    <p:sldId id="280" r:id="rId6"/>
    <p:sldId id="258" r:id="rId7"/>
    <p:sldId id="266" r:id="rId8"/>
    <p:sldId id="274" r:id="rId9"/>
    <p:sldId id="259" r:id="rId10"/>
    <p:sldId id="267" r:id="rId11"/>
    <p:sldId id="275" r:id="rId12"/>
    <p:sldId id="260" r:id="rId13"/>
    <p:sldId id="269" r:id="rId14"/>
    <p:sldId id="276" r:id="rId15"/>
    <p:sldId id="261" r:id="rId16"/>
    <p:sldId id="268" r:id="rId17"/>
    <p:sldId id="277" r:id="rId18"/>
    <p:sldId id="262" r:id="rId19"/>
    <p:sldId id="270" r:id="rId20"/>
    <p:sldId id="278" r:id="rId21"/>
    <p:sldId id="263" r:id="rId22"/>
    <p:sldId id="271" r:id="rId23"/>
    <p:sldId id="26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6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02767-167E-48D2-A2C2-C293D0D3955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9C7E7-F823-4283-8740-03800B0FD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02767-167E-48D2-A2C2-C293D0D3955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9C7E7-F823-4283-8740-03800B0FD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02767-167E-48D2-A2C2-C293D0D3955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9C7E7-F823-4283-8740-03800B0FD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02767-167E-48D2-A2C2-C293D0D3955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9C7E7-F823-4283-8740-03800B0FD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02767-167E-48D2-A2C2-C293D0D3955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9C7E7-F823-4283-8740-03800B0FD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02767-167E-48D2-A2C2-C293D0D3955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9C7E7-F823-4283-8740-03800B0FD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02767-167E-48D2-A2C2-C293D0D3955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9C7E7-F823-4283-8740-03800B0FD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02767-167E-48D2-A2C2-C293D0D3955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9C7E7-F823-4283-8740-03800B0FD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02767-167E-48D2-A2C2-C293D0D3955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9C7E7-F823-4283-8740-03800B0FD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02767-167E-48D2-A2C2-C293D0D3955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9C7E7-F823-4283-8740-03800B0FD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02767-167E-48D2-A2C2-C293D0D3955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219C7E7-F823-4283-8740-03800B0FDE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CA02767-167E-48D2-A2C2-C293D0D3955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219C7E7-F823-4283-8740-03800B0FDE3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prstTxWarp prst="textInflate">
              <a:avLst/>
            </a:prstTxWarp>
          </a:bodyPr>
          <a:lstStyle/>
          <a:p>
            <a:r>
              <a:rPr lang="en-US" dirty="0" smtClean="0"/>
              <a:t>The Game </a:t>
            </a:r>
            <a:r>
              <a:rPr lang="ru-RU" dirty="0" smtClean="0"/>
              <a:t>«</a:t>
            </a:r>
            <a:r>
              <a:rPr lang="en-US" dirty="0" smtClean="0"/>
              <a:t>Where is my tail</a:t>
            </a:r>
            <a:r>
              <a:rPr lang="ru-RU" dirty="0" smtClean="0"/>
              <a:t>»?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076056" y="3717032"/>
            <a:ext cx="3384376" cy="216024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Выполнил:  учитель английского языка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Матвеева Н.А.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МБОУСОШ№61 Пролетарского района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 Тулы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10.09.12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ocuments\смайлики\00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59" y="3140296"/>
            <a:ext cx="3240361" cy="26649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</a:t>
            </a:r>
            <a:r>
              <a:rPr lang="en-US" sz="6000" b="1" dirty="0" smtClean="0"/>
              <a:t>Think something!</a:t>
            </a:r>
            <a:endParaRPr lang="ru-RU" sz="6000" b="1" dirty="0"/>
          </a:p>
        </p:txBody>
      </p:sp>
      <p:pic>
        <p:nvPicPr>
          <p:cNvPr id="5" name="Рисунок 4" descr="MCj04102390000[1]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7912" y="1916832"/>
            <a:ext cx="4024288" cy="4680520"/>
          </a:xfrm>
          <a:prstGeom prst="rect">
            <a:avLst/>
          </a:prstGeom>
          <a:noFill/>
        </p:spPr>
      </p:pic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6516216" y="3068960"/>
            <a:ext cx="1042416" cy="104241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0000"/>
                </a:solidFill>
              </a:rPr>
              <a:t>  I agree with you!</a:t>
            </a:r>
            <a:endParaRPr lang="ru-RU" sz="8000" b="1" dirty="0">
              <a:solidFill>
                <a:srgbClr val="FF0000"/>
              </a:solidFill>
            </a:endParaRPr>
          </a:p>
        </p:txBody>
      </p:sp>
      <p:pic>
        <p:nvPicPr>
          <p:cNvPr id="3075" name="Picture 3" descr="C:\Users\User\Desktop\solnce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5" y="1700086"/>
            <a:ext cx="4956851" cy="49692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The boy will be a student,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will he?</a:t>
            </a:r>
          </a:p>
          <a:p>
            <a:r>
              <a:rPr lang="en-US" sz="6000" dirty="0" smtClean="0"/>
              <a:t>won</a:t>
            </a:r>
            <a:r>
              <a:rPr lang="el-GR" sz="6000" dirty="0" smtClean="0">
                <a:latin typeface="Calibri"/>
              </a:rPr>
              <a:t>᾽</a:t>
            </a:r>
            <a:r>
              <a:rPr lang="en-US" sz="6000" dirty="0" smtClean="0">
                <a:latin typeface="Calibri"/>
              </a:rPr>
              <a:t>t he?</a:t>
            </a:r>
          </a:p>
          <a:p>
            <a:r>
              <a:rPr lang="en-US" sz="6000" dirty="0" smtClean="0">
                <a:latin typeface="Calibri"/>
              </a:rPr>
              <a:t>won</a:t>
            </a:r>
            <a:r>
              <a:rPr lang="el-GR" sz="6000" dirty="0" smtClean="0">
                <a:latin typeface="Calibri"/>
              </a:rPr>
              <a:t>᾽</a:t>
            </a:r>
            <a:r>
              <a:rPr lang="en-US" sz="6000" dirty="0" smtClean="0">
                <a:latin typeface="Calibri"/>
              </a:rPr>
              <a:t>t they?</a:t>
            </a:r>
            <a:endParaRPr lang="ru-RU" sz="6000" dirty="0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4788024" y="1988840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4788024" y="4293096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rId2" action="ppaction://hlinksldjump" highlightClick="1"/>
          </p:cNvPr>
          <p:cNvSpPr/>
          <p:nvPr/>
        </p:nvSpPr>
        <p:spPr>
          <a:xfrm>
            <a:off x="4788024" y="3140968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</a:t>
            </a:r>
            <a:r>
              <a:rPr lang="en-US" sz="6000" b="1" dirty="0" smtClean="0"/>
              <a:t>Be serious! Think!</a:t>
            </a:r>
            <a:endParaRPr lang="ru-RU" sz="6000" b="1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>
            <a:clrChange>
              <a:clrFrom>
                <a:srgbClr val="64210C"/>
              </a:clrFrom>
              <a:clrTo>
                <a:srgbClr val="64210C">
                  <a:alpha val="0"/>
                </a:srgbClr>
              </a:clrTo>
            </a:clrChange>
          </a:blip>
          <a:srcRect l="12379" t="9938" r="47244" b="10641"/>
          <a:stretch>
            <a:fillRect/>
          </a:stretch>
        </p:blipFill>
        <p:spPr bwMode="auto">
          <a:xfrm>
            <a:off x="2339752" y="1772816"/>
            <a:ext cx="3816350" cy="482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6948264" y="3645024"/>
            <a:ext cx="1042416" cy="104241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0000"/>
                </a:solidFill>
              </a:rPr>
              <a:t>How nice of you!</a:t>
            </a:r>
            <a:endParaRPr lang="ru-RU" sz="8000" b="1" dirty="0">
              <a:solidFill>
                <a:srgbClr val="FF0000"/>
              </a:solidFill>
            </a:endParaRPr>
          </a:p>
        </p:txBody>
      </p:sp>
      <p:pic>
        <p:nvPicPr>
          <p:cNvPr id="4099" name="Picture 3" descr="C:\Users\User\Desktop\solnce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6532" y="1756286"/>
            <a:ext cx="4972620" cy="4985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b="1" dirty="0" smtClean="0"/>
              <a:t>We read and write English</a:t>
            </a:r>
            <a:r>
              <a:rPr lang="en-US" sz="5400" dirty="0" smtClean="0"/>
              <a:t>,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do we?</a:t>
            </a:r>
          </a:p>
          <a:p>
            <a:r>
              <a:rPr lang="en-US" sz="6000" dirty="0" smtClean="0"/>
              <a:t>do they?</a:t>
            </a:r>
          </a:p>
          <a:p>
            <a:r>
              <a:rPr lang="en-US" sz="6000" dirty="0" smtClean="0"/>
              <a:t>don</a:t>
            </a:r>
            <a:r>
              <a:rPr lang="el-GR" sz="6000" dirty="0" smtClean="0">
                <a:latin typeface="Calibri"/>
              </a:rPr>
              <a:t>᾽</a:t>
            </a:r>
            <a:r>
              <a:rPr lang="en-US" sz="6000" dirty="0" smtClean="0">
                <a:latin typeface="Calibri"/>
              </a:rPr>
              <a:t>t we?</a:t>
            </a:r>
            <a:endParaRPr lang="ru-RU" sz="6000" dirty="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4139952" y="2060848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4139952" y="3212976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алее 9">
            <a:hlinkClick r:id="rId2" action="ppaction://hlinksldjump" highlightClick="1"/>
          </p:cNvPr>
          <p:cNvSpPr/>
          <p:nvPr/>
        </p:nvSpPr>
        <p:spPr>
          <a:xfrm>
            <a:off x="4139952" y="4437112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              </a:t>
            </a:r>
            <a:r>
              <a:rPr lang="en-US" sz="6000" b="1" dirty="0" smtClean="0"/>
              <a:t>Don</a:t>
            </a:r>
            <a:r>
              <a:rPr lang="el-GR" sz="6000" b="1" dirty="0" smtClean="0">
                <a:latin typeface="Calibri"/>
              </a:rPr>
              <a:t>᾽</a:t>
            </a:r>
            <a:r>
              <a:rPr lang="en-US" sz="6000" b="1" dirty="0" smtClean="0">
                <a:latin typeface="Calibri"/>
              </a:rPr>
              <a:t>t sleep!   </a:t>
            </a:r>
            <a:endParaRPr lang="ru-RU" sz="6000" b="1" dirty="0"/>
          </a:p>
        </p:txBody>
      </p:sp>
      <p:pic>
        <p:nvPicPr>
          <p:cNvPr id="6" name="Рисунок 5" descr="417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132856"/>
            <a:ext cx="5904656" cy="4342321"/>
          </a:xfrm>
          <a:prstGeom prst="rect">
            <a:avLst/>
          </a:prstGeom>
          <a:noFill/>
        </p:spPr>
      </p:pic>
      <p:sp>
        <p:nvSpPr>
          <p:cNvPr id="7" name="Управляющая кнопка: возврат 6">
            <a:hlinkClick r:id="" action="ppaction://hlinkshowjump?jump=lastslideviewed" highlightClick="1"/>
          </p:cNvPr>
          <p:cNvSpPr/>
          <p:nvPr/>
        </p:nvSpPr>
        <p:spPr>
          <a:xfrm>
            <a:off x="7524328" y="3861048"/>
            <a:ext cx="1042416" cy="104241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             </a:t>
            </a:r>
            <a:r>
              <a:rPr lang="en-US" sz="8900" b="1" dirty="0" smtClean="0">
                <a:solidFill>
                  <a:srgbClr val="FF0000"/>
                </a:solidFill>
              </a:rPr>
              <a:t>Well done!</a:t>
            </a:r>
            <a:endParaRPr lang="ru-RU" sz="8900" b="1" dirty="0">
              <a:solidFill>
                <a:srgbClr val="FF0000"/>
              </a:solidFill>
            </a:endParaRPr>
          </a:p>
        </p:txBody>
      </p:sp>
      <p:pic>
        <p:nvPicPr>
          <p:cNvPr id="5125" name="Picture 5" descr="C:\Users\User\Desktop\solnce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5466" y="1612090"/>
            <a:ext cx="4972798" cy="49852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0832" y="548680"/>
            <a:ext cx="8733656" cy="1296144"/>
          </a:xfrm>
        </p:spPr>
        <p:txBody>
          <a:bodyPr>
            <a:noAutofit/>
          </a:bodyPr>
          <a:lstStyle/>
          <a:p>
            <a:r>
              <a:rPr lang="en-US" sz="5400" b="1" dirty="0" smtClean="0"/>
              <a:t>The girl </a:t>
            </a:r>
            <a:r>
              <a:rPr lang="en-US" sz="5400" b="1" dirty="0" err="1" smtClean="0"/>
              <a:t>didn</a:t>
            </a:r>
            <a:r>
              <a:rPr lang="el-GR" sz="5400" b="1" dirty="0" smtClean="0">
                <a:latin typeface="Calibri"/>
              </a:rPr>
              <a:t>᾽</a:t>
            </a:r>
            <a:r>
              <a:rPr lang="en-US" sz="5400" b="1" dirty="0" smtClean="0">
                <a:latin typeface="Calibri"/>
              </a:rPr>
              <a:t>t arrange the</a:t>
            </a:r>
            <a:br>
              <a:rPr lang="en-US" sz="5400" b="1" dirty="0" smtClean="0">
                <a:latin typeface="Calibri"/>
              </a:rPr>
            </a:br>
            <a:r>
              <a:rPr lang="en-US" sz="5400" b="1" dirty="0" smtClean="0">
                <a:latin typeface="Calibri"/>
              </a:rPr>
              <a:t>    party,  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6000" dirty="0" err="1" smtClean="0"/>
              <a:t>didn</a:t>
            </a:r>
            <a:r>
              <a:rPr lang="el-GR" sz="6000" dirty="0" smtClean="0">
                <a:latin typeface="Calibri"/>
              </a:rPr>
              <a:t>᾽</a:t>
            </a:r>
            <a:r>
              <a:rPr lang="en-US" sz="6000" dirty="0" smtClean="0">
                <a:latin typeface="Calibri"/>
              </a:rPr>
              <a:t>t she?</a:t>
            </a:r>
          </a:p>
          <a:p>
            <a:r>
              <a:rPr lang="en-US" sz="6000" dirty="0" err="1" smtClean="0">
                <a:latin typeface="Calibri"/>
              </a:rPr>
              <a:t>didn</a:t>
            </a:r>
            <a:r>
              <a:rPr lang="el-GR" sz="6000" dirty="0" smtClean="0">
                <a:latin typeface="Calibri"/>
              </a:rPr>
              <a:t>᾽</a:t>
            </a:r>
            <a:r>
              <a:rPr lang="en-US" sz="6000" dirty="0" smtClean="0">
                <a:latin typeface="Calibri"/>
              </a:rPr>
              <a:t>t they?</a:t>
            </a:r>
          </a:p>
          <a:p>
            <a:r>
              <a:rPr lang="en-US" sz="6000" dirty="0" smtClean="0">
                <a:latin typeface="Calibri"/>
              </a:rPr>
              <a:t>did she?</a:t>
            </a:r>
          </a:p>
          <a:p>
            <a:endParaRPr lang="ru-RU" dirty="0"/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5148064" y="1916832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5148064" y="3212976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rId2" action="ppaction://hlinksldjump" highlightClick="1"/>
          </p:cNvPr>
          <p:cNvSpPr/>
          <p:nvPr/>
        </p:nvSpPr>
        <p:spPr>
          <a:xfrm>
            <a:off x="5148064" y="4437112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              Try again!</a:t>
            </a:r>
            <a:endParaRPr lang="ru-RU" sz="6000" b="1" dirty="0"/>
          </a:p>
        </p:txBody>
      </p:sp>
      <p:pic>
        <p:nvPicPr>
          <p:cNvPr id="5" name="Рисунок 4" descr="MCj03981290000[1]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204864"/>
            <a:ext cx="4536504" cy="4392488"/>
          </a:xfrm>
          <a:prstGeom prst="rect">
            <a:avLst/>
          </a:prstGeom>
          <a:noFill/>
        </p:spPr>
      </p:pic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6732240" y="3212976"/>
            <a:ext cx="1042416" cy="104241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Пояснительная записка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Данная игра предназначена для учащихся 5 классов.</a:t>
            </a:r>
          </a:p>
          <a:p>
            <a:r>
              <a:rPr lang="ru-RU" b="1" dirty="0" smtClean="0"/>
              <a:t>Цель игры</a:t>
            </a:r>
            <a:r>
              <a:rPr lang="ru-RU" dirty="0" smtClean="0"/>
              <a:t>: тренировка в построении и употреблении в речи разделительных вопросов.</a:t>
            </a:r>
          </a:p>
          <a:p>
            <a:r>
              <a:rPr lang="ru-RU" b="1" dirty="0" smtClean="0"/>
              <a:t>Ход игры</a:t>
            </a:r>
            <a:r>
              <a:rPr lang="ru-RU" dirty="0" smtClean="0"/>
              <a:t>: </a:t>
            </a:r>
            <a:r>
              <a:rPr lang="ru-RU" dirty="0" smtClean="0"/>
              <a:t>учащиеся должны выбрать нужное </a:t>
            </a:r>
            <a:r>
              <a:rPr lang="ru-RU" dirty="0" smtClean="0"/>
              <a:t> продолжение разделительного вопроса. </a:t>
            </a:r>
            <a:r>
              <a:rPr lang="ru-RU" dirty="0" smtClean="0"/>
              <a:t>Если </a:t>
            </a:r>
            <a:r>
              <a:rPr lang="ru-RU" dirty="0" smtClean="0"/>
              <a:t> вопрос образован правильно, вы получаете согласие в </a:t>
            </a:r>
            <a:r>
              <a:rPr lang="ru-RU" smtClean="0"/>
              <a:t>виде смайлика и переходите </a:t>
            </a:r>
            <a:r>
              <a:rPr lang="ru-RU" dirty="0" smtClean="0"/>
              <a:t>на следующий слайд. Если вы ошиблись, вам предлагается вернуться на предыдущий слайд и подумать снова.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0000"/>
                </a:solidFill>
              </a:rPr>
              <a:t>         It</a:t>
            </a:r>
            <a:r>
              <a:rPr lang="el-GR" sz="8000" b="1" dirty="0" smtClean="0">
                <a:solidFill>
                  <a:srgbClr val="FF0000"/>
                </a:solidFill>
                <a:latin typeface="Calibri"/>
              </a:rPr>
              <a:t>᾽</a:t>
            </a:r>
            <a:r>
              <a:rPr lang="en-US" sz="8000" b="1" dirty="0" smtClean="0">
                <a:solidFill>
                  <a:srgbClr val="FF0000"/>
                </a:solidFill>
                <a:latin typeface="Calibri"/>
              </a:rPr>
              <a:t>s OK!</a:t>
            </a:r>
            <a:endParaRPr lang="ru-RU" sz="8000" b="1" dirty="0">
              <a:solidFill>
                <a:srgbClr val="FF0000"/>
              </a:solidFill>
            </a:endParaRPr>
          </a:p>
        </p:txBody>
      </p:sp>
      <p:pic>
        <p:nvPicPr>
          <p:cNvPr id="6146" name="Picture 2" descr="C:\Users\User\Desktop\solnce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700808"/>
            <a:ext cx="4896544" cy="49088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63272" cy="1284752"/>
          </a:xfrm>
        </p:spPr>
        <p:txBody>
          <a:bodyPr>
            <a:noAutofit/>
          </a:bodyPr>
          <a:lstStyle/>
          <a:p>
            <a:r>
              <a:rPr lang="en-US" sz="6000" b="1" dirty="0" smtClean="0"/>
              <a:t>The books were very interesting,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were they?</a:t>
            </a:r>
          </a:p>
          <a:p>
            <a:r>
              <a:rPr lang="en-US" sz="6000" dirty="0" smtClean="0"/>
              <a:t>was it?</a:t>
            </a:r>
          </a:p>
          <a:p>
            <a:r>
              <a:rPr lang="en-US" sz="6000" dirty="0" err="1" smtClean="0"/>
              <a:t>weren</a:t>
            </a:r>
            <a:r>
              <a:rPr lang="el-GR" sz="6000" dirty="0" smtClean="0">
                <a:latin typeface="Calibri"/>
              </a:rPr>
              <a:t>᾽</a:t>
            </a:r>
            <a:r>
              <a:rPr lang="en-US" sz="6000" dirty="0" smtClean="0">
                <a:latin typeface="Calibri"/>
              </a:rPr>
              <a:t> t they?</a:t>
            </a:r>
            <a:endParaRPr lang="ru-RU" sz="6000" dirty="0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5868144" y="1916832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5868144" y="3140968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алее 11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5868144" y="4365104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           </a:t>
            </a:r>
            <a:r>
              <a:rPr lang="en-US" sz="6000" b="1" dirty="0" smtClean="0"/>
              <a:t>Don</a:t>
            </a:r>
            <a:r>
              <a:rPr lang="el-GR" sz="6000" b="1" dirty="0" smtClean="0">
                <a:latin typeface="Calibri"/>
              </a:rPr>
              <a:t>᾽</a:t>
            </a:r>
            <a:r>
              <a:rPr lang="en-US" sz="6000" b="1" dirty="0" smtClean="0">
                <a:latin typeface="Calibri"/>
              </a:rPr>
              <a:t>t sleep!</a:t>
            </a:r>
            <a:endParaRPr lang="ru-RU" sz="6000" b="1" dirty="0"/>
          </a:p>
        </p:txBody>
      </p:sp>
      <p:pic>
        <p:nvPicPr>
          <p:cNvPr id="4" name="Содержимое 3" descr="4174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564904"/>
            <a:ext cx="4146550" cy="2979737"/>
          </a:xfrm>
          <a:prstGeom prst="rect">
            <a:avLst/>
          </a:prstGeom>
          <a:noFill/>
        </p:spPr>
      </p:pic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7308304" y="3717032"/>
            <a:ext cx="1042416" cy="104241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476672"/>
            <a:ext cx="7560840" cy="1800200"/>
          </a:xfrm>
        </p:spPr>
        <p:txBody>
          <a:bodyPr>
            <a:prstTxWarp prst="textInflate">
              <a:avLst/>
            </a:prstTxWarp>
          </a:bodyPr>
          <a:lstStyle/>
          <a:p>
            <a:r>
              <a:rPr lang="en-US" b="1" dirty="0" smtClean="0"/>
              <a:t>          </a:t>
            </a:r>
            <a:r>
              <a:rPr lang="en-US" sz="5400" b="1" dirty="0" smtClean="0"/>
              <a:t>How clever you are!</a:t>
            </a:r>
            <a:br>
              <a:rPr lang="en-US" sz="5400" b="1" dirty="0" smtClean="0"/>
            </a:br>
            <a:r>
              <a:rPr lang="en-US" sz="5400" b="1" dirty="0" smtClean="0"/>
              <a:t>                Good luck!</a:t>
            </a:r>
            <a:endParaRPr lang="ru-RU" sz="5400" b="1" dirty="0"/>
          </a:p>
        </p:txBody>
      </p:sp>
      <p:sp>
        <p:nvSpPr>
          <p:cNvPr id="3" name="Управляющая кнопка: звук 2">
            <a:hlinkClick r:id="" action="ppaction://noaction" highlightClick="1">
              <a:snd r:embed="rId2" name="applause.wav"/>
            </a:hlinkClick>
          </p:cNvPr>
          <p:cNvSpPr/>
          <p:nvPr/>
        </p:nvSpPr>
        <p:spPr>
          <a:xfrm>
            <a:off x="3851920" y="3573016"/>
            <a:ext cx="1042416" cy="1042416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User\Desktop\00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492896"/>
            <a:ext cx="6375880" cy="3620004"/>
          </a:xfrm>
          <a:prstGeom prst="rect">
            <a:avLst/>
          </a:prstGeom>
          <a:noFill/>
        </p:spPr>
      </p:pic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/>
        </p:nvSpPr>
        <p:spPr>
          <a:xfrm>
            <a:off x="7740352" y="5517232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476672"/>
            <a:ext cx="8496944" cy="1656184"/>
          </a:xfrm>
        </p:spPr>
        <p:txBody>
          <a:bodyPr>
            <a:normAutofit fontScale="90000"/>
          </a:bodyPr>
          <a:lstStyle/>
          <a:p>
            <a:r>
              <a:rPr lang="en-US" sz="6000" b="1" dirty="0" smtClean="0">
                <a:solidFill>
                  <a:srgbClr val="C00000"/>
                </a:solidFill>
              </a:rPr>
              <a:t>Complete the tag–questions</a:t>
            </a:r>
            <a:r>
              <a:rPr lang="ru-RU" sz="6000" b="1" dirty="0" smtClean="0">
                <a:solidFill>
                  <a:srgbClr val="C00000"/>
                </a:solidFill>
              </a:rPr>
              <a:t>:</a:t>
            </a:r>
            <a:r>
              <a:rPr lang="en-US" sz="6000" b="1" dirty="0" smtClean="0"/>
              <a:t/>
            </a:r>
            <a:br>
              <a:rPr lang="en-US" sz="6000" b="1" dirty="0" smtClean="0"/>
            </a:br>
            <a:r>
              <a:rPr lang="en-US" sz="6000" b="1" dirty="0" smtClean="0"/>
              <a:t>You are a pupil,</a:t>
            </a:r>
            <a:endParaRPr lang="ru-RU" sz="60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600" dirty="0" err="1" smtClean="0"/>
              <a:t>isnt</a:t>
            </a:r>
            <a:r>
              <a:rPr lang="el-GR" sz="6600" dirty="0" smtClean="0">
                <a:latin typeface="Calibri"/>
              </a:rPr>
              <a:t>᾽</a:t>
            </a:r>
            <a:r>
              <a:rPr lang="en-US" sz="6600" dirty="0" smtClean="0">
                <a:latin typeface="Calibri"/>
              </a:rPr>
              <a:t> he?</a:t>
            </a:r>
          </a:p>
          <a:p>
            <a:r>
              <a:rPr lang="en-US" sz="6600" dirty="0" err="1" smtClean="0">
                <a:latin typeface="Calibri"/>
              </a:rPr>
              <a:t>aren</a:t>
            </a:r>
            <a:r>
              <a:rPr lang="el-GR" sz="6600" dirty="0" smtClean="0">
                <a:latin typeface="Calibri"/>
              </a:rPr>
              <a:t>᾽</a:t>
            </a:r>
            <a:r>
              <a:rPr lang="en-US" sz="6600" dirty="0" smtClean="0">
                <a:latin typeface="Calibri"/>
              </a:rPr>
              <a:t>t you?</a:t>
            </a:r>
          </a:p>
          <a:p>
            <a:r>
              <a:rPr lang="en-US" sz="6600" dirty="0" smtClean="0">
                <a:latin typeface="Calibri"/>
              </a:rPr>
              <a:t>are they?</a:t>
            </a: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5076056" y="2060848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5148064" y="4437112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алее 7">
            <a:hlinkClick r:id="rId2" action="ppaction://hlinksldjump" highlightClick="1"/>
          </p:cNvPr>
          <p:cNvSpPr/>
          <p:nvPr/>
        </p:nvSpPr>
        <p:spPr>
          <a:xfrm>
            <a:off x="5076056" y="3212976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</a:t>
            </a:r>
            <a:r>
              <a:rPr lang="en-US" sz="6000" b="1" dirty="0" smtClean="0"/>
              <a:t>Think again!</a:t>
            </a:r>
            <a:endParaRPr lang="ru-RU" sz="6000" b="1" dirty="0"/>
          </a:p>
        </p:txBody>
      </p:sp>
      <p:pic>
        <p:nvPicPr>
          <p:cNvPr id="5" name="Рисунок 4" descr="MCj03981290000[1]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204864"/>
            <a:ext cx="4536504" cy="4392488"/>
          </a:xfrm>
          <a:prstGeom prst="rect">
            <a:avLst/>
          </a:prstGeom>
          <a:noFill/>
        </p:spPr>
      </p:pic>
      <p:sp>
        <p:nvSpPr>
          <p:cNvPr id="7" name="Управляющая кнопка: возврат 6">
            <a:hlinkClick r:id="" action="ppaction://hlinkshowjump?jump=lastslideviewed" highlightClick="1"/>
          </p:cNvPr>
          <p:cNvSpPr/>
          <p:nvPr/>
        </p:nvSpPr>
        <p:spPr>
          <a:xfrm>
            <a:off x="6372200" y="3861048"/>
            <a:ext cx="1042416" cy="104241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7992888" cy="1440160"/>
          </a:xfrm>
        </p:spPr>
        <p:txBody>
          <a:bodyPr>
            <a:normAutofit/>
          </a:bodyPr>
          <a:lstStyle/>
          <a:p>
            <a:r>
              <a:rPr lang="en-US" sz="8000" b="1" dirty="0" smtClean="0">
                <a:solidFill>
                  <a:srgbClr val="FF0000"/>
                </a:solidFill>
              </a:rPr>
              <a:t>     That</a:t>
            </a:r>
            <a:r>
              <a:rPr lang="el-GR" sz="8000" b="1" dirty="0" smtClean="0">
                <a:solidFill>
                  <a:srgbClr val="FF0000"/>
                </a:solidFill>
                <a:latin typeface="Calibri"/>
              </a:rPr>
              <a:t>᾽</a:t>
            </a:r>
            <a:r>
              <a:rPr lang="en-US" sz="8000" b="1" dirty="0" smtClean="0">
                <a:solidFill>
                  <a:srgbClr val="FF0000"/>
                </a:solidFill>
                <a:latin typeface="Calibri"/>
              </a:rPr>
              <a:t>s right!</a:t>
            </a:r>
            <a:endParaRPr lang="ru-RU" sz="8000" b="1" dirty="0">
              <a:solidFill>
                <a:srgbClr val="FF0000"/>
              </a:solidFill>
            </a:endParaRPr>
          </a:p>
        </p:txBody>
      </p:sp>
      <p:pic>
        <p:nvPicPr>
          <p:cNvPr id="7170" name="Picture 2" descr="C:\Users\User\Desktop\solnce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371675"/>
            <a:ext cx="5472608" cy="5486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She is a teacher,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is she?</a:t>
            </a:r>
          </a:p>
          <a:p>
            <a:r>
              <a:rPr lang="en-US" sz="6000" dirty="0" err="1" smtClean="0"/>
              <a:t>arent</a:t>
            </a:r>
            <a:r>
              <a:rPr lang="el-GR" sz="6000" dirty="0" smtClean="0">
                <a:latin typeface="Calibri"/>
              </a:rPr>
              <a:t>᾽</a:t>
            </a:r>
            <a:r>
              <a:rPr lang="en-US" sz="6000" dirty="0" smtClean="0">
                <a:latin typeface="Calibri"/>
              </a:rPr>
              <a:t>they?</a:t>
            </a:r>
          </a:p>
          <a:p>
            <a:r>
              <a:rPr lang="en-US" sz="6000" dirty="0" err="1" smtClean="0">
                <a:latin typeface="Calibri"/>
              </a:rPr>
              <a:t>isn</a:t>
            </a:r>
            <a:r>
              <a:rPr lang="el-GR" sz="6000" dirty="0" smtClean="0">
                <a:latin typeface="Calibri"/>
              </a:rPr>
              <a:t>᾽</a:t>
            </a:r>
            <a:r>
              <a:rPr lang="en-US" sz="6000" dirty="0" smtClean="0">
                <a:latin typeface="Calibri"/>
              </a:rPr>
              <a:t>t she?</a:t>
            </a:r>
            <a:endParaRPr lang="ru-RU" sz="6000" dirty="0"/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4932040" y="1988840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4932040" y="3212976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rId2" action="ppaction://hlinksldjump" highlightClick="1"/>
          </p:cNvPr>
          <p:cNvSpPr/>
          <p:nvPr/>
        </p:nvSpPr>
        <p:spPr>
          <a:xfrm>
            <a:off x="4932040" y="4437112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             Try again!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MCj03981290000[1]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204864"/>
            <a:ext cx="4536504" cy="4392488"/>
          </a:xfrm>
          <a:prstGeom prst="rect">
            <a:avLst/>
          </a:prstGeom>
          <a:noFill/>
        </p:spPr>
      </p:pic>
      <p:sp>
        <p:nvSpPr>
          <p:cNvPr id="7" name="Управляющая кнопка: возврат 6">
            <a:hlinkClick r:id="" action="ppaction://hlinkshowjump?jump=lastslideviewed" highlightClick="1"/>
          </p:cNvPr>
          <p:cNvSpPr/>
          <p:nvPr/>
        </p:nvSpPr>
        <p:spPr>
          <a:xfrm>
            <a:off x="6228184" y="3356992"/>
            <a:ext cx="1042416" cy="104241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0000"/>
                </a:solidFill>
              </a:rPr>
              <a:t>      That</a:t>
            </a:r>
            <a:r>
              <a:rPr lang="el-GR" sz="8000" b="1" dirty="0" smtClean="0">
                <a:solidFill>
                  <a:srgbClr val="FF0000"/>
                </a:solidFill>
                <a:latin typeface="Calibri"/>
              </a:rPr>
              <a:t>᾽</a:t>
            </a:r>
            <a:r>
              <a:rPr lang="en-US" sz="8000" b="1" dirty="0" smtClean="0">
                <a:solidFill>
                  <a:srgbClr val="FF0000"/>
                </a:solidFill>
                <a:latin typeface="Calibri"/>
              </a:rPr>
              <a:t>s great!</a:t>
            </a:r>
            <a:endParaRPr lang="ru-RU" sz="8000" b="1" dirty="0">
              <a:solidFill>
                <a:srgbClr val="FF0000"/>
              </a:solidFill>
            </a:endParaRPr>
          </a:p>
        </p:txBody>
      </p:sp>
      <p:pic>
        <p:nvPicPr>
          <p:cNvPr id="2052" name="Picture 4" descr="C:\Users\User\Desktop\solnce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132676"/>
            <a:ext cx="4470364" cy="44815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They can</a:t>
            </a:r>
            <a:r>
              <a:rPr lang="el-GR" sz="6000" b="1" dirty="0" smtClean="0">
                <a:latin typeface="Calibri"/>
              </a:rPr>
              <a:t>᾽</a:t>
            </a:r>
            <a:r>
              <a:rPr lang="en-US" sz="6000" b="1" dirty="0" smtClean="0">
                <a:latin typeface="Calibri"/>
              </a:rPr>
              <a:t>t play hockey,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can</a:t>
            </a:r>
            <a:r>
              <a:rPr lang="en-US" sz="6000" dirty="0" smtClean="0">
                <a:latin typeface="Calibri"/>
              </a:rPr>
              <a:t> we</a:t>
            </a:r>
            <a:r>
              <a:rPr lang="en-US" sz="6000" dirty="0" smtClean="0"/>
              <a:t>?</a:t>
            </a:r>
          </a:p>
          <a:p>
            <a:r>
              <a:rPr lang="en-US" sz="6000" dirty="0" smtClean="0"/>
              <a:t>can</a:t>
            </a:r>
            <a:r>
              <a:rPr lang="el-GR" sz="6000" dirty="0" smtClean="0">
                <a:latin typeface="Calibri"/>
              </a:rPr>
              <a:t>᾽</a:t>
            </a:r>
            <a:r>
              <a:rPr lang="en-US" sz="6000" dirty="0" smtClean="0">
                <a:latin typeface="Calibri"/>
              </a:rPr>
              <a:t>t they?</a:t>
            </a:r>
          </a:p>
          <a:p>
            <a:r>
              <a:rPr lang="en-US" sz="6000" dirty="0" smtClean="0">
                <a:latin typeface="Calibri"/>
              </a:rPr>
              <a:t>can </a:t>
            </a:r>
            <a:r>
              <a:rPr lang="en-US" sz="6000" dirty="0" smtClean="0"/>
              <a:t>they</a:t>
            </a:r>
            <a:r>
              <a:rPr lang="en-US" sz="6000" dirty="0" smtClean="0">
                <a:latin typeface="Calibri"/>
              </a:rPr>
              <a:t>?</a:t>
            </a:r>
            <a:endParaRPr lang="ru-RU" sz="6000" dirty="0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4860032" y="1988840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4860032" y="3284984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rId2" action="ppaction://hlinksldjump" highlightClick="1"/>
          </p:cNvPr>
          <p:cNvSpPr/>
          <p:nvPr/>
        </p:nvSpPr>
        <p:spPr>
          <a:xfrm>
            <a:off x="4932040" y="4581128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419</TotalTime>
  <Words>289</Words>
  <Application>Microsoft Office PowerPoint</Application>
  <PresentationFormat>Экран (4:3)</PresentationFormat>
  <Paragraphs>52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Поток</vt:lpstr>
      <vt:lpstr>The Game «Where is my tail»?</vt:lpstr>
      <vt:lpstr>       Пояснительная записка</vt:lpstr>
      <vt:lpstr>Complete the tag–questions: You are a pupil,</vt:lpstr>
      <vt:lpstr>                Think again!</vt:lpstr>
      <vt:lpstr>     That᾽s right!</vt:lpstr>
      <vt:lpstr>She is a teacher,</vt:lpstr>
      <vt:lpstr>             Try again!</vt:lpstr>
      <vt:lpstr>      That᾽s great!</vt:lpstr>
      <vt:lpstr>They can᾽t play hockey,</vt:lpstr>
      <vt:lpstr>        Think something!</vt:lpstr>
      <vt:lpstr>  I agree with you!</vt:lpstr>
      <vt:lpstr>The boy will be a student,</vt:lpstr>
      <vt:lpstr>         Be serious! Think!</vt:lpstr>
      <vt:lpstr>How nice of you!</vt:lpstr>
      <vt:lpstr>We read and write English,</vt:lpstr>
      <vt:lpstr>              Don᾽t sleep!   </vt:lpstr>
      <vt:lpstr>              Well done!</vt:lpstr>
      <vt:lpstr>The girl didn᾽t arrange the     party,  </vt:lpstr>
      <vt:lpstr>              Try again!</vt:lpstr>
      <vt:lpstr>         It᾽s OK!</vt:lpstr>
      <vt:lpstr>The books were very interesting,</vt:lpstr>
      <vt:lpstr>           Don᾽t sleep!</vt:lpstr>
      <vt:lpstr>          How clever you are!                 Good luck!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game «Where is         my tail»?</dc:title>
  <dc:creator>User</dc:creator>
  <cp:lastModifiedBy>User</cp:lastModifiedBy>
  <cp:revision>45</cp:revision>
  <dcterms:created xsi:type="dcterms:W3CDTF">2012-11-18T10:11:56Z</dcterms:created>
  <dcterms:modified xsi:type="dcterms:W3CDTF">2012-11-28T17:16:04Z</dcterms:modified>
</cp:coreProperties>
</file>