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70" r:id="rId3"/>
    <p:sldId id="272" r:id="rId4"/>
    <p:sldId id="258" r:id="rId5"/>
    <p:sldId id="269" r:id="rId6"/>
    <p:sldId id="259" r:id="rId7"/>
    <p:sldId id="260" r:id="rId8"/>
    <p:sldId id="273" r:id="rId9"/>
    <p:sldId id="261" r:id="rId10"/>
    <p:sldId id="263" r:id="rId11"/>
    <p:sldId id="264" r:id="rId12"/>
    <p:sldId id="267" r:id="rId13"/>
    <p:sldId id="275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7" autoAdjust="0"/>
    <p:restoredTop sz="94671" autoAdjust="0"/>
  </p:normalViewPr>
  <p:slideViewPr>
    <p:cSldViewPr>
      <p:cViewPr varScale="1">
        <p:scale>
          <a:sx n="104" d="100"/>
          <a:sy n="104" d="100"/>
        </p:scale>
        <p:origin x="-21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13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908720"/>
            <a:ext cx="7416824" cy="4176464"/>
          </a:xfrm>
        </p:spPr>
        <p:txBody>
          <a:bodyPr>
            <a:normAutofit fontScale="90000"/>
          </a:bodyPr>
          <a:lstStyle/>
          <a:p>
            <a:r>
              <a:rPr lang="ru-RU" sz="7200" b="1" i="1" u="sng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Пентамино</a:t>
            </a:r>
            <a:r>
              <a:rPr lang="ru-RU" sz="7200" b="1" i="1" u="sng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 – головоломка для трудолюбивых</a:t>
            </a:r>
            <a:endParaRPr lang="ru-RU" sz="7200" b="1" i="1" u="sng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925025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809" y="260648"/>
            <a:ext cx="8229600" cy="1252728"/>
          </a:xfrm>
        </p:spPr>
        <p:txBody>
          <a:bodyPr/>
          <a:lstStyle/>
          <a:p>
            <a:endParaRPr lang="ru-RU" dirty="0">
              <a:solidFill>
                <a:schemeClr val="bg2">
                  <a:lumMod val="50000"/>
                </a:schemeClr>
              </a:solidFill>
              <a:latin typeface="Segoe Print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3012" y="1052736"/>
            <a:ext cx="7560841" cy="53285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Самая распространённая задача 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 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пентамино— </a:t>
            </a:r>
            <a:endParaRPr lang="ru-RU" sz="3200" dirty="0" smtClean="0">
              <a:solidFill>
                <a:schemeClr val="bg2">
                  <a:lumMod val="25000"/>
                </a:schemeClr>
              </a:solidFill>
              <a:latin typeface="Segoe Script" pitchFamily="34" charset="0"/>
            </a:endParaRPr>
          </a:p>
          <a:p>
            <a:pPr marL="0" indent="0">
              <a:buNone/>
            </a:pPr>
            <a:r>
              <a:rPr lang="ru-RU" sz="3200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с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ложить из 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всех фигурок,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без перекрытий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и зазоров, 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п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рямоугольник.</a:t>
            </a:r>
            <a:endParaRPr lang="ru-RU" sz="3200" dirty="0">
              <a:solidFill>
                <a:schemeClr val="bg2">
                  <a:lumMod val="25000"/>
                </a:schemeClr>
              </a:solidFill>
              <a:latin typeface="Segoe Script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945" y="1608196"/>
            <a:ext cx="4061759" cy="3548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7961149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692696"/>
            <a:ext cx="7408333" cy="42813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latin typeface="Segoe Script" pitchFamily="34" charset="0"/>
              </a:rPr>
              <a:t>Можно составить квадрат, но оставив в нем отверстия:</a:t>
            </a:r>
          </a:p>
          <a:p>
            <a:endParaRPr lang="ru-RU" sz="36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367" y="2348880"/>
            <a:ext cx="7556500" cy="28803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161228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764704"/>
            <a:ext cx="7992888" cy="56886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>
                <a:latin typeface="Segoe Script" pitchFamily="34" charset="0"/>
              </a:rPr>
              <a:t>Эта игра-головоломка, бесспорно, увлечет на долгое время истинных </a:t>
            </a:r>
            <a:r>
              <a:rPr lang="ru-RU" sz="2800" dirty="0" err="1">
                <a:latin typeface="Segoe Script" pitchFamily="34" charset="0"/>
              </a:rPr>
              <a:t>головоломщиков</a:t>
            </a:r>
            <a:r>
              <a:rPr lang="ru-RU" sz="2800" dirty="0" smtClean="0">
                <a:latin typeface="Segoe Script" pitchFamily="34" charset="0"/>
              </a:rPr>
              <a:t>.</a:t>
            </a:r>
          </a:p>
          <a:p>
            <a:pPr marL="0" indent="0">
              <a:buNone/>
            </a:pPr>
            <a:r>
              <a:rPr lang="ru-RU" sz="2800" dirty="0" smtClean="0">
                <a:latin typeface="Segoe Script" pitchFamily="34" charset="0"/>
              </a:rPr>
              <a:t>А </a:t>
            </a:r>
            <a:r>
              <a:rPr lang="ru-RU" sz="2800" dirty="0">
                <a:latin typeface="Segoe Script" pitchFamily="34" charset="0"/>
              </a:rPr>
              <a:t>после того </a:t>
            </a:r>
            <a:r>
              <a:rPr lang="ru-RU" sz="2800" dirty="0" smtClean="0">
                <a:latin typeface="Segoe Script" pitchFamily="34" charset="0"/>
              </a:rPr>
              <a:t>как</a:t>
            </a:r>
          </a:p>
          <a:p>
            <a:pPr marL="0" indent="0">
              <a:buNone/>
            </a:pPr>
            <a:r>
              <a:rPr lang="ru-RU" sz="2800" dirty="0" smtClean="0">
                <a:latin typeface="Segoe Script" pitchFamily="34" charset="0"/>
              </a:rPr>
              <a:t>вы </a:t>
            </a:r>
            <a:r>
              <a:rPr lang="ru-RU" sz="2800" dirty="0">
                <a:latin typeface="Segoe Script" pitchFamily="34" charset="0"/>
              </a:rPr>
              <a:t>справились </a:t>
            </a:r>
            <a:r>
              <a:rPr lang="ru-RU" sz="2800" dirty="0" smtClean="0">
                <a:latin typeface="Segoe Script" pitchFamily="34" charset="0"/>
              </a:rPr>
              <a:t>с</a:t>
            </a:r>
          </a:p>
          <a:p>
            <a:pPr marL="0" indent="0">
              <a:buNone/>
            </a:pPr>
            <a:r>
              <a:rPr lang="ru-RU" sz="2800" dirty="0" smtClean="0">
                <a:latin typeface="Segoe Script" pitchFamily="34" charset="0"/>
              </a:rPr>
              <a:t>заданиями</a:t>
            </a:r>
            <a:r>
              <a:rPr lang="ru-RU" sz="2800" dirty="0">
                <a:latin typeface="Segoe Script" pitchFamily="34" charset="0"/>
              </a:rPr>
              <a:t>, </a:t>
            </a:r>
            <a:endParaRPr lang="ru-RU" sz="2800" dirty="0" smtClean="0">
              <a:latin typeface="Segoe Script" pitchFamily="34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Segoe Script" pitchFamily="34" charset="0"/>
              </a:rPr>
              <a:t>указанных </a:t>
            </a:r>
            <a:r>
              <a:rPr lang="ru-RU" sz="2800" dirty="0">
                <a:latin typeface="Segoe Script" pitchFamily="34" charset="0"/>
              </a:rPr>
              <a:t>в </a:t>
            </a:r>
            <a:endParaRPr lang="ru-RU" sz="2800" dirty="0" smtClean="0">
              <a:latin typeface="Segoe Script" pitchFamily="34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Segoe Script" pitchFamily="34" charset="0"/>
              </a:rPr>
              <a:t>инструкции</a:t>
            </a:r>
            <a:r>
              <a:rPr lang="ru-RU" sz="2800" dirty="0">
                <a:latin typeface="Segoe Script" pitchFamily="34" charset="0"/>
              </a:rPr>
              <a:t>, </a:t>
            </a:r>
            <a:endParaRPr lang="ru-RU" sz="2800" dirty="0" smtClean="0">
              <a:latin typeface="Segoe Script" pitchFamily="34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Segoe Script" pitchFamily="34" charset="0"/>
              </a:rPr>
              <a:t>можно </a:t>
            </a:r>
            <a:r>
              <a:rPr lang="ru-RU" sz="2800" dirty="0">
                <a:latin typeface="Segoe Script" pitchFamily="34" charset="0"/>
              </a:rPr>
              <a:t>продлить </a:t>
            </a:r>
            <a:endParaRPr lang="ru-RU" sz="2800" dirty="0" smtClean="0">
              <a:latin typeface="Segoe Script" pitchFamily="34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Segoe Script" pitchFamily="34" charset="0"/>
              </a:rPr>
              <a:t>свою интеллектуальную деятельность </a:t>
            </a:r>
            <a:r>
              <a:rPr lang="ru-RU" sz="2800" dirty="0">
                <a:latin typeface="Segoe Script" pitchFamily="34" charset="0"/>
              </a:rPr>
              <a:t>и </a:t>
            </a:r>
            <a:r>
              <a:rPr lang="ru-RU" sz="2800" dirty="0" smtClean="0">
                <a:latin typeface="Segoe Script" pitchFamily="34" charset="0"/>
              </a:rPr>
              <a:t>скачать </a:t>
            </a:r>
            <a:r>
              <a:rPr lang="ru-RU" sz="2800" dirty="0">
                <a:latin typeface="Segoe Script" pitchFamily="34" charset="0"/>
              </a:rPr>
              <a:t>дополнительные задания </a:t>
            </a:r>
            <a:r>
              <a:rPr lang="ru-RU" dirty="0" smtClean="0">
                <a:latin typeface="Segoe Script" pitchFamily="34" charset="0"/>
              </a:rPr>
              <a:t>в </a:t>
            </a:r>
            <a:r>
              <a:rPr lang="ru-RU" sz="2800" dirty="0" smtClean="0">
                <a:latin typeface="Segoe Script" pitchFamily="34" charset="0"/>
              </a:rPr>
              <a:t>интернете</a:t>
            </a:r>
            <a:r>
              <a:rPr lang="ru-RU" sz="2800" dirty="0">
                <a:latin typeface="Segoe Script" pitchFamily="34" charset="0"/>
              </a:rPr>
              <a:t>. </a:t>
            </a:r>
            <a:endParaRPr lang="ru-RU" sz="2800" dirty="0" smtClean="0">
              <a:latin typeface="Segoe Script" pitchFamily="34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810" y="1928802"/>
            <a:ext cx="3210573" cy="24087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2317060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Segoe Print" pitchFamily="2" charset="0"/>
              </a:rPr>
              <a:t>Конечно не с первого раза получается , но мы стараемся и доводим всё до конца.</a:t>
            </a:r>
            <a:endParaRPr lang="ru-RU" sz="3200" dirty="0">
              <a:solidFill>
                <a:schemeClr val="bg2">
                  <a:lumMod val="25000"/>
                </a:schemeClr>
              </a:solidFill>
              <a:latin typeface="Segoe Print" pitchFamily="2" charset="0"/>
            </a:endParaRPr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271" y="2348880"/>
            <a:ext cx="2520279" cy="19885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6348" y="3427394"/>
            <a:ext cx="2516385" cy="20169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7266" y="4221088"/>
            <a:ext cx="2520279" cy="20162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6696095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00100" y="764704"/>
            <a:ext cx="7091801" cy="5378940"/>
          </a:xfrm>
        </p:spPr>
        <p:txBody>
          <a:bodyPr>
            <a:normAutofit lnSpcReduction="100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3600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Желаем Вам подружиться с такой красивой игрой-       головоломкой, как Пентамино! Удачи! </a:t>
            </a:r>
            <a:endParaRPr lang="ru-RU" sz="3200" dirty="0">
              <a:solidFill>
                <a:schemeClr val="bg2">
                  <a:lumMod val="25000"/>
                </a:schemeClr>
              </a:solidFill>
              <a:latin typeface="Segoe Script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9600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kerman" pitchFamily="82" charset="0"/>
              </a:rPr>
              <a:t>pentomino</a:t>
            </a:r>
            <a:endParaRPr lang="ru-RU" sz="9600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ru-RU" sz="1800" dirty="0" smtClean="0">
              <a:solidFill>
                <a:sysClr val="windowText" lastClr="000000"/>
              </a:solidFill>
              <a:latin typeface="Segoe Script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ru-RU" sz="1800" dirty="0" smtClean="0">
              <a:solidFill>
                <a:sysClr val="windowText" lastClr="000000"/>
              </a:solidFill>
              <a:latin typeface="Segoe Script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1800" dirty="0" smtClean="0">
                <a:solidFill>
                  <a:sysClr val="windowText" lastClr="000000"/>
                </a:solidFill>
                <a:latin typeface="Segoe Script" pitchFamily="34" charset="0"/>
              </a:rPr>
              <a:t>Работу подготовили: ученицы 7 класса   Ливанова Ирина </a:t>
            </a:r>
            <a:endParaRPr lang="en-US" sz="1800" dirty="0" smtClean="0">
              <a:solidFill>
                <a:sysClr val="windowText" lastClr="000000"/>
              </a:solidFill>
              <a:latin typeface="Segoe Script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 smtClean="0">
                <a:solidFill>
                  <a:sysClr val="windowText" lastClr="000000"/>
                </a:solidFill>
                <a:latin typeface="Jokerman" pitchFamily="82" charset="0"/>
              </a:rPr>
              <a:t>          </a:t>
            </a:r>
            <a:r>
              <a:rPr lang="ru-RU" sz="1800" dirty="0" smtClean="0">
                <a:solidFill>
                  <a:sysClr val="windowText" lastClr="000000"/>
                </a:solidFill>
                <a:latin typeface="Jokerman" pitchFamily="82" charset="0"/>
              </a:rPr>
              <a:t>                              </a:t>
            </a:r>
            <a:r>
              <a:rPr lang="ru-RU" sz="1800" dirty="0" smtClean="0">
                <a:solidFill>
                  <a:sysClr val="windowText" lastClr="000000"/>
                </a:solidFill>
                <a:latin typeface="Segoe Script" pitchFamily="34" charset="0"/>
              </a:rPr>
              <a:t>Леонтьева Ирина</a:t>
            </a:r>
            <a:r>
              <a:rPr lang="ru-RU" sz="1800" dirty="0" smtClean="0">
                <a:solidFill>
                  <a:sysClr val="windowText" lastClr="000000"/>
                </a:solidFill>
                <a:latin typeface="Jokerman" pitchFamily="82" charset="0"/>
              </a:rPr>
              <a:t>     </a:t>
            </a:r>
            <a:r>
              <a:rPr lang="ru-RU" sz="1800" dirty="0" err="1" smtClean="0">
                <a:solidFill>
                  <a:sysClr val="windowText" lastClr="000000"/>
                </a:solidFill>
                <a:latin typeface="Segoe Script" pitchFamily="34" charset="0"/>
              </a:rPr>
              <a:t>Файсханова</a:t>
            </a:r>
            <a:r>
              <a:rPr lang="ru-RU" sz="1800" dirty="0" smtClean="0">
                <a:solidFill>
                  <a:sysClr val="windowText" lastClr="000000"/>
                </a:solidFill>
                <a:latin typeface="Segoe Script" pitchFamily="34" charset="0"/>
              </a:rPr>
              <a:t>  Алиса</a:t>
            </a:r>
            <a:endParaRPr lang="en-US" sz="1800" dirty="0" smtClean="0">
              <a:solidFill>
                <a:sysClr val="windowText" lastClr="000000"/>
              </a:solidFill>
              <a:latin typeface="Segoe Script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 smtClean="0">
                <a:solidFill>
                  <a:sysClr val="windowText" lastClr="000000"/>
                </a:solidFill>
                <a:latin typeface="Jokerman" pitchFamily="82" charset="0"/>
              </a:rPr>
              <a:t>                        </a:t>
            </a:r>
            <a:r>
              <a:rPr lang="ru-RU" sz="1800" dirty="0" smtClean="0">
                <a:solidFill>
                  <a:sysClr val="windowText" lastClr="000000"/>
                </a:solidFill>
                <a:latin typeface="Jokerman" pitchFamily="82" charset="0"/>
              </a:rPr>
              <a:t>                                            </a:t>
            </a:r>
            <a:r>
              <a:rPr lang="en-US" sz="1800" dirty="0" smtClean="0">
                <a:solidFill>
                  <a:sysClr val="windowText" lastClr="000000"/>
                </a:solidFill>
                <a:latin typeface="Jokerman" pitchFamily="82" charset="0"/>
              </a:rPr>
              <a:t> </a:t>
            </a:r>
            <a:endParaRPr lang="ru-RU" sz="1800" dirty="0" smtClean="0">
              <a:solidFill>
                <a:schemeClr val="bg2">
                  <a:lumMod val="25000"/>
                </a:schemeClr>
              </a:solidFill>
              <a:latin typeface="Segoe Script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Руководитель  Захарова Светлана Владимировна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                           учитель математики 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19647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3608" y="476672"/>
            <a:ext cx="6965245" cy="120248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Segoe Print" pitchFamily="2" charset="0"/>
              </a:rPr>
              <a:t>Что такое пентамино?</a:t>
            </a:r>
            <a:endParaRPr lang="ru-RU" dirty="0">
              <a:solidFill>
                <a:schemeClr val="bg2">
                  <a:lumMod val="50000"/>
                </a:schemeClr>
              </a:solidFill>
              <a:latin typeface="Segoe Print" pitchFamily="2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1340768"/>
            <a:ext cx="7668344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Пентамино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- фигуры, которыми на шахматной доске можно закрыть пять соседних клеток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,</a:t>
            </a:r>
            <a:endParaRPr lang="en-US" dirty="0" smtClean="0">
              <a:solidFill>
                <a:schemeClr val="bg2">
                  <a:lumMod val="25000"/>
                </a:schemeClr>
              </a:solidFill>
              <a:latin typeface="Segoe Script" pitchFamily="34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образующих </a:t>
            </a:r>
            <a:endParaRPr lang="en-US" dirty="0" smtClean="0">
              <a:solidFill>
                <a:schemeClr val="bg2">
                  <a:lumMod val="25000"/>
                </a:schemeClr>
              </a:solidFill>
              <a:latin typeface="Segoe Script" pitchFamily="34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связную область. </a:t>
            </a:r>
            <a:endParaRPr lang="en-US" dirty="0" smtClean="0">
              <a:solidFill>
                <a:schemeClr val="bg2">
                  <a:lumMod val="25000"/>
                </a:schemeClr>
              </a:solidFill>
              <a:latin typeface="Segoe Script" pitchFamily="34" charset="0"/>
            </a:endParaRPr>
          </a:p>
          <a:p>
            <a:pPr marL="0" indent="0">
              <a:buNone/>
            </a:pPr>
            <a:r>
              <a:rPr lang="ru-RU" sz="23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Таких </a:t>
            </a:r>
            <a:r>
              <a:rPr lang="ru-RU" sz="2300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фигур всего </a:t>
            </a:r>
            <a:endParaRPr lang="en-US" sz="2300" dirty="0" smtClean="0">
              <a:solidFill>
                <a:schemeClr val="bg2">
                  <a:lumMod val="25000"/>
                </a:schemeClr>
              </a:solidFill>
              <a:latin typeface="Segoe Script" pitchFamily="34" charset="0"/>
            </a:endParaRPr>
          </a:p>
          <a:p>
            <a:pPr marL="0" indent="0">
              <a:buNone/>
            </a:pPr>
            <a:r>
              <a:rPr lang="ru-RU" sz="23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12</a:t>
            </a:r>
            <a:r>
              <a:rPr lang="ru-RU" sz="2300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, и каждая по </a:t>
            </a:r>
            <a:endParaRPr lang="en-US" sz="2300" dirty="0" smtClean="0">
              <a:solidFill>
                <a:schemeClr val="bg2">
                  <a:lumMod val="25000"/>
                </a:schemeClr>
              </a:solidFill>
              <a:latin typeface="Segoe Script" pitchFamily="34" charset="0"/>
            </a:endParaRPr>
          </a:p>
          <a:p>
            <a:pPr marL="0" indent="0">
              <a:buNone/>
            </a:pPr>
            <a:r>
              <a:rPr lang="ru-RU" sz="23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форме напоминает</a:t>
            </a:r>
            <a:endParaRPr lang="en-US" sz="2300" dirty="0" smtClean="0">
              <a:solidFill>
                <a:schemeClr val="bg2">
                  <a:lumMod val="25000"/>
                </a:schemeClr>
              </a:solidFill>
              <a:latin typeface="Segoe Script" pitchFamily="34" charset="0"/>
            </a:endParaRPr>
          </a:p>
          <a:p>
            <a:pPr marL="0" indent="0">
              <a:buNone/>
            </a:pPr>
            <a:r>
              <a:rPr lang="ru-RU" sz="23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какую-либо </a:t>
            </a:r>
            <a:r>
              <a:rPr lang="ru-RU" sz="2300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букву </a:t>
            </a:r>
            <a:endParaRPr lang="en-US" sz="2300" dirty="0" smtClean="0">
              <a:solidFill>
                <a:schemeClr val="bg2">
                  <a:lumMod val="25000"/>
                </a:schemeClr>
              </a:solidFill>
              <a:latin typeface="Segoe Script" pitchFamily="34" charset="0"/>
            </a:endParaRPr>
          </a:p>
          <a:p>
            <a:pPr marL="0" indent="0">
              <a:buNone/>
            </a:pPr>
            <a:r>
              <a:rPr lang="ru-RU" sz="23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алфавита: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144031"/>
            <a:ext cx="4248472" cy="358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2094957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764704"/>
            <a:ext cx="6543829" cy="495836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Поэтому для запоминания этих фигур достаточно знать конец латинского 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алфавита</a:t>
            </a: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 </a:t>
            </a:r>
          </a:p>
          <a:p>
            <a:pPr marL="0" indent="0" algn="ctr">
              <a:buNone/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(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T, U, V, W, X, Y, Z) и слово </a:t>
            </a:r>
            <a:endParaRPr lang="en-US" sz="3200" dirty="0" smtClean="0">
              <a:solidFill>
                <a:schemeClr val="bg2">
                  <a:lumMod val="25000"/>
                </a:schemeClr>
              </a:solidFill>
              <a:latin typeface="Segoe Script" pitchFamily="34" charset="0"/>
            </a:endParaRPr>
          </a:p>
          <a:p>
            <a:pPr marL="0" indent="0" algn="ctr">
              <a:buNone/>
            </a:pPr>
            <a:r>
              <a:rPr lang="en-US" sz="138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Jokerman" pitchFamily="82" charset="0"/>
              </a:rPr>
              <a:t>filipino</a:t>
            </a:r>
            <a:endParaRPr lang="ru-RU" sz="13800" dirty="0">
              <a:solidFill>
                <a:schemeClr val="bg2">
                  <a:lumMod val="50000"/>
                </a:schemeClr>
              </a:solidFill>
              <a:latin typeface="Segoe Script" pitchFamily="34" charset="0"/>
            </a:endParaRPr>
          </a:p>
          <a:p>
            <a:pPr marL="0" indent="0" algn="ctr">
              <a:buNone/>
            </a:pPr>
            <a:endParaRPr lang="ru-RU" sz="3200" dirty="0">
              <a:solidFill>
                <a:schemeClr val="bg2">
                  <a:lumMod val="25000"/>
                </a:schemeClr>
              </a:solidFill>
              <a:latin typeface="Segoe Script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785790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7224" y="857232"/>
            <a:ext cx="7488832" cy="48752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В 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своей</a:t>
            </a: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 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деятельности</a:t>
            </a: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 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человеку 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повсюду приходится </a:t>
            </a:r>
            <a:endParaRPr lang="en-US" sz="3200" dirty="0" smtClean="0">
              <a:solidFill>
                <a:schemeClr val="bg2">
                  <a:lumMod val="25000"/>
                </a:schemeClr>
              </a:solidFill>
              <a:latin typeface="Segoe Script" pitchFamily="34" charset="0"/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сталкиваться 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с </a:t>
            </a:r>
            <a:endParaRPr lang="ru-RU" sz="3200" dirty="0" smtClean="0">
              <a:solidFill>
                <a:schemeClr val="bg2">
                  <a:lumMod val="25000"/>
                </a:schemeClr>
              </a:solidFill>
              <a:latin typeface="Segoe Script" pitchFamily="34" charset="0"/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необходимостью 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изучать форму,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 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размеры, 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взаимное 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расположение</a:t>
            </a:r>
            <a:endParaRPr lang="en-US" sz="3200" dirty="0" smtClean="0">
              <a:solidFill>
                <a:schemeClr val="bg2">
                  <a:lumMod val="25000"/>
                </a:schemeClr>
              </a:solidFill>
              <a:latin typeface="Segoe Script" pitchFamily="34" charset="0"/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пространственных 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фигур. </a:t>
            </a:r>
            <a:endParaRPr lang="ru-RU" sz="3200" dirty="0" smtClean="0">
              <a:solidFill>
                <a:schemeClr val="bg2">
                  <a:lumMod val="25000"/>
                </a:schemeClr>
              </a:solidFill>
              <a:latin typeface="Segoe Script" pitchFamily="34" charset="0"/>
            </a:endParaRPr>
          </a:p>
          <a:p>
            <a:pPr marL="0" indent="0" algn="ctr">
              <a:buNone/>
            </a:pPr>
            <a:endParaRPr lang="ru-RU" sz="3000" dirty="0" smtClean="0">
              <a:solidFill>
                <a:schemeClr val="bg2">
                  <a:lumMod val="25000"/>
                </a:schemeClr>
              </a:solidFill>
              <a:latin typeface="Segoe Script" pitchFamily="34" charset="0"/>
            </a:endParaRPr>
          </a:p>
          <a:p>
            <a:pPr marL="0" indent="0" algn="ctr">
              <a:buNone/>
            </a:pPr>
            <a:endParaRPr lang="ru-RU" sz="3000" dirty="0" smtClean="0">
              <a:latin typeface="Segoe Script" pitchFamily="34" charset="0"/>
            </a:endParaRPr>
          </a:p>
        </p:txBody>
      </p:sp>
      <p:pic>
        <p:nvPicPr>
          <p:cNvPr id="6146" name="Picture 2" descr="C:\Users\111\Desktop\iCATWPRH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551" y="1364848"/>
            <a:ext cx="3132873" cy="33500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041291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332656"/>
            <a:ext cx="8002938" cy="6048672"/>
          </a:xfrm>
        </p:spPr>
        <p:txBody>
          <a:bodyPr/>
          <a:lstStyle/>
          <a:p>
            <a:endParaRPr lang="ru-RU" dirty="0" smtClean="0">
              <a:solidFill>
                <a:schemeClr val="accent1">
                  <a:lumMod val="75000"/>
                </a:schemeClr>
              </a:solidFill>
              <a:latin typeface="Segoe Script" pitchFamily="34" charset="0"/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Подобные 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задачи решают и астрономы, имеющие дело с самыми </a:t>
            </a:r>
            <a:r>
              <a:rPr lang="ru-RU" sz="3100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большими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 масштабами, и </a:t>
            </a:r>
            <a:endParaRPr lang="en-US" sz="3200" dirty="0" smtClean="0">
              <a:solidFill>
                <a:schemeClr val="bg2">
                  <a:lumMod val="25000"/>
                </a:schemeClr>
              </a:solidFill>
              <a:latin typeface="Segoe Script" pitchFamily="34" charset="0"/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физики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, </a:t>
            </a:r>
            <a:endParaRPr lang="ru-RU" sz="3200" dirty="0" smtClean="0">
              <a:solidFill>
                <a:schemeClr val="bg2">
                  <a:lumMod val="25000"/>
                </a:schemeClr>
              </a:solidFill>
              <a:latin typeface="Segoe Script" pitchFamily="34" charset="0"/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исследующие 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структуру </a:t>
            </a:r>
            <a:endParaRPr lang="en-US" sz="3200" dirty="0" smtClean="0">
              <a:solidFill>
                <a:schemeClr val="bg2">
                  <a:lumMod val="25000"/>
                </a:schemeClr>
              </a:solidFill>
              <a:latin typeface="Segoe Script" pitchFamily="34" charset="0"/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атомов 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и молекул. </a:t>
            </a:r>
          </a:p>
          <a:p>
            <a:endParaRPr lang="ru-RU" sz="3200" dirty="0">
              <a:solidFill>
                <a:schemeClr val="bg2">
                  <a:lumMod val="2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7170" name="Picture 2" descr="C:\Users\111\Desktop\3839009929_81aac5579b_b+++++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8" y="2214554"/>
            <a:ext cx="2509616" cy="26551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655778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45903" y="620688"/>
            <a:ext cx="7524836" cy="44644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9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Некоторые </a:t>
            </a:r>
            <a:r>
              <a:rPr lang="ru-RU" sz="2900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считают, что создателем </a:t>
            </a:r>
            <a:r>
              <a:rPr lang="ru-RU" sz="29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этой прекрасной </a:t>
            </a:r>
            <a:r>
              <a:rPr lang="ru-RU" sz="2900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игры-головоломки стал </a:t>
            </a:r>
            <a:r>
              <a:rPr lang="ru-RU" sz="29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Соломон Вольф </a:t>
            </a:r>
            <a:r>
              <a:rPr lang="ru-RU" sz="2900" dirty="0" err="1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Голомб</a:t>
            </a:r>
            <a:r>
              <a:rPr lang="ru-RU" sz="2900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, математик, </a:t>
            </a:r>
          </a:p>
          <a:p>
            <a:pPr marL="0" indent="0">
              <a:buNone/>
            </a:pPr>
            <a:r>
              <a:rPr lang="ru-RU" sz="29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инженер</a:t>
            </a:r>
            <a:r>
              <a:rPr lang="ru-RU" sz="2900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, профессор электротехники </a:t>
            </a:r>
            <a:endParaRPr lang="ru-RU" sz="2900" dirty="0" smtClean="0">
              <a:solidFill>
                <a:schemeClr val="bg2">
                  <a:lumMod val="25000"/>
                </a:schemeClr>
              </a:solidFill>
              <a:latin typeface="Segoe Script" pitchFamily="34" charset="0"/>
            </a:endParaRPr>
          </a:p>
          <a:p>
            <a:pPr marL="0" indent="0">
              <a:buNone/>
            </a:pPr>
            <a:r>
              <a:rPr lang="ru-RU" sz="29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Университета </a:t>
            </a:r>
          </a:p>
          <a:p>
            <a:pPr marL="0" indent="0">
              <a:buNone/>
            </a:pPr>
            <a:r>
              <a:rPr lang="ru-RU" sz="29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Южной Калифорнии,</a:t>
            </a:r>
          </a:p>
          <a:p>
            <a:pPr marL="0" indent="0">
              <a:buNone/>
            </a:pPr>
            <a:r>
              <a:rPr lang="ru-RU" sz="29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так </a:t>
            </a:r>
            <a:r>
              <a:rPr lang="ru-RU" sz="2900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же автор </a:t>
            </a:r>
            <a:endParaRPr lang="ru-RU" sz="2900" dirty="0" smtClean="0">
              <a:solidFill>
                <a:schemeClr val="bg2">
                  <a:lumMod val="25000"/>
                </a:schemeClr>
              </a:solidFill>
              <a:latin typeface="Segoe Script" pitchFamily="34" charset="0"/>
            </a:endParaRPr>
          </a:p>
          <a:p>
            <a:pPr marL="0" indent="0">
              <a:buNone/>
            </a:pPr>
            <a:r>
              <a:rPr lang="ru-RU" sz="29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немало </a:t>
            </a:r>
            <a:r>
              <a:rPr lang="ru-RU" sz="2900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известной </a:t>
            </a:r>
            <a:endParaRPr lang="ru-RU" sz="2900" dirty="0" smtClean="0">
              <a:solidFill>
                <a:schemeClr val="bg2">
                  <a:lumMod val="25000"/>
                </a:schemeClr>
              </a:solidFill>
              <a:latin typeface="Segoe Script" pitchFamily="34" charset="0"/>
            </a:endParaRPr>
          </a:p>
          <a:p>
            <a:pPr marL="0" indent="0">
              <a:buNone/>
            </a:pPr>
            <a:r>
              <a:rPr lang="ru-RU" sz="29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игры полимино. </a:t>
            </a:r>
            <a:endParaRPr lang="ru-RU" sz="29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027" name="Picture 3" descr="C:\Users\111\Desktop\iCAC50MSZ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564904"/>
            <a:ext cx="2772308" cy="34893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369780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3689" y="620688"/>
            <a:ext cx="8147248" cy="426376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  <a:latin typeface="Segoe Print" pitchFamily="2" charset="0"/>
              </a:rPr>
              <a:t>Гловоломки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Segoe Print" pitchFamily="2" charset="0"/>
              </a:rPr>
              <a:t>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  <a:latin typeface="Segoe Print" pitchFamily="2" charset="0"/>
              </a:rPr>
              <a:t>Голомба</a:t>
            </a:r>
            <a:endParaRPr lang="ru-RU" dirty="0">
              <a:solidFill>
                <a:schemeClr val="bg2">
                  <a:lumMod val="50000"/>
                </a:schemeClr>
              </a:solidFill>
              <a:latin typeface="Segoe Print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3484" y="836712"/>
            <a:ext cx="7632848" cy="6768752"/>
          </a:xfrm>
        </p:spPr>
        <p:txBody>
          <a:bodyPr>
            <a:normAutofit/>
          </a:bodyPr>
          <a:lstStyle/>
          <a:p>
            <a:endParaRPr lang="ru-RU" sz="2000" dirty="0" smtClean="0">
              <a:latin typeface="Segoe Script" pitchFamily="34" charset="0"/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Головоломки </a:t>
            </a:r>
            <a:r>
              <a:rPr lang="ru-RU" sz="3200" dirty="0" err="1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Голомба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 продавались по всему миру в качестве игрушек для детей и взрослых. Самый хит — </a:t>
            </a:r>
            <a:endParaRPr lang="ru-RU" sz="3200" dirty="0" smtClean="0">
              <a:solidFill>
                <a:schemeClr val="bg2">
                  <a:lumMod val="25000"/>
                </a:schemeClr>
              </a:solidFill>
              <a:latin typeface="Segoe Script" pitchFamily="34" charset="0"/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это </a:t>
            </a:r>
            <a:r>
              <a:rPr lang="ru-RU" sz="3200" dirty="0" err="1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Pentomino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 </a:t>
            </a:r>
            <a:endParaRPr lang="ru-RU" sz="3200" dirty="0" smtClean="0">
              <a:solidFill>
                <a:schemeClr val="bg2">
                  <a:lumMod val="25000"/>
                </a:schemeClr>
              </a:solidFill>
              <a:latin typeface="Segoe Script" pitchFamily="34" charset="0"/>
            </a:endParaRPr>
          </a:p>
          <a:p>
            <a:pPr marL="0" indent="0">
              <a:buNone/>
            </a:pPr>
            <a:r>
              <a:rPr lang="ru-RU" sz="3200" dirty="0" err="1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Puzzle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 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или </a:t>
            </a:r>
            <a:endParaRPr lang="ru-RU" sz="3200" dirty="0" smtClean="0">
              <a:solidFill>
                <a:schemeClr val="bg2">
                  <a:lumMod val="25000"/>
                </a:schemeClr>
              </a:solidFill>
              <a:latin typeface="Segoe Script" pitchFamily="34" charset="0"/>
            </a:endParaRPr>
          </a:p>
          <a:p>
            <a:pPr marL="0" indent="0">
              <a:buNone/>
            </a:pPr>
            <a:r>
              <a:rPr lang="ru-RU" sz="3200" dirty="0" err="1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Pentominous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. </a:t>
            </a:r>
            <a:endParaRPr lang="ru-RU" sz="3200" dirty="0">
              <a:solidFill>
                <a:schemeClr val="bg2">
                  <a:lumMod val="50000"/>
                </a:schemeClr>
              </a:solidFill>
              <a:latin typeface="Segoe Script" pitchFamily="34" charset="0"/>
            </a:endParaRPr>
          </a:p>
        </p:txBody>
      </p:sp>
      <p:pic>
        <p:nvPicPr>
          <p:cNvPr id="8194" name="Picture 2" descr="C:\Users\111\Desktop\foto_add-477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3" y="3140969"/>
            <a:ext cx="3400338" cy="25026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779050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620688"/>
            <a:ext cx="7344816" cy="56886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Суть игры в том, чтобы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из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фигурок разной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формы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, но </a:t>
            </a:r>
            <a:endParaRPr lang="ru-RU" sz="2800" dirty="0" smtClean="0">
              <a:solidFill>
                <a:schemeClr val="bg2">
                  <a:lumMod val="25000"/>
                </a:schemeClr>
              </a:solidFill>
              <a:latin typeface="Segoe Script" pitchFamily="34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состоящих 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в </a:t>
            </a:r>
            <a:endParaRPr lang="ru-RU" sz="2800" dirty="0" smtClean="0">
              <a:solidFill>
                <a:schemeClr val="bg2">
                  <a:lumMod val="25000"/>
                </a:schemeClr>
              </a:solidFill>
              <a:latin typeface="Segoe Script" pitchFamily="34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данном 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случае </a:t>
            </a:r>
            <a:endParaRPr lang="ru-RU" sz="2800" dirty="0" smtClean="0">
              <a:solidFill>
                <a:schemeClr val="bg2">
                  <a:lumMod val="25000"/>
                </a:schemeClr>
              </a:solidFill>
              <a:latin typeface="Segoe Script" pitchFamily="34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непременно 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и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з пяти 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квадратиков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,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собирать заданные сюжеты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.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Вариантов таких 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фигурок,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если 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их вращать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только 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в одной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плоскости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, может быть двенадцать</a:t>
            </a:r>
            <a:r>
              <a:rPr lang="ru-RU" sz="2800" dirty="0">
                <a:solidFill>
                  <a:schemeClr val="bg2">
                    <a:lumMod val="50000"/>
                  </a:schemeClr>
                </a:solidFill>
                <a:latin typeface="Segoe Script" pitchFamily="34" charset="0"/>
              </a:rPr>
              <a:t>.</a:t>
            </a:r>
          </a:p>
          <a:p>
            <a:pPr marL="0" indent="0">
              <a:buNone/>
            </a:pPr>
            <a:endParaRPr lang="ru-RU" sz="3200" dirty="0"/>
          </a:p>
        </p:txBody>
      </p:sp>
      <p:pic>
        <p:nvPicPr>
          <p:cNvPr id="11268" name="Picture 4" descr="F:\voda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125298"/>
            <a:ext cx="4176464" cy="30963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294026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8235" y="548680"/>
            <a:ext cx="7592557" cy="50405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Segoe Script" pitchFamily="34" charset="0"/>
              </a:rPr>
              <a:t>Ученые пишут: 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Segoe Script" pitchFamily="34" charset="0"/>
              </a:rPr>
              <a:t>Эту головоломку придумал, несомненно, гениальный человек! Вот что значит обманчивое первое впечатление, головоломка кажется довольно легкой, но приступив к решению, быстро осознаешь, что это не так, детали просто не слушаются и не хотят строить заданные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Segoe Script" pitchFamily="34" charset="0"/>
              </a:rPr>
              <a:t>фигуры</a:t>
            </a:r>
            <a:r>
              <a:rPr lang="ru-RU" sz="3000" dirty="0">
                <a:solidFill>
                  <a:schemeClr val="bg2">
                    <a:lumMod val="10000"/>
                  </a:schemeClr>
                </a:solidFill>
                <a:latin typeface="Segoe Script" pitchFamily="34" charset="0"/>
              </a:rPr>
              <a:t>.</a:t>
            </a:r>
          </a:p>
        </p:txBody>
      </p:sp>
      <p:pic>
        <p:nvPicPr>
          <p:cNvPr id="12290" name="Picture 2" descr="F:\iCAU1YEH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8" y="3071810"/>
            <a:ext cx="2448273" cy="23837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F:\iCAU5QE6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434" y="3429000"/>
            <a:ext cx="1864343" cy="22505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право 3"/>
          <p:cNvSpPr/>
          <p:nvPr/>
        </p:nvSpPr>
        <p:spPr>
          <a:xfrm>
            <a:off x="3560378" y="4151919"/>
            <a:ext cx="1224136" cy="8718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811620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309</TotalTime>
  <Words>374</Words>
  <Application>Microsoft Office PowerPoint</Application>
  <PresentationFormat>Экран (4:3)</PresentationFormat>
  <Paragraphs>73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Кнопка</vt:lpstr>
      <vt:lpstr>Пентамино – головоломка для трудолюбивых</vt:lpstr>
      <vt:lpstr>Что такое пентамино?</vt:lpstr>
      <vt:lpstr>Слайд 3</vt:lpstr>
      <vt:lpstr>Слайд 4</vt:lpstr>
      <vt:lpstr>Слайд 5</vt:lpstr>
      <vt:lpstr>Слайд 6</vt:lpstr>
      <vt:lpstr>Гловоломки Голомба</vt:lpstr>
      <vt:lpstr>Слайд 8</vt:lpstr>
      <vt:lpstr>Слайд 9</vt:lpstr>
      <vt:lpstr>Слайд 10</vt:lpstr>
      <vt:lpstr>Слайд 11</vt:lpstr>
      <vt:lpstr>Слайд 12</vt:lpstr>
      <vt:lpstr>Конечно не с первого раза получается , но мы стараемся и доводим всё до конца.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111</dc:creator>
  <cp:lastModifiedBy>Света</cp:lastModifiedBy>
  <cp:revision>36</cp:revision>
  <dcterms:created xsi:type="dcterms:W3CDTF">2012-03-30T07:07:22Z</dcterms:created>
  <dcterms:modified xsi:type="dcterms:W3CDTF">2012-12-10T08:52:51Z</dcterms:modified>
</cp:coreProperties>
</file>