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10" y="-3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40FC-12E0-430E-9F99-E7E0CC270C69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0D2CE8-7A1B-4DF3-9CB0-0E3C5BF0483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40FC-12E0-430E-9F99-E7E0CC270C69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D2CE8-7A1B-4DF3-9CB0-0E3C5BF048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40FC-12E0-430E-9F99-E7E0CC270C69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D2CE8-7A1B-4DF3-9CB0-0E3C5BF048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EE40FC-12E0-430E-9F99-E7E0CC270C69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0D2CE8-7A1B-4DF3-9CB0-0E3C5BF0483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40FC-12E0-430E-9F99-E7E0CC270C69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0D2CE8-7A1B-4DF3-9CB0-0E3C5BF0483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EE40FC-12E0-430E-9F99-E7E0CC270C69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80D2CE8-7A1B-4DF3-9CB0-0E3C5BF04837}" type="slidenum">
              <a:rPr lang="ru-RU" smtClean="0"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EE40FC-12E0-430E-9F99-E7E0CC270C69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80D2CE8-7A1B-4DF3-9CB0-0E3C5BF04837}" type="slidenum">
              <a:rPr lang="ru-RU" smtClean="0"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40FC-12E0-430E-9F99-E7E0CC270C69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0D2CE8-7A1B-4DF3-9CB0-0E3C5BF04837}" type="slidenum">
              <a:rPr lang="ru-RU" smtClean="0"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E40FC-12E0-430E-9F99-E7E0CC270C69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0D2CE8-7A1B-4DF3-9CB0-0E3C5BF04837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EE40FC-12E0-430E-9F99-E7E0CC270C69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80D2CE8-7A1B-4DF3-9CB0-0E3C5BF0483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EE40FC-12E0-430E-9F99-E7E0CC270C69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0D2CE8-7A1B-4DF3-9CB0-0E3C5BF0483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4EE40FC-12E0-430E-9F99-E7E0CC270C69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C80D2CE8-7A1B-4DF3-9CB0-0E3C5BF0483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ensament.com/filoxarxa/imatges/euclidesMegara1.jpg" TargetMode="External"/><Relationship Id="rId13" Type="http://schemas.openxmlformats.org/officeDocument/2006/relationships/hyperlink" Target="http://www.gumer.info/" TargetMode="External"/><Relationship Id="rId3" Type="http://schemas.openxmlformats.org/officeDocument/2006/relationships/hyperlink" Target="http://02.21308s10.edusite.ru/images/evklid.jpg" TargetMode="External"/><Relationship Id="rId7" Type="http://schemas.openxmlformats.org/officeDocument/2006/relationships/hyperlink" Target="http://www.thocp.net/biographies/papers/pictures/euclid_elements_firstprint_1482_sml.jpg" TargetMode="External"/><Relationship Id="rId12" Type="http://schemas.openxmlformats.org/officeDocument/2006/relationships/hyperlink" Target="http://ru.wikipedia.org/wiki/%C5%E2%EA%EB%E8%E4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athscinet.ru/ebook/balonin/files/Rafael_Evclid.jpg" TargetMode="External"/><Relationship Id="rId11" Type="http://schemas.openxmlformats.org/officeDocument/2006/relationships/hyperlink" Target="http://history-persons.ru/2012/03/evklid-2/" TargetMode="External"/><Relationship Id="rId5" Type="http://schemas.openxmlformats.org/officeDocument/2006/relationships/hyperlink" Target="http://great.az/uploads/posts/2012-02/1329942228_7.jpg" TargetMode="External"/><Relationship Id="rId15" Type="http://schemas.openxmlformats.org/officeDocument/2006/relationships/image" Target="../media/image16.jpeg"/><Relationship Id="rId10" Type="http://schemas.openxmlformats.org/officeDocument/2006/relationships/hyperlink" Target="http://www.px-pict.com/7/3/1/1/4/2/im1/a.jpg" TargetMode="External"/><Relationship Id="rId4" Type="http://schemas.openxmlformats.org/officeDocument/2006/relationships/hyperlink" Target="http://www.lva.virginia.gov/public/archivesmonth/2003/archweek_images/GMU/Euclid_large.jpg" TargetMode="External"/><Relationship Id="rId9" Type="http://schemas.openxmlformats.org/officeDocument/2006/relationships/hyperlink" Target="http://files.smallbay.ru/images8/alch_aristotle.jpg" TargetMode="External"/><Relationship Id="rId1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u.wikipedia.org/wiki/%D0%90%D1%80%D0%B8%D1%81%D1%82%D0%BE%D1%82%D0%B5%D0%BB%D1%8C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upload.wikimedia.org/wikipedia/commons/3/30/Euklid-von-Alexandria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18" y="2305355"/>
            <a:ext cx="2543471" cy="440117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  <a:softEdge rad="635000"/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  <p:sp>
        <p:nvSpPr>
          <p:cNvPr id="5" name="TextBox 4"/>
          <p:cNvSpPr txBox="1"/>
          <p:nvPr/>
        </p:nvSpPr>
        <p:spPr>
          <a:xfrm>
            <a:off x="4716016" y="5229200"/>
            <a:ext cx="42699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Презентацию выполнили суворовцы 2 взвода 4 роты: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Перов Станислав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Козлов Вадим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Дедоборец Сергей</a:t>
            </a:r>
            <a:endParaRPr lang="ru-RU" sz="14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30185" y="6183307"/>
            <a:ext cx="400475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Руководитель: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Преподаватель математики МсСВУ Каримова С.Р.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794989" y="260648"/>
            <a:ext cx="617066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>
                <a:gradFill>
                  <a:gsLst>
                    <a:gs pos="0">
                      <a:srgbClr val="FFFFFF">
                        <a:alpha val="92000"/>
                      </a:srgbClr>
                    </a:gs>
                    <a:gs pos="45000">
                      <a:srgbClr val="FFFFFF">
                        <a:alpha val="51000"/>
                      </a:srgbClr>
                    </a:gs>
                    <a:gs pos="100000">
                      <a:srgbClr val="FFFFFF"/>
                    </a:gs>
                  </a:gsLst>
                  <a:lin ang="3600000" scaled="0"/>
                </a:gradFill>
                <a:latin typeface="Monotype Corsiva" pitchFamily="66" charset="0"/>
                <a:ea typeface="+mj-ea"/>
                <a:cs typeface="Tunga" pitchFamily="2"/>
              </a:rPr>
              <a:t>«Начала» Евклида – венец достижений древнегреческой математики</a:t>
            </a:r>
          </a:p>
        </p:txBody>
      </p:sp>
    </p:spTree>
    <p:extLst>
      <p:ext uri="{BB962C8B-B14F-4D97-AF65-F5344CB8AC3E}">
        <p14:creationId xmlns:p14="http://schemas.microsoft.com/office/powerpoint/2010/main" val="258470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www.muzizena.com/wp-content/uploads/plat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30386">
            <a:off x="6510767" y="2305794"/>
            <a:ext cx="1408621" cy="12724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/>
          <a:extLst/>
        </p:spPr>
      </p:pic>
      <p:sp>
        <p:nvSpPr>
          <p:cNvPr id="4" name="Прямоугольник 3"/>
          <p:cNvSpPr/>
          <p:nvPr/>
        </p:nvSpPr>
        <p:spPr>
          <a:xfrm>
            <a:off x="279035" y="3933056"/>
            <a:ext cx="880441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  <a:hlinkClick r:id="rId3"/>
              </a:rPr>
              <a:t>http://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02.21308s10.edusite.ru/images/evklid.jpg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www.lva.virginia.gov/public/archivesmonth/2003/archweek_images/GMU/Euclid_large.jpg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great.az/uploads/posts/2012-02/1329942228_7.jpg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  <a:hlinkClick r:id="rId6"/>
              </a:rPr>
              <a:t>http://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6"/>
              </a:rPr>
              <a:t>www.mathscinet.ru/ebook/balonin/files/Rafael_Evclid.jpg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7"/>
              </a:rPr>
              <a:t>www.thocp.net/biographies/papers/pictures/euclid_elements_firstprint_1482_sml.jpg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  <a:hlinkClick r:id="rId8"/>
              </a:rPr>
              <a:t>http://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8"/>
              </a:rPr>
              <a:t>www.pensament.com/filoxarxa/imatges/euclidesMegara1.jpg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  <a:hlinkClick r:id="rId9"/>
              </a:rPr>
              <a:t>http://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9"/>
              </a:rPr>
              <a:t>files.smallbay.ru/images8/alch_aristotle.jpg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>
                <a:latin typeface="Times New Roman" pitchFamily="18" charset="0"/>
                <a:cs typeface="Times New Roman" pitchFamily="18" charset="0"/>
                <a:hlinkClick r:id="rId10"/>
              </a:rPr>
              <a:t>http://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10"/>
              </a:rPr>
              <a:t>www.px-pict.com/7/3/1/1/4/2/im1/a.jpg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11560" y="3143756"/>
            <a:ext cx="2680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Ссылки на иллюстрации: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1132" y="875706"/>
            <a:ext cx="58807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11"/>
              </a:rPr>
              <a:t>://history-persons.ru/2012/03/evklid-2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11"/>
              </a:rPr>
              <a:t>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  <a:hlinkClick r:id="rId12"/>
              </a:rPr>
              <a:t>http://ru.wikipedia.org/wiki/%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12"/>
              </a:rPr>
              <a:t>C5%E2%EA%EB%E8%E4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  <a:hlinkClick r:id="rId13"/>
              </a:rPr>
              <a:t>http://www.gumer.info/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ttp://www.lva.virginia.gov/public/archivesmonth/2003/archweek_images/GMU/Euclid_large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24328">
            <a:off x="5457405" y="1936732"/>
            <a:ext cx="2099638" cy="1574729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http://www.pensament.com/filoxarxa/imatges/euclidesMegara1.jp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72496">
            <a:off x="5033214" y="2144737"/>
            <a:ext cx="1147237" cy="161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73150" y="380097"/>
            <a:ext cx="36080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Ссылки на источники:</a:t>
            </a:r>
          </a:p>
        </p:txBody>
      </p:sp>
    </p:spTree>
    <p:extLst>
      <p:ext uri="{BB962C8B-B14F-4D97-AF65-F5344CB8AC3E}">
        <p14:creationId xmlns:p14="http://schemas.microsoft.com/office/powerpoint/2010/main" val="377048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newstape.ru/2010-07-24-Roma/0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189" y="44864"/>
            <a:ext cx="4209145" cy="3156859"/>
          </a:xfrm>
          <a:prstGeom prst="rect">
            <a:avLst/>
          </a:prstGeom>
          <a:noFill/>
          <a:effectLst>
            <a:softEdge rad="635000"/>
          </a:effectLst>
          <a:scene3d>
            <a:camera prst="obliqueBottomLef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muzizena.com/wp-content/uploads/plat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32656"/>
            <a:ext cx="2857500" cy="25812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323528" y="3501008"/>
            <a:ext cx="86764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Наука располагает очень скудными биографическими сведениями о жизни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деятельности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Евклида. Известно, что он родом из Афин, был учеником Платона. По приглашению Птолемея I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Сотера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переехал в Александрию и там организовал математическую школу. Как свидетельствует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Папп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Александрийский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(III век н. э.), Евклид был человеком мягкого характера очень скромным и независимым. О его прямоте и независимости можно судить по следующему факту. Однажды царь Птолемей спросил Евклида: «Нет ли в геометрии более короткого пути, чем тот, который предложен Евклидом в его книгах? На это Евклид якобы ответил: «Для царей нет особого пути в геометрии!..»</a:t>
            </a:r>
          </a:p>
        </p:txBody>
      </p:sp>
      <p:sp>
        <p:nvSpPr>
          <p:cNvPr id="7" name="Табличка 6"/>
          <p:cNvSpPr/>
          <p:nvPr/>
        </p:nvSpPr>
        <p:spPr>
          <a:xfrm>
            <a:off x="1619672" y="260648"/>
            <a:ext cx="5112568" cy="648072"/>
          </a:xfrm>
          <a:prstGeom prst="plaque">
            <a:avLst/>
          </a:prstGeom>
          <a:gradFill>
            <a:gsLst>
              <a:gs pos="0">
                <a:schemeClr val="accent3">
                  <a:shade val="63000"/>
                  <a:alpha val="0"/>
                </a:schemeClr>
              </a:gs>
              <a:gs pos="30000">
                <a:schemeClr val="accent3">
                  <a:shade val="90000"/>
                  <a:satMod val="110000"/>
                  <a:alpha val="47000"/>
                </a:schemeClr>
              </a:gs>
              <a:gs pos="45000">
                <a:schemeClr val="accent3">
                  <a:shade val="100000"/>
                  <a:satMod val="118000"/>
                  <a:alpha val="64000"/>
                </a:schemeClr>
              </a:gs>
              <a:gs pos="55000">
                <a:schemeClr val="accent3">
                  <a:shade val="100000"/>
                  <a:satMod val="118000"/>
                  <a:alpha val="33000"/>
                </a:schemeClr>
              </a:gs>
              <a:gs pos="73000">
                <a:schemeClr val="accent3">
                  <a:shade val="90000"/>
                  <a:satMod val="110000"/>
                  <a:alpha val="31000"/>
                </a:schemeClr>
              </a:gs>
              <a:gs pos="100000">
                <a:schemeClr val="accent3">
                  <a:shade val="63000"/>
                  <a:alpha val="54000"/>
                </a:schemeClr>
              </a:gs>
            </a:gsLst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ea typeface="+mj-ea"/>
                <a:cs typeface="Tunga" pitchFamily="2"/>
              </a:rPr>
              <a:t>Биография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  <a:ea typeface="+mj-ea"/>
                <a:cs typeface="Tunga" pitchFamily="2"/>
              </a:rPr>
              <a:t>Евклида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  <a:ea typeface="+mj-ea"/>
              <a:cs typeface="Tung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97350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785780" y="260648"/>
            <a:ext cx="7680960" cy="2554545"/>
          </a:xfrm>
        </p:spPr>
        <p:txBody>
          <a:bodyPr wrap="square">
            <a:spAutoFit/>
          </a:bodyPr>
          <a:lstStyle/>
          <a:p>
            <a:pPr indent="442913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 III веку до новой эры в Греции накопился богатый геометрический материал, который необходимо было привести в строгую логическую систему. Эту колоссальную работу и выполнил Евклид. Он написал 13 книг «Начал» (геометрии), которые не утратили своего значения и в настоящее время. Евклид не только систематизировал тот геометрический материал, который был известен до него, но и дополнил его своими собственными исследованиями.</a:t>
            </a:r>
          </a:p>
        </p:txBody>
      </p:sp>
      <p:pic>
        <p:nvPicPr>
          <p:cNvPr id="2053" name="Picture 5" descr="http://math.ucr.edu/home/baez/euclid_oxyrhynch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7" y="3140968"/>
            <a:ext cx="4805561" cy="29258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695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332656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2913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Значение «Начал» Евклида в истории математической науки трудно переоценить. «Начала» Евклида составили целую эпоху в развитии элементарной геометрии. В течение долгих веков «Начала» были чуть ли не единственной учебной книгой, по которой молодежь изучала геометрию, и не потому, что других книг по геометрии не было. Эти книги были. Но они вытеснялись «Началами» Евклида и скоро забывались.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ЛК\Desktop\Rafael_Evcli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916832"/>
            <a:ext cx="6336704" cy="42244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57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5689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2913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Насколько популярны «Начала» Евклида можно судить по тому факту, что в английских школах и теперь геометрия изучается по некоторым из этих книг. Более того, в настоящее время школьные учебники на всех языках мира или дословно копируют «Начала» Евклида, или написаны под их большим влиянием. Кстати сказать, «Геометрия» А. П. Киселева, которая у нас долгое время являлась стабильным учебником в школе, написана по книгам, которые в свою очередь созданы по «Началам» Евклида с большим заимствованием оттуда формы и содержания, причем доказательства некоторых теорем, например теоремы Пифагора, взяты из Евклида дословно.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www.uib.no/imagearchive/stort-hovedtekstbilde_klassiskbil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30747"/>
            <a:ext cx="3178183" cy="2542548"/>
          </a:xfrm>
          <a:prstGeom prst="rect">
            <a:avLst/>
          </a:prstGeom>
          <a:noFill/>
          <a:effectLst>
            <a:reflection blurRad="6350" stA="50000" endA="275" endPos="40000" dist="101600" dir="5400000" sy="-100000" algn="bl" rotWithShape="0"/>
            <a:softEdge rad="127000"/>
          </a:effectLst>
          <a:scene3d>
            <a:camera prst="perspectiveContrastingRigh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02.21308s10.edusite.ru/images/evkli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540" y="3428627"/>
            <a:ext cx="2264296" cy="2904499"/>
          </a:xfrm>
          <a:prstGeom prst="rect">
            <a:avLst/>
          </a:prstGeom>
          <a:noFill/>
          <a:effectLst>
            <a:reflection blurRad="6350" stA="50000" endA="300" endPos="90000" dist="50800" dir="5400000" sy="-100000" algn="bl" rotWithShape="0"/>
            <a:softEdge rad="63500"/>
          </a:effectLst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17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8640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2913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указывалось выше, «Начала» Евклида состоят из 13 книг. Содержание этих книг следующее: первая книга приводит условия равенства треугольников, соотношения между сторонами и углами треугольников, теорию параллельных линий и условия равновеликости треугольников и многоугольников; во второй книге даются методы превращения многоугольника в равновеликий квадрат; третья содержит учение об окружности; в четвертой рассматриваются вписанные и описанные многоугольники; шестая содержит учение о подобных фигурах; в последних трех книгах, т. е. в одиннадцатой, двенадцатой и тринадцатой, излагаются основы стереометрии. Остальные книги, не упомянутые выше, т. е. пятая, седьмая, восьмая, девятая и десятая, посвящены теории пропорций и арифметике, причем изложение чисто геометрическое.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www.lva.virginia.gov/public/archivesmonth/2003/archweek_images/GMU/Euclid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289044"/>
            <a:ext cx="4680520" cy="351039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050962"/>
            <a:ext cx="1584176" cy="237385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985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768" y="851835"/>
            <a:ext cx="67504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«Началах» Евклида дан образец дедуктивного изложения геометрического материала на основе предпосланной системы аксиом и других достоверных истин.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204864"/>
            <a:ext cx="77048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Геометрия в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Началах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строится как выводная система знаний, в которой все предложения последовательно выводятся одно за другим по цепочке, опирающейся на небольшой набор начальных утверждений, принятых без доказательства. Согласно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action="ppaction://hlinkfile" tooltip="Аристотель"/>
              </a:rPr>
              <a:t>Аристотелю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такие начальные утверждения должны иметься, так как цепочка вывода должна где-то начинаться, чтобы не быть бесконечной. Далее, Евклид старается доказывать утверждения общего характера, что тоже соответствует любимому примеру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2" action="ppaction://hlinkfile" tooltip="Аристотель"/>
              </a:rPr>
              <a:t>Аристотеля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«если всякому равнобедренному треугольнику присуще иметь углы, в сумме равные двум прямым, то это присуще ему не потому что он равнобедренный, а потому что он треугольник» 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An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Post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85b12).</a:t>
            </a:r>
          </a:p>
        </p:txBody>
      </p:sp>
      <p:pic>
        <p:nvPicPr>
          <p:cNvPr id="6148" name="Picture 4" descr="http://files.smallbay.ru/images8/alch_aristot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727" y="4797152"/>
            <a:ext cx="14287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90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284984"/>
            <a:ext cx="81369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«Началах» Евклида была дана следующая аксиоматика: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 всякой точки до всякой точки можно провести прямую.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Ограниченную прямую можно непрерывно продолжать по прямой.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Из всякого центра всяким раствором может быть описан круг.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Все прямые углы равны между собой.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прямая, пересекающая две прямые, образует внутренние односторонние углы, меньшие двух прямых, то, продолженные неограниченно, эти две прямые встретятся с той стороны, где углы меньше двух прямых.</a:t>
            </a:r>
          </a:p>
        </p:txBody>
      </p:sp>
      <p:pic>
        <p:nvPicPr>
          <p:cNvPr id="7170" name="Picture 2" descr="http://900igr.net/datai/geometrija/Evklid/0025-007-Pjatyj-postulat-Evklid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120" y="20758"/>
            <a:ext cx="3212426" cy="3283100"/>
          </a:xfrm>
          <a:prstGeom prst="ellipse">
            <a:avLst/>
          </a:prstGeom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 flipH="1" flipV="1">
            <a:off x="1403648" y="692696"/>
            <a:ext cx="3456384" cy="792088"/>
          </a:xfrm>
          <a:prstGeom prst="line">
            <a:avLst/>
          </a:prstGeom>
          <a:ln>
            <a:solidFill>
              <a:schemeClr val="tx1">
                <a:lumMod val="9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 flipV="1">
            <a:off x="1475656" y="980728"/>
            <a:ext cx="3312368" cy="396044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475656" y="1286762"/>
            <a:ext cx="338437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Овал 10"/>
          <p:cNvSpPr/>
          <p:nvPr/>
        </p:nvSpPr>
        <p:spPr>
          <a:xfrm>
            <a:off x="3959932" y="1252418"/>
            <a:ext cx="72008" cy="68688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527884" y="836712"/>
            <a:ext cx="936104" cy="936000"/>
          </a:xfrm>
          <a:prstGeom prst="ellipse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337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45814" y="620688"/>
            <a:ext cx="53737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6088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Начала оказали огромное влияние на развитие математики вплоть до Новейшего времени. Книга переведена на множество языков мира.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количеству переизданий Начала не имеют себе равных среди светских книг.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4585771"/>
            <a:ext cx="5958408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6088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Альберт Эйнштейн так оценивал "Начала": «Это удивительнейшее произведение мысли дало человеческому разуму ту уверенность в себе, которая была необходима для его последующей деятельности. Тот не рожден для теоретических исследований, кто в молодости не восхищался этим творением»</a:t>
            </a:r>
          </a:p>
        </p:txBody>
      </p:sp>
      <p:pic>
        <p:nvPicPr>
          <p:cNvPr id="9218" name="Picture 2" descr="http://www.eleven.co.il/i/15027/1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185" y="2852936"/>
            <a:ext cx="2412479" cy="3883314"/>
          </a:xfrm>
          <a:prstGeom prst="rect">
            <a:avLst/>
          </a:prstGeom>
          <a:noFill/>
          <a:effectLst>
            <a:softEdge rad="317500"/>
          </a:effectLst>
          <a:scene3d>
            <a:camera prst="perspectiveContrastingLeftFacing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px-pict.com/7/3/1/1/4/2/im1/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3820"/>
            <a:ext cx="2311840" cy="3528392"/>
          </a:xfrm>
          <a:prstGeom prst="rect">
            <a:avLst/>
          </a:prstGeom>
          <a:noFill/>
          <a:effectLst>
            <a:softEdge rad="63500"/>
          </a:effectLst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9361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Mylar</Template>
  <TotalTime>191</TotalTime>
  <Words>852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Mylar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Евклидова геометрия венец достижений Греции</dc:title>
  <dc:creator>admin</dc:creator>
  <cp:lastModifiedBy>user</cp:lastModifiedBy>
  <cp:revision>28</cp:revision>
  <dcterms:created xsi:type="dcterms:W3CDTF">2012-11-06T12:35:53Z</dcterms:created>
  <dcterms:modified xsi:type="dcterms:W3CDTF">2012-12-10T18:39:35Z</dcterms:modified>
</cp:coreProperties>
</file>