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9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8002"/>
    <a:srgbClr val="009999"/>
    <a:srgbClr val="99FF66"/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569" autoAdjust="0"/>
  </p:normalViewPr>
  <p:slideViewPr>
    <p:cSldViewPr>
      <p:cViewPr varScale="1">
        <p:scale>
          <a:sx n="100" d="100"/>
          <a:sy n="100" d="100"/>
        </p:scale>
        <p:origin x="-28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3" d="100"/>
          <a:sy n="53" d="100"/>
        </p:scale>
        <p:origin x="-1878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D56136-3361-4E26-A68D-5CDE4F9B9611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E73C22-8A42-4083-8B90-E1B26076C48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87010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0E73C22-8A42-4083-8B90-E1B26076C48C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3248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063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45882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2596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05142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9572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3302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78602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05456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3580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46110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rotWithShape="0">
          <a:gsLst>
            <a:gs pos="0">
              <a:srgbClr val="33CCFF"/>
            </a:gs>
            <a:gs pos="100000">
              <a:srgbClr val="FF9933"/>
            </a:gs>
          </a:gsLst>
          <a:path path="shap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fld id="{E6A9015A-FB94-40DF-8901-04936AA35F66}" type="datetimeFigureOut">
              <a:rPr lang="ru-RU" smtClean="0"/>
              <a:t>10.12.2012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3EC2491-13F3-44D4-A3A2-4A7F775282E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9" r:id="rId1"/>
    <p:sldLayoutId id="2147484100" r:id="rId2"/>
    <p:sldLayoutId id="2147484101" r:id="rId3"/>
    <p:sldLayoutId id="2147484102" r:id="rId4"/>
    <p:sldLayoutId id="2147484103" r:id="rId5"/>
    <p:sldLayoutId id="2147484104" r:id="rId6"/>
    <p:sldLayoutId id="2147484105" r:id="rId7"/>
    <p:sldLayoutId id="2147484106" r:id="rId8"/>
    <p:sldLayoutId id="2147484107" r:id="rId9"/>
    <p:sldLayoutId id="2147484108" r:id="rId10"/>
    <p:sldLayoutId id="214748410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804" y="2564904"/>
            <a:ext cx="7772400" cy="1470025"/>
          </a:xfrm>
        </p:spPr>
        <p:txBody>
          <a:bodyPr>
            <a:noAutofit/>
          </a:bodyPr>
          <a:lstStyle/>
          <a:p>
            <a:r>
              <a:rPr lang="ru-RU" sz="8800" b="1" dirty="0" smtClean="0">
                <a:solidFill>
                  <a:schemeClr val="accent2"/>
                </a:solidFill>
                <a:latin typeface="a_AntiqueTitulDcFr" pitchFamily="82" charset="-52"/>
              </a:rPr>
              <a:t>Теорема Пифагора</a:t>
            </a:r>
            <a:endParaRPr lang="ru-RU" sz="8800" b="1" dirty="0">
              <a:solidFill>
                <a:schemeClr val="accent2"/>
              </a:solidFill>
              <a:latin typeface="a_AntiqueTitulDcFr" pitchFamily="82" charset="-52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604" y="1628800"/>
            <a:ext cx="6400800" cy="648072"/>
          </a:xfrm>
        </p:spPr>
        <p:txBody>
          <a:bodyPr/>
          <a:lstStyle/>
          <a:p>
            <a:r>
              <a:rPr lang="ru-RU" sz="3600" b="1" dirty="0" smtClean="0">
                <a:solidFill>
                  <a:srgbClr val="FFC000"/>
                </a:solidFill>
              </a:rPr>
              <a:t>Урок по теме:</a:t>
            </a:r>
            <a:endParaRPr lang="ru-RU" sz="3600" b="1" dirty="0">
              <a:solidFill>
                <a:srgbClr val="FFC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6227901"/>
            <a:ext cx="75608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Выполнила: учитель </a:t>
            </a:r>
            <a:r>
              <a:rPr lang="ru-RU" dirty="0" smtClean="0">
                <a:solidFill>
                  <a:srgbClr val="00B050"/>
                </a:solidFill>
              </a:rPr>
              <a:t>математики МБОУ </a:t>
            </a:r>
            <a:r>
              <a:rPr lang="ru-RU" dirty="0">
                <a:solidFill>
                  <a:srgbClr val="00B050"/>
                </a:solidFill>
              </a:rPr>
              <a:t>ООШ № 90 Дементьева Н.В.</a:t>
            </a: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29058" y="1500174"/>
            <a:ext cx="4829180" cy="631844"/>
          </a:xfrm>
        </p:spPr>
        <p:txBody>
          <a:bodyPr>
            <a:normAutofit fontScale="90000"/>
          </a:bodyPr>
          <a:lstStyle/>
          <a:p>
            <a:r>
              <a:rPr lang="ru-RU" sz="2800" b="1" dirty="0" smtClean="0">
                <a:latin typeface="+mn-lt"/>
              </a:rPr>
              <a:t>Прямоугольный треугольник</a:t>
            </a:r>
            <a:endParaRPr lang="ru-RU" sz="2800" b="1" dirty="0"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000496" y="1643050"/>
            <a:ext cx="4686304" cy="448311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2000" b="1" i="1" dirty="0" smtClean="0">
              <a:latin typeface="Century Gothic" pitchFamily="34" charset="0"/>
            </a:endParaRPr>
          </a:p>
          <a:p>
            <a:pPr>
              <a:buNone/>
            </a:pPr>
            <a:r>
              <a:rPr lang="ru-RU" sz="2000" b="1" i="1" dirty="0" smtClean="0">
                <a:latin typeface="Century Gothic" pitchFamily="34" charset="0"/>
              </a:rPr>
              <a:t>  </a:t>
            </a:r>
          </a:p>
          <a:p>
            <a:pPr>
              <a:buNone/>
            </a:pPr>
            <a:r>
              <a:rPr lang="ru-RU" sz="2000" b="1" i="1" dirty="0" smtClean="0">
                <a:latin typeface="Century Gothic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a</a:t>
            </a:r>
            <a:r>
              <a:rPr lang="en-US" sz="2000" b="1" i="1" dirty="0" smtClean="0">
                <a:latin typeface="Century Gothic" pitchFamily="34" charset="0"/>
              </a:rPr>
              <a:t> </a:t>
            </a:r>
            <a:r>
              <a:rPr lang="ru-RU" sz="2000" b="1" dirty="0" smtClean="0">
                <a:latin typeface="Century Gothic" pitchFamily="34" charset="0"/>
              </a:rPr>
              <a:t>и</a:t>
            </a:r>
            <a:r>
              <a:rPr lang="ru-RU" sz="2000" b="1" i="1" dirty="0" smtClean="0">
                <a:latin typeface="Century Gothic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b</a:t>
            </a:r>
            <a:r>
              <a:rPr lang="en-US" sz="2000" b="1" i="1" dirty="0" smtClean="0">
                <a:latin typeface="Century Gothic" pitchFamily="34" charset="0"/>
              </a:rPr>
              <a:t> </a:t>
            </a:r>
            <a:r>
              <a:rPr lang="ru-RU" sz="2000" b="1" i="1" dirty="0" smtClean="0">
                <a:latin typeface="Century Gothic" pitchFamily="34" charset="0"/>
              </a:rPr>
              <a:t> </a:t>
            </a:r>
            <a:r>
              <a:rPr lang="ru-RU" sz="2000" b="1" dirty="0" smtClean="0">
                <a:latin typeface="Century Gothic" pitchFamily="34" charset="0"/>
              </a:rPr>
              <a:t>- катеты,</a:t>
            </a:r>
            <a:r>
              <a:rPr lang="ru-RU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2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c </a:t>
            </a:r>
            <a:r>
              <a:rPr lang="en-US" sz="2000" b="1" dirty="0" smtClean="0">
                <a:latin typeface="Century Gothic" pitchFamily="34" charset="0"/>
              </a:rPr>
              <a:t>– </a:t>
            </a:r>
            <a:r>
              <a:rPr lang="ru-RU" sz="2000" b="1" dirty="0" smtClean="0">
                <a:latin typeface="Century Gothic" pitchFamily="34" charset="0"/>
              </a:rPr>
              <a:t>гипотенуза.</a:t>
            </a:r>
          </a:p>
          <a:p>
            <a:pPr>
              <a:buNone/>
            </a:pPr>
            <a:endParaRPr lang="ru-RU" sz="2000" b="1" dirty="0">
              <a:latin typeface="Century Gothic" pitchFamily="34" charset="0"/>
            </a:endParaRP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Выразить  </a:t>
            </a:r>
            <a:r>
              <a:rPr lang="ru-RU" sz="2800" b="1" i="1" dirty="0" smtClean="0">
                <a:latin typeface="Century Gothic" pitchFamily="34" charset="0"/>
              </a:rPr>
              <a:t>с</a:t>
            </a:r>
            <a:r>
              <a:rPr lang="ru-RU" sz="2800" b="1" dirty="0" smtClean="0">
                <a:latin typeface="Century Gothic" pitchFamily="34" charset="0"/>
              </a:rPr>
              <a:t> через </a:t>
            </a:r>
            <a:r>
              <a:rPr lang="ru-RU" sz="2800" b="1" i="1" dirty="0" smtClean="0">
                <a:latin typeface="Century Gothic" pitchFamily="34" charset="0"/>
              </a:rPr>
              <a:t>а</a:t>
            </a:r>
            <a:r>
              <a:rPr lang="ru-RU" sz="2800" b="1" dirty="0" smtClean="0">
                <a:latin typeface="Century Gothic" pitchFamily="34" charset="0"/>
              </a:rPr>
              <a:t> и </a:t>
            </a:r>
            <a:r>
              <a:rPr lang="en-US" sz="2800" b="1" i="1" dirty="0" smtClean="0">
                <a:latin typeface="Century Gothic" pitchFamily="34" charset="0"/>
              </a:rPr>
              <a:t>b</a:t>
            </a:r>
            <a:r>
              <a:rPr lang="ru-RU" sz="2800" b="1" dirty="0" smtClean="0">
                <a:latin typeface="Century Gothic" pitchFamily="34" charset="0"/>
              </a:rPr>
              <a:t>.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Выразить </a:t>
            </a:r>
            <a:r>
              <a:rPr lang="ru-RU" sz="2800" b="1" i="1" dirty="0" smtClean="0">
                <a:latin typeface="Century Gothic" pitchFamily="34" charset="0"/>
              </a:rPr>
              <a:t> а </a:t>
            </a:r>
            <a:r>
              <a:rPr lang="ru-RU" sz="2800" b="1" dirty="0" smtClean="0">
                <a:latin typeface="Century Gothic" pitchFamily="34" charset="0"/>
              </a:rPr>
              <a:t>через </a:t>
            </a:r>
            <a:r>
              <a:rPr lang="en-US" sz="2800" b="1" i="1" dirty="0" smtClean="0">
                <a:latin typeface="Century Gothic" pitchFamily="34" charset="0"/>
              </a:rPr>
              <a:t>b</a:t>
            </a:r>
            <a:r>
              <a:rPr lang="en-US" sz="2800" b="1" dirty="0" smtClean="0">
                <a:latin typeface="Century Gothic" pitchFamily="34" charset="0"/>
              </a:rPr>
              <a:t> </a:t>
            </a:r>
            <a:r>
              <a:rPr lang="ru-RU" sz="2800" b="1" dirty="0" smtClean="0">
                <a:latin typeface="Century Gothic" pitchFamily="34" charset="0"/>
              </a:rPr>
              <a:t>и</a:t>
            </a:r>
            <a:r>
              <a:rPr lang="ru-RU" sz="2800" b="1" i="1" dirty="0" smtClean="0">
                <a:latin typeface="Century Gothic" pitchFamily="34" charset="0"/>
              </a:rPr>
              <a:t> с.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Выразить  </a:t>
            </a:r>
            <a:r>
              <a:rPr lang="en-US" sz="2800" b="1" i="1" dirty="0" smtClean="0">
                <a:latin typeface="Century Gothic" pitchFamily="34" charset="0"/>
              </a:rPr>
              <a:t>b</a:t>
            </a:r>
            <a:r>
              <a:rPr lang="ru-RU" sz="2800" b="1" i="1" dirty="0" smtClean="0">
                <a:latin typeface="Century Gothic" pitchFamily="34" charset="0"/>
              </a:rPr>
              <a:t> </a:t>
            </a:r>
            <a:r>
              <a:rPr lang="ru-RU" sz="2800" b="1" dirty="0" smtClean="0">
                <a:latin typeface="Century Gothic" pitchFamily="34" charset="0"/>
              </a:rPr>
              <a:t>через</a:t>
            </a:r>
            <a:r>
              <a:rPr lang="ru-RU" sz="2800" b="1" i="1" dirty="0" smtClean="0">
                <a:latin typeface="Century Gothic" pitchFamily="34" charset="0"/>
              </a:rPr>
              <a:t> а </a:t>
            </a:r>
            <a:r>
              <a:rPr lang="ru-RU" sz="2800" b="1" dirty="0" smtClean="0">
                <a:latin typeface="Century Gothic" pitchFamily="34" charset="0"/>
              </a:rPr>
              <a:t>и </a:t>
            </a:r>
            <a:r>
              <a:rPr lang="ru-RU" sz="2800" b="1" i="1" dirty="0" smtClean="0">
                <a:latin typeface="Century Gothic" pitchFamily="34" charset="0"/>
              </a:rPr>
              <a:t>с</a:t>
            </a:r>
            <a:r>
              <a:rPr lang="ru-RU" sz="2800" b="1" dirty="0" smtClean="0">
                <a:latin typeface="Century Gothic" pitchFamily="34" charset="0"/>
              </a:rPr>
              <a:t>.</a:t>
            </a:r>
            <a:endParaRPr lang="ru-RU" sz="2800" b="1" dirty="0">
              <a:latin typeface="Century Gothic" pitchFamily="34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 rot="16200000">
            <a:off x="571473" y="1571612"/>
            <a:ext cx="2714644" cy="314327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500166" y="2786058"/>
            <a:ext cx="50006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/>
              <a:t>с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28794" y="4572008"/>
            <a:ext cx="57150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 </a:t>
            </a:r>
            <a:r>
              <a:rPr lang="ru-RU" sz="2800" dirty="0" smtClean="0"/>
              <a:t>а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499132" y="2857496"/>
            <a:ext cx="42992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2800" dirty="0" smtClean="0"/>
              <a:t>b</a:t>
            </a:r>
            <a:endParaRPr lang="ru-RU" sz="2800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29034" y="1142984"/>
            <a:ext cx="4186238" cy="77472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latin typeface="Century Gothic" pitchFamily="34" charset="0"/>
              </a:rPr>
              <a:t>Дано:</a:t>
            </a:r>
            <a:endParaRPr lang="ru-RU" sz="2800" b="1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957762" y="1857364"/>
            <a:ext cx="4186238" cy="462598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latin typeface="Century Gothic" pitchFamily="34" charset="0"/>
              </a:rPr>
              <a:t>ABC</a:t>
            </a:r>
            <a:r>
              <a:rPr lang="ru-RU" sz="2800" b="1" dirty="0" smtClean="0">
                <a:latin typeface="Century Gothic" pitchFamily="34" charset="0"/>
              </a:rPr>
              <a:t> - прямоугольный.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АВ = 7 см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АС = 5 см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_________</a:t>
            </a:r>
          </a:p>
          <a:p>
            <a:pPr>
              <a:buNone/>
            </a:pPr>
            <a:endParaRPr lang="ru-RU" sz="2800" b="1" dirty="0">
              <a:latin typeface="Century Gothic" pitchFamily="34" charset="0"/>
            </a:endParaRP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Найти: ВС</a:t>
            </a:r>
            <a:endParaRPr lang="ru-RU" sz="2800" b="1" dirty="0">
              <a:latin typeface="Century Gothic" pitchFamily="34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357290" y="1643050"/>
            <a:ext cx="3000396" cy="3429024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57290" y="4857760"/>
            <a:ext cx="214314" cy="214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214422"/>
            <a:ext cx="104737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 </a:t>
            </a:r>
            <a:r>
              <a:rPr lang="ru-RU" sz="2400" b="1" dirty="0"/>
              <a:t>В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917746" y="4929198"/>
            <a:ext cx="4395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 </a:t>
            </a:r>
            <a:r>
              <a:rPr lang="ru-RU" sz="2400" b="1" dirty="0"/>
              <a:t>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286248" y="4824723"/>
            <a:ext cx="417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/>
              <a:t> </a:t>
            </a:r>
            <a:r>
              <a:rPr lang="ru-RU" sz="2400" b="1" dirty="0"/>
              <a:t>С</a:t>
            </a: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4786314" y="2071678"/>
            <a:ext cx="214314" cy="214314"/>
          </a:xfrm>
          <a:prstGeom prst="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ый треугольник 4"/>
          <p:cNvSpPr/>
          <p:nvPr/>
        </p:nvSpPr>
        <p:spPr>
          <a:xfrm rot="21212724" flipH="1" flipV="1">
            <a:off x="1518691" y="1619157"/>
            <a:ext cx="2286016" cy="3000396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1214422"/>
            <a:ext cx="5543560" cy="91759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latin typeface="Century Gothic" pitchFamily="34" charset="0"/>
              </a:rPr>
              <a:t>Дано: </a:t>
            </a:r>
            <a:endParaRPr lang="ru-RU" sz="4000" b="1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7752" y="1928802"/>
            <a:ext cx="4286248" cy="4483113"/>
          </a:xfrm>
        </p:spPr>
        <p:txBody>
          <a:bodyPr/>
          <a:lstStyle/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ТРО – прямоугольный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РО = 10 см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ТО = 15 см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_______</a:t>
            </a:r>
          </a:p>
          <a:p>
            <a:pPr>
              <a:buNone/>
            </a:pPr>
            <a:r>
              <a:rPr lang="ru-RU" sz="2800" b="1" dirty="0" smtClean="0">
                <a:latin typeface="Century Gothic" pitchFamily="34" charset="0"/>
              </a:rPr>
              <a:t>Найти РТ</a:t>
            </a:r>
            <a:endParaRPr lang="ru-RU" sz="2800" b="1" dirty="0">
              <a:latin typeface="Century Gothic" pitchFamily="34" charset="0"/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714876" y="2143116"/>
            <a:ext cx="214314" cy="214314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000100" y="1357298"/>
            <a:ext cx="7143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Т</a:t>
            </a:r>
            <a:endParaRPr lang="ru-RU" sz="28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643306" y="1071546"/>
            <a:ext cx="450056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/>
              <a:t>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786182" y="457200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800" b="1" dirty="0"/>
              <a:t>О</a:t>
            </a:r>
          </a:p>
        </p:txBody>
      </p:sp>
      <p:sp>
        <p:nvSpPr>
          <p:cNvPr id="9" name="Прямоугольник 8"/>
          <p:cNvSpPr/>
          <p:nvPr/>
        </p:nvSpPr>
        <p:spPr>
          <a:xfrm rot="5005029">
            <a:off x="3363286" y="1507168"/>
            <a:ext cx="242708" cy="283868"/>
          </a:xfrm>
          <a:prstGeom prst="rect">
            <a:avLst/>
          </a:prstGeom>
          <a:solidFill>
            <a:srgbClr val="0070C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dirty="0" smtClean="0">
                <a:solidFill>
                  <a:schemeClr val="accent1">
                    <a:lumMod val="75000"/>
                  </a:schemeClr>
                </a:solidFill>
                <a:latin typeface="HansHand" pitchFamily="2" charset="0"/>
              </a:rPr>
              <a:t>Проверочная работа</a:t>
            </a:r>
            <a:endParaRPr lang="ru-RU" sz="7200" dirty="0">
              <a:solidFill>
                <a:schemeClr val="accent1">
                  <a:lumMod val="75000"/>
                </a:schemeClr>
              </a:solidFill>
              <a:latin typeface="HansHan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7972452" cy="104298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400" dirty="0" smtClean="0">
                <a:latin typeface="Century Gothic" pitchFamily="34" charset="0"/>
              </a:rPr>
              <a:t>Задание. В прямоугольном треугольнике </a:t>
            </a:r>
            <a:r>
              <a:rPr lang="ru-RU" sz="2400" i="1" dirty="0" smtClean="0">
                <a:latin typeface="Century Gothic" pitchFamily="34" charset="0"/>
              </a:rPr>
              <a:t>а,</a:t>
            </a:r>
          </a:p>
          <a:p>
            <a:pPr algn="ctr">
              <a:buNone/>
            </a:pPr>
            <a:r>
              <a:rPr lang="ru-RU" sz="2400" i="1" dirty="0">
                <a:latin typeface="Century Gothic" pitchFamily="34" charset="0"/>
              </a:rPr>
              <a:t> </a:t>
            </a:r>
            <a:r>
              <a:rPr lang="en-US" sz="2400" i="1" dirty="0" smtClean="0">
                <a:latin typeface="Century Gothic" pitchFamily="34" charset="0"/>
              </a:rPr>
              <a:t>b  </a:t>
            </a:r>
            <a:r>
              <a:rPr lang="en-US" sz="2400" dirty="0" smtClean="0">
                <a:latin typeface="Century Gothic" pitchFamily="34" charset="0"/>
              </a:rPr>
              <a:t>- </a:t>
            </a:r>
            <a:r>
              <a:rPr lang="ru-RU" sz="2400" dirty="0" smtClean="0">
                <a:latin typeface="Century Gothic" pitchFamily="34" charset="0"/>
              </a:rPr>
              <a:t>катеты</a:t>
            </a:r>
            <a:r>
              <a:rPr lang="ru-RU" sz="2400" i="1" dirty="0" smtClean="0">
                <a:latin typeface="Century Gothic" pitchFamily="34" charset="0"/>
              </a:rPr>
              <a:t>, с – </a:t>
            </a:r>
            <a:r>
              <a:rPr lang="ru-RU" sz="2400" dirty="0" smtClean="0">
                <a:latin typeface="Century Gothic" pitchFamily="34" charset="0"/>
              </a:rPr>
              <a:t>гипотенуза. Заполните таблицу.</a:t>
            </a:r>
            <a:endParaRPr lang="ru-RU" sz="2400" i="1" dirty="0">
              <a:latin typeface="Century Gothic" pitchFamily="34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1142976" y="2643182"/>
            <a:ext cx="1785950" cy="2786082"/>
          </a:xfrm>
          <a:prstGeom prst="rt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5214950"/>
            <a:ext cx="142876" cy="21431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643042" y="5500702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entury Gothic" pitchFamily="34" charset="0"/>
              </a:rPr>
              <a:t>b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000232" y="3714752"/>
            <a:ext cx="333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с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714348" y="4000504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а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500430" y="2285992"/>
            <a:ext cx="4643470" cy="785818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5400000">
            <a:off x="3394067" y="4035429"/>
            <a:ext cx="350046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4929984" y="4071148"/>
            <a:ext cx="3571106" cy="79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500430" y="3073398"/>
            <a:ext cx="4643470" cy="314327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rot="5400000">
            <a:off x="3571868" y="4643446"/>
            <a:ext cx="314327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5144298" y="4642652"/>
            <a:ext cx="3143272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>
            <a:off x="3500430" y="3857628"/>
            <a:ext cx="46434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endCxn id="18" idx="3"/>
          </p:cNvCxnSpPr>
          <p:nvPr/>
        </p:nvCxnSpPr>
        <p:spPr>
          <a:xfrm>
            <a:off x="3500430" y="4645034"/>
            <a:ext cx="46434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Прямая соединительная линия 27"/>
          <p:cNvCxnSpPr/>
          <p:nvPr/>
        </p:nvCxnSpPr>
        <p:spPr>
          <a:xfrm>
            <a:off x="3500430" y="5500702"/>
            <a:ext cx="464347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Прямоугольник 28"/>
          <p:cNvSpPr/>
          <p:nvPr/>
        </p:nvSpPr>
        <p:spPr>
          <a:xfrm>
            <a:off x="4143372" y="2500306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а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7286644" y="2500306"/>
            <a:ext cx="333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с</a:t>
            </a:r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5786446" y="2500306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i="1" dirty="0" smtClean="0">
                <a:latin typeface="Century Gothic" pitchFamily="34" charset="0"/>
              </a:rPr>
              <a:t>b</a:t>
            </a:r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4130854" y="3286124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30</a:t>
            </a:r>
            <a:endParaRPr lang="ru-RU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7274126" y="3273982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50</a:t>
            </a:r>
            <a:endParaRPr lang="ru-RU" dirty="0"/>
          </a:p>
        </p:txBody>
      </p:sp>
      <p:sp>
        <p:nvSpPr>
          <p:cNvPr id="34" name="Прямоугольник 33"/>
          <p:cNvSpPr/>
          <p:nvPr/>
        </p:nvSpPr>
        <p:spPr>
          <a:xfrm>
            <a:off x="4143372" y="41433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>
                <a:latin typeface="Century Gothic" pitchFamily="34" charset="0"/>
              </a:rPr>
              <a:t>1</a:t>
            </a:r>
            <a:endParaRPr lang="ru-RU" dirty="0"/>
          </a:p>
        </p:txBody>
      </p:sp>
      <p:sp>
        <p:nvSpPr>
          <p:cNvPr id="35" name="Прямоугольник 34"/>
          <p:cNvSpPr/>
          <p:nvPr/>
        </p:nvSpPr>
        <p:spPr>
          <a:xfrm>
            <a:off x="5786446" y="4143380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1</a:t>
            </a:r>
            <a:endParaRPr lang="ru-RU" dirty="0"/>
          </a:p>
        </p:txBody>
      </p:sp>
      <p:sp>
        <p:nvSpPr>
          <p:cNvPr id="36" name="Прямоугольник 35"/>
          <p:cNvSpPr/>
          <p:nvPr/>
        </p:nvSpPr>
        <p:spPr>
          <a:xfrm>
            <a:off x="5715008" y="492919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12</a:t>
            </a:r>
            <a:endParaRPr lang="ru-RU" dirty="0"/>
          </a:p>
        </p:txBody>
      </p:sp>
      <p:sp>
        <p:nvSpPr>
          <p:cNvPr id="37" name="Прямоугольник 36"/>
          <p:cNvSpPr/>
          <p:nvPr/>
        </p:nvSpPr>
        <p:spPr>
          <a:xfrm>
            <a:off x="7215206" y="4929198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15</a:t>
            </a:r>
            <a:endParaRPr lang="ru-RU" dirty="0"/>
          </a:p>
        </p:txBody>
      </p:sp>
      <p:sp>
        <p:nvSpPr>
          <p:cNvPr id="38" name="Прямоугольник 37"/>
          <p:cNvSpPr/>
          <p:nvPr/>
        </p:nvSpPr>
        <p:spPr>
          <a:xfrm>
            <a:off x="7215206" y="5715016"/>
            <a:ext cx="4411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10</a:t>
            </a:r>
            <a:endParaRPr lang="ru-RU" dirty="0"/>
          </a:p>
        </p:txBody>
      </p:sp>
      <p:sp>
        <p:nvSpPr>
          <p:cNvPr id="39" name="Прямоугольник 38"/>
          <p:cNvSpPr/>
          <p:nvPr/>
        </p:nvSpPr>
        <p:spPr>
          <a:xfrm>
            <a:off x="4143372" y="5715016"/>
            <a:ext cx="3129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latin typeface="Century Gothic" pitchFamily="34" charset="0"/>
              </a:rPr>
              <a:t>8</a:t>
            </a:r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642918"/>
            <a:ext cx="3429024" cy="100013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Century Gothic" pitchFamily="34" charset="0"/>
              </a:rPr>
              <a:t>Задача.</a:t>
            </a:r>
            <a:endParaRPr lang="ru-RU" sz="3200" b="1" dirty="0"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971924" cy="45434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Парус имеет вид</a:t>
            </a:r>
          </a:p>
          <a:p>
            <a:pPr algn="ctr">
              <a:buNone/>
            </a:pPr>
            <a:r>
              <a:rPr lang="ru-RU" sz="2000" dirty="0" smtClean="0"/>
              <a:t>четырехугольника </a:t>
            </a:r>
            <a:r>
              <a:rPr lang="en-US" sz="2000" dirty="0" smtClean="0"/>
              <a:t>ABCD</a:t>
            </a:r>
            <a:r>
              <a:rPr lang="ru-RU" sz="2000" dirty="0" smtClean="0"/>
              <a:t>, </a:t>
            </a:r>
          </a:p>
          <a:p>
            <a:pPr>
              <a:buNone/>
            </a:pPr>
            <a:r>
              <a:rPr lang="ru-RU" sz="2000" dirty="0" smtClean="0"/>
              <a:t>  Углы А,С И </a:t>
            </a:r>
            <a:r>
              <a:rPr lang="en-US" sz="2000" dirty="0" smtClean="0"/>
              <a:t>D</a:t>
            </a:r>
            <a:r>
              <a:rPr lang="ru-RU" sz="2000" dirty="0"/>
              <a:t> </a:t>
            </a:r>
            <a:r>
              <a:rPr lang="ru-RU" sz="2000" dirty="0" smtClean="0"/>
              <a:t>которого равны 45 .</a:t>
            </a:r>
          </a:p>
          <a:p>
            <a:pPr>
              <a:buNone/>
            </a:pPr>
            <a:endParaRPr lang="ru-RU" sz="2000" dirty="0"/>
          </a:p>
          <a:p>
            <a:pPr algn="ctr">
              <a:buNone/>
            </a:pPr>
            <a:endParaRPr lang="ru-RU" sz="2000" dirty="0"/>
          </a:p>
          <a:p>
            <a:pPr algn="ctr">
              <a:buNone/>
            </a:pP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Найдите площадь паруса,</a:t>
            </a:r>
            <a:r>
              <a:rPr lang="en-US" sz="2000" dirty="0" smtClean="0"/>
              <a:t> </a:t>
            </a:r>
            <a:endParaRPr lang="ru-RU" sz="2000" dirty="0" smtClean="0"/>
          </a:p>
          <a:p>
            <a:pPr algn="ctr">
              <a:buNone/>
            </a:pPr>
            <a:r>
              <a:rPr lang="ru-RU" sz="2000" dirty="0" smtClean="0"/>
              <a:t>если </a:t>
            </a:r>
            <a:r>
              <a:rPr lang="en-US" sz="2000" dirty="0" smtClean="0"/>
              <a:t> BD=4</a:t>
            </a:r>
            <a:r>
              <a:rPr lang="ru-RU" sz="2000" dirty="0" smtClean="0"/>
              <a:t> см.</a:t>
            </a:r>
            <a:endParaRPr lang="ru-RU" sz="2000" dirty="0"/>
          </a:p>
        </p:txBody>
      </p:sp>
      <p:sp>
        <p:nvSpPr>
          <p:cNvPr id="5" name="Блок-схема: узел 4"/>
          <p:cNvSpPr/>
          <p:nvPr/>
        </p:nvSpPr>
        <p:spPr>
          <a:xfrm>
            <a:off x="4143372" y="2428868"/>
            <a:ext cx="71438" cy="71438"/>
          </a:xfrm>
          <a:prstGeom prst="flowChartConnector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6500826" y="1928802"/>
            <a:ext cx="2357454" cy="1428760"/>
          </a:xfrm>
          <a:prstGeom prst="rtTriangle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 flipH="1">
            <a:off x="4071934" y="1571612"/>
            <a:ext cx="2428892" cy="1785950"/>
          </a:xfrm>
          <a:prstGeom prst="rtTriangle">
            <a:avLst/>
          </a:prstGeom>
          <a:solidFill>
            <a:srgbClr val="00B0F0"/>
          </a:solidFill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ый треугольник 8"/>
          <p:cNvSpPr/>
          <p:nvPr/>
        </p:nvSpPr>
        <p:spPr>
          <a:xfrm flipH="1">
            <a:off x="4071934" y="1928802"/>
            <a:ext cx="2428892" cy="1428760"/>
          </a:xfrm>
          <a:prstGeom prst="rtTriangle">
            <a:avLst/>
          </a:prstGeom>
          <a:noFill/>
          <a:ln w="3175"/>
          <a:effectLst>
            <a:glow rad="101600">
              <a:schemeClr val="tx1">
                <a:alpha val="60000"/>
              </a:schemeClr>
            </a:glow>
            <a:softEdge rad="12700"/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6572264" y="1571612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786182" y="3286124"/>
            <a:ext cx="32733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8786842" y="3273982"/>
            <a:ext cx="30809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215074" y="1285860"/>
            <a:ext cx="31771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405440" y="3357562"/>
            <a:ext cx="3097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К</a:t>
            </a:r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  <p:txBody>
          <a:bodyPr>
            <a:noAutofit/>
          </a:bodyPr>
          <a:lstStyle/>
          <a:p>
            <a:r>
              <a:rPr lang="ru-RU" b="1" dirty="0" smtClean="0">
                <a:solidFill>
                  <a:srgbClr val="99FF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NinaCTT" pitchFamily="2" charset="0"/>
              </a:rPr>
              <a:t>Домашнее задание</a:t>
            </a:r>
            <a:endParaRPr lang="ru-RU" b="1" dirty="0">
              <a:solidFill>
                <a:srgbClr val="99FF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NinaCTT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solidFill>
                  <a:srgbClr val="C00000"/>
                </a:solidFill>
                <a:latin typeface="Ariston" pitchFamily="66" charset="0"/>
              </a:rPr>
              <a:t>Обязательно</a:t>
            </a:r>
            <a:r>
              <a:rPr lang="ru-RU" dirty="0" smtClean="0">
                <a:latin typeface="Century Gothic" pitchFamily="34" charset="0"/>
              </a:rPr>
              <a:t>: п. 54, с.125-127,</a:t>
            </a:r>
          </a:p>
          <a:p>
            <a:pPr>
              <a:buNone/>
            </a:pPr>
            <a:r>
              <a:rPr lang="ru-RU" dirty="0" smtClean="0">
                <a:latin typeface="Century Gothic" pitchFamily="34" charset="0"/>
              </a:rPr>
              <a:t> № 483(б, г),486 (а, б). </a:t>
            </a:r>
            <a:br>
              <a:rPr lang="ru-RU" dirty="0" smtClean="0">
                <a:latin typeface="Century Gothic" pitchFamily="34" charset="0"/>
              </a:rPr>
            </a:br>
            <a:r>
              <a:rPr lang="ru-RU" sz="5400" b="1" dirty="0" smtClean="0">
                <a:solidFill>
                  <a:schemeClr val="accent3">
                    <a:lumMod val="50000"/>
                  </a:schemeClr>
                </a:solidFill>
                <a:latin typeface="Ariston" pitchFamily="66" charset="0"/>
              </a:rPr>
              <a:t>Дополнительно</a:t>
            </a:r>
            <a:r>
              <a:rPr lang="ru-RU" dirty="0" smtClean="0">
                <a:latin typeface="Century Gothic" pitchFamily="34" charset="0"/>
              </a:rPr>
              <a:t>: </a:t>
            </a:r>
          </a:p>
          <a:p>
            <a:pPr algn="ctr">
              <a:buNone/>
            </a:pPr>
            <a:r>
              <a:rPr lang="ru-RU" sz="2800" dirty="0" smtClean="0">
                <a:latin typeface="Century Gothic" pitchFamily="34" charset="0"/>
              </a:rPr>
              <a:t>найти и выучить другое доказательство</a:t>
            </a:r>
          </a:p>
          <a:p>
            <a:pPr algn="ctr">
              <a:buNone/>
            </a:pPr>
            <a:r>
              <a:rPr lang="ru-RU" sz="2800" dirty="0" smtClean="0">
                <a:latin typeface="Century Gothic" pitchFamily="34" charset="0"/>
              </a:rPr>
              <a:t>теоремы Пифагора ( их более 100);</a:t>
            </a:r>
          </a:p>
          <a:p>
            <a:pPr algn="ctr">
              <a:buNone/>
            </a:pPr>
            <a:r>
              <a:rPr lang="ru-RU" sz="2800" dirty="0" smtClean="0">
                <a:latin typeface="Century Gothic" pitchFamily="34" charset="0"/>
              </a:rPr>
              <a:t>выяснить, что такое «пифагоровы штаны».</a:t>
            </a:r>
            <a:endParaRPr lang="ru-RU" sz="28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H="1">
            <a:off x="8686800" y="6286520"/>
            <a:ext cx="171480" cy="285752"/>
          </a:xfrm>
        </p:spPr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1988840"/>
            <a:ext cx="8229600" cy="1872208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8100000" scaled="1"/>
            <a:tileRect/>
          </a:gradFill>
        </p:spPr>
        <p:txBody>
          <a:bodyPr/>
          <a:lstStyle/>
          <a:p>
            <a:r>
              <a:rPr lang="ru-RU" dirty="0" smtClean="0"/>
              <a:t>Подведение итогов</a:t>
            </a:r>
            <a:br>
              <a:rPr lang="ru-RU" dirty="0" smtClean="0"/>
            </a:br>
            <a:r>
              <a:rPr lang="ru-RU" dirty="0" smtClean="0"/>
              <a:t>выставление оценок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548680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Цель урока: 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изучить теорему Пифагора и показать ее применение при решении задач.</a:t>
            </a:r>
            <a:br>
              <a:rPr lang="ru-RU" sz="3600" b="1" dirty="0" smtClean="0">
                <a:latin typeface="Calibri" pitchFamily="34" charset="0"/>
                <a:cs typeface="Times New Roman" pitchFamily="18" charset="0"/>
              </a:rPr>
            </a:br>
            <a:r>
              <a:rPr lang="ru-RU" sz="5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cs typeface="Times New Roman" pitchFamily="18" charset="0"/>
              </a:rPr>
              <a:t>Оборудование:</a:t>
            </a:r>
            <a:r>
              <a:rPr lang="ru-RU" sz="5000" dirty="0" smtClean="0"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программа</a:t>
            </a:r>
            <a:r>
              <a:rPr lang="en-US" sz="3600" b="1" dirty="0" smtClean="0">
                <a:latin typeface="Calibri" pitchFamily="34" charset="0"/>
                <a:cs typeface="Times New Roman" pitchFamily="18" charset="0"/>
              </a:rPr>
              <a:t>, 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созданная с помощью </a:t>
            </a:r>
            <a:r>
              <a:rPr lang="en-US" sz="3600" b="1" dirty="0" smtClean="0">
                <a:latin typeface="Calibri" pitchFamily="34" charset="0"/>
                <a:cs typeface="Times New Roman" pitchFamily="18" charset="0"/>
              </a:rPr>
              <a:t>Microsoft Power Point,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 мультимедийный проектор, листы для выполнения проверочной работы, тест, созданный в программе </a:t>
            </a:r>
            <a:r>
              <a:rPr lang="en-US" sz="3600" b="1" dirty="0" smtClean="0">
                <a:latin typeface="Calibri" pitchFamily="34" charset="0"/>
                <a:cs typeface="Times New Roman" pitchFamily="18" charset="0"/>
              </a:rPr>
              <a:t>Microsoft Excel</a:t>
            </a:r>
            <a:r>
              <a:rPr lang="ru-RU" sz="3600" b="1" dirty="0" smtClean="0">
                <a:latin typeface="Calibri" pitchFamily="34" charset="0"/>
                <a:cs typeface="Times New Roman" pitchFamily="18" charset="0"/>
              </a:rPr>
              <a:t>.</a:t>
            </a:r>
            <a:endParaRPr lang="ru-RU" sz="3600" b="1" dirty="0"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latin typeface="Calibri" pitchFamily="34" charset="0"/>
              </a:rPr>
              <a:t> Историческая справка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>
                <a:latin typeface="Calibri" pitchFamily="34" charset="0"/>
              </a:rPr>
              <a:t> </a:t>
            </a:r>
            <a:r>
              <a:rPr lang="ru-RU" sz="4000" b="1" dirty="0" smtClean="0">
                <a:latin typeface="Calibri" pitchFamily="34" charset="0"/>
              </a:rPr>
              <a:t>Проверка домашнего     задания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latin typeface="Calibri" pitchFamily="34" charset="0"/>
              </a:rPr>
              <a:t>Устная работа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latin typeface="Calibri" pitchFamily="34" charset="0"/>
              </a:rPr>
              <a:t>Изучение новой темы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latin typeface="Calibri" pitchFamily="34" charset="0"/>
              </a:rPr>
              <a:t>Решение задач</a:t>
            </a:r>
          </a:p>
          <a:p>
            <a:pPr>
              <a:buFont typeface="Wingdings" pitchFamily="2" charset="2"/>
              <a:buChar char="ü"/>
            </a:pPr>
            <a:r>
              <a:rPr lang="ru-RU" sz="4000" b="1" dirty="0" smtClean="0">
                <a:latin typeface="Calibri" pitchFamily="34" charset="0"/>
              </a:rPr>
              <a:t>Подведение итогов</a:t>
            </a:r>
            <a:endParaRPr lang="ru-RU" sz="4000" b="1" dirty="0">
              <a:latin typeface="Calibri" pitchFamily="34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r>
              <a:rPr lang="ru-RU" sz="6600" dirty="0">
                <a:solidFill>
                  <a:srgbClr val="FE8002"/>
                </a:solidFill>
                <a:latin typeface="Country Western" pitchFamily="2" charset="0"/>
                <a:ea typeface="+mn-ea"/>
                <a:cs typeface="+mn-cs"/>
              </a:rPr>
              <a:t>План урока </a:t>
            </a:r>
            <a:endParaRPr lang="ru-RU" sz="6600" dirty="0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1143000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  <a:latin typeface="Wooden Ship Decorated" pitchFamily="2" charset="0"/>
              </a:rPr>
              <a:t>Историческая справка</a:t>
            </a:r>
            <a:endParaRPr lang="ru-RU" sz="5400" dirty="0">
              <a:solidFill>
                <a:srgbClr val="0070C0"/>
              </a:solidFill>
              <a:latin typeface="Wooden Ship Decorated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900634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latin typeface="AGReverance" pitchFamily="2" charset="0"/>
              </a:rPr>
              <a:t>Пифагор родился в 576 г. до н.э на острове Самос, расположенном в Эгейском море.</a:t>
            </a:r>
            <a:br>
              <a:rPr lang="ru-RU" dirty="0" smtClean="0">
                <a:latin typeface="AGReverance" pitchFamily="2" charset="0"/>
              </a:rPr>
            </a:br>
            <a:r>
              <a:rPr lang="ru-RU" dirty="0" smtClean="0">
                <a:latin typeface="AGReverance" pitchFamily="2" charset="0"/>
              </a:rPr>
              <a:t>Четыре раза подряд Пифагор был олимпийским чемпионов. По совету Фалеса 22 года Пифагор набирался мудрости в Египте. Во время завоевательных походов попал в плен, был продан в рабство и 10 лет жил в Вавилоне. Вернувшись на родину, Пифагор организовал </a:t>
            </a:r>
            <a:r>
              <a:rPr lang="ru-RU" dirty="0" err="1" smtClean="0">
                <a:latin typeface="AGReverance" pitchFamily="2" charset="0"/>
              </a:rPr>
              <a:t>Пифагорский</a:t>
            </a:r>
            <a:r>
              <a:rPr lang="ru-RU" dirty="0" smtClean="0">
                <a:latin typeface="AGReverance" pitchFamily="2" charset="0"/>
              </a:rPr>
              <a:t> орден – школу философов и математиков. </a:t>
            </a:r>
            <a:br>
              <a:rPr lang="ru-RU" dirty="0" smtClean="0">
                <a:latin typeface="AGReverance" pitchFamily="2" charset="0"/>
              </a:rPr>
            </a:br>
            <a:r>
              <a:rPr lang="ru-RU" dirty="0" smtClean="0">
                <a:latin typeface="AGReverance" pitchFamily="2" charset="0"/>
              </a:rPr>
              <a:t>Во время народного восстания в 496 г. До н.э был убит в уличной схватке.</a:t>
            </a:r>
            <a:endParaRPr lang="ru-RU" dirty="0">
              <a:latin typeface="AGReverance" pitchFamily="2" charset="0"/>
            </a:endParaRPr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 smtClean="0">
                <a:solidFill>
                  <a:srgbClr val="92D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hristmas ScriptC" pitchFamily="34" charset="0"/>
              </a:rPr>
              <a:t>Проверка домашнего задания</a:t>
            </a:r>
            <a:endParaRPr lang="ru-RU" dirty="0">
              <a:solidFill>
                <a:srgbClr val="92D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hristmas Script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86116" y="1500174"/>
            <a:ext cx="5857884" cy="5357826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>
                <a:latin typeface="Ariston" pitchFamily="66" charset="0"/>
              </a:rPr>
              <a:t>  1</a:t>
            </a:r>
            <a:r>
              <a:rPr lang="ru-RU" dirty="0" smtClean="0"/>
              <a:t>. </a:t>
            </a:r>
            <a:r>
              <a:rPr lang="ru-RU" b="1" dirty="0" smtClean="0">
                <a:latin typeface="Ariston" pitchFamily="66" charset="0"/>
              </a:rPr>
              <a:t>Дано: </a:t>
            </a:r>
            <a:r>
              <a:rPr lang="en-US" dirty="0" smtClean="0"/>
              <a:t>ABCD</a:t>
            </a:r>
            <a:r>
              <a:rPr lang="ru-RU" dirty="0" smtClean="0"/>
              <a:t>- квадрат;</a:t>
            </a:r>
            <a:r>
              <a:rPr lang="en-US" dirty="0"/>
              <a:t> </a:t>
            </a:r>
            <a:endParaRPr lang="ru-RU" dirty="0"/>
          </a:p>
          <a:p>
            <a:pPr>
              <a:buNone/>
            </a:pPr>
            <a:r>
              <a:rPr lang="en-US" dirty="0" smtClean="0"/>
              <a:t>  </a:t>
            </a:r>
            <a:r>
              <a:rPr lang="en-US" sz="2400" dirty="0" smtClean="0"/>
              <a:t>AN = </a:t>
            </a:r>
            <a:r>
              <a:rPr lang="en-US" dirty="0" smtClean="0"/>
              <a:t>BP = CR = DM, </a:t>
            </a:r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NB = PC =RD= MA. </a:t>
            </a:r>
          </a:p>
          <a:p>
            <a:pPr>
              <a:buNone/>
            </a:pPr>
            <a:r>
              <a:rPr lang="ru-RU" b="1" dirty="0" smtClean="0">
                <a:latin typeface="Ariston" pitchFamily="66" charset="0"/>
              </a:rPr>
              <a:t>Доказать</a:t>
            </a:r>
            <a:r>
              <a:rPr lang="ru-RU" b="1" dirty="0" smtClean="0">
                <a:latin typeface="Corbel" pitchFamily="34" charset="0"/>
              </a:rPr>
              <a:t> </a:t>
            </a:r>
            <a:r>
              <a:rPr lang="ru-RU" b="1" dirty="0" smtClean="0"/>
              <a:t>, </a:t>
            </a:r>
            <a:r>
              <a:rPr lang="ru-RU" dirty="0" smtClean="0"/>
              <a:t>что  </a:t>
            </a:r>
            <a:r>
              <a:rPr lang="en-US" dirty="0" smtClean="0"/>
              <a:t>NPRM – </a:t>
            </a:r>
            <a:r>
              <a:rPr lang="ru-RU" dirty="0" smtClean="0"/>
              <a:t>квадрат. </a:t>
            </a:r>
          </a:p>
          <a:p>
            <a:pPr>
              <a:buNone/>
            </a:pPr>
            <a:endParaRPr lang="ru-RU" b="1" i="1" dirty="0" smtClean="0">
              <a:latin typeface="Corbel" pitchFamily="34" charset="0"/>
            </a:endParaRPr>
          </a:p>
          <a:p>
            <a:pPr>
              <a:buNone/>
            </a:pPr>
            <a:r>
              <a:rPr lang="ru-RU" b="1" i="1" dirty="0" smtClean="0">
                <a:latin typeface="AGReverance" pitchFamily="2" charset="0"/>
              </a:rPr>
              <a:t>2</a:t>
            </a:r>
            <a:r>
              <a:rPr lang="ru-RU" dirty="0" smtClean="0">
                <a:latin typeface="Ariston" pitchFamily="66" charset="0"/>
              </a:rPr>
              <a:t>. </a:t>
            </a:r>
            <a:r>
              <a:rPr lang="ru-RU" b="1" dirty="0" smtClean="0">
                <a:latin typeface="Ariston" pitchFamily="66" charset="0"/>
              </a:rPr>
              <a:t>Дано:  </a:t>
            </a:r>
            <a:r>
              <a:rPr lang="en-US" dirty="0" smtClean="0"/>
              <a:t>NPRM – </a:t>
            </a:r>
            <a:r>
              <a:rPr lang="ru-RU" dirty="0" smtClean="0"/>
              <a:t>квадрат, </a:t>
            </a:r>
            <a:endParaRPr lang="en-US" dirty="0" smtClean="0"/>
          </a:p>
          <a:p>
            <a:pPr>
              <a:buNone/>
            </a:pPr>
            <a:r>
              <a:rPr lang="en-US" dirty="0"/>
              <a:t> </a:t>
            </a:r>
            <a:r>
              <a:rPr lang="en-US" dirty="0" smtClean="0"/>
              <a:t>                           ABCD – </a:t>
            </a:r>
            <a:r>
              <a:rPr lang="ru-RU" dirty="0" smtClean="0"/>
              <a:t>квадрат;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en-US" dirty="0" smtClean="0"/>
              <a:t>AN = 3</a:t>
            </a:r>
            <a:r>
              <a:rPr lang="ru-RU" dirty="0" smtClean="0"/>
              <a:t>см,</a:t>
            </a:r>
            <a:r>
              <a:rPr lang="en-US" dirty="0" smtClean="0"/>
              <a:t>NB = 4 </a:t>
            </a:r>
            <a:r>
              <a:rPr lang="ru-RU" dirty="0" smtClean="0"/>
              <a:t>см.</a:t>
            </a:r>
          </a:p>
          <a:p>
            <a:pPr>
              <a:buNone/>
            </a:pPr>
            <a:r>
              <a:rPr lang="ru-RU" b="1" dirty="0" smtClean="0">
                <a:latin typeface="Ariston" pitchFamily="66" charset="0"/>
              </a:rPr>
              <a:t>Найти </a:t>
            </a:r>
            <a:r>
              <a:rPr lang="ru-RU" dirty="0" smtClean="0"/>
              <a:t>сторону квадрата </a:t>
            </a:r>
            <a:r>
              <a:rPr lang="en-US" dirty="0" smtClean="0"/>
              <a:t>NPRM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2071678"/>
            <a:ext cx="2357454" cy="207170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 rot="21285041">
            <a:off x="593592" y="2070736"/>
            <a:ext cx="2357454" cy="2076084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>
            <a:off x="786580" y="4142586"/>
            <a:ext cx="284958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5400000" flipH="1" flipV="1">
            <a:off x="858018" y="4142586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393538" y="4107264"/>
            <a:ext cx="214314" cy="7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428596" y="3643314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 rot="5400000">
            <a:off x="928662" y="2071678"/>
            <a:ext cx="14287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>
            <a:off x="2786050" y="2428868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Прямая соединительная линия 29"/>
          <p:cNvCxnSpPr/>
          <p:nvPr/>
        </p:nvCxnSpPr>
        <p:spPr>
          <a:xfrm>
            <a:off x="428596" y="2643182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rot="10800000">
            <a:off x="2857488" y="4929198"/>
            <a:ext cx="7143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28596" y="2571744"/>
            <a:ext cx="21431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2786050" y="3500438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2786050" y="3643314"/>
            <a:ext cx="285752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4" name="Прямоугольник 43"/>
          <p:cNvSpPr/>
          <p:nvPr/>
        </p:nvSpPr>
        <p:spPr>
          <a:xfrm>
            <a:off x="214282" y="1857364"/>
            <a:ext cx="314327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B                                                   C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N                                                   R</a:t>
            </a:r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 smtClean="0"/>
          </a:p>
          <a:p>
            <a:r>
              <a:rPr lang="en-US" b="1" dirty="0" smtClean="0"/>
              <a:t>A                                                   D</a:t>
            </a:r>
            <a:endParaRPr lang="ru-RU" b="1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214282" y="1714488"/>
            <a:ext cx="32861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                    P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/>
              <a:t>                         </a:t>
            </a:r>
          </a:p>
          <a:p>
            <a:endParaRPr lang="en-US" dirty="0"/>
          </a:p>
          <a:p>
            <a:r>
              <a:rPr lang="en-US" dirty="0" smtClean="0"/>
              <a:t>                          </a:t>
            </a:r>
          </a:p>
          <a:p>
            <a:endParaRPr lang="en-US" dirty="0"/>
          </a:p>
          <a:p>
            <a:r>
              <a:rPr lang="en-US" dirty="0" smtClean="0"/>
              <a:t>                           </a:t>
            </a:r>
            <a:r>
              <a:rPr lang="en-US" b="1" dirty="0" smtClean="0"/>
              <a:t> M </a:t>
            </a:r>
            <a:endParaRPr lang="ru-RU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540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rrida" pitchFamily="34" charset="0"/>
              </a:rPr>
              <a:t>Устная работа</a:t>
            </a:r>
            <a:endParaRPr lang="ru-RU" sz="5400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rrida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85828" y="2428868"/>
            <a:ext cx="7472386" cy="3328998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3600" b="1" dirty="0" smtClean="0">
                <a:latin typeface="Century Gothic" pitchFamily="34" charset="0"/>
              </a:rPr>
              <a:t>1</a:t>
            </a:r>
            <a:r>
              <a:rPr lang="ru-RU" sz="3600" dirty="0" smtClean="0">
                <a:latin typeface="Century Gothic" pitchFamily="34" charset="0"/>
              </a:rPr>
              <a:t>. Сторона квадрата равна </a:t>
            </a:r>
            <a:r>
              <a:rPr lang="en-US" sz="3600" dirty="0" smtClean="0">
                <a:latin typeface="Century Gothic" pitchFamily="34" charset="0"/>
              </a:rPr>
              <a:t>a </a:t>
            </a:r>
            <a:r>
              <a:rPr lang="ru-RU" sz="3600" dirty="0" smtClean="0">
                <a:latin typeface="Century Gothic" pitchFamily="34" charset="0"/>
              </a:rPr>
              <a:t>см. Найдите его площадь</a:t>
            </a:r>
            <a:endParaRPr lang="ru-RU" sz="3600" dirty="0">
              <a:latin typeface="Century Gothic" pitchFamily="34" charset="0"/>
            </a:endParaRPr>
          </a:p>
          <a:p>
            <a:pPr marL="514350" indent="-514350">
              <a:buNone/>
            </a:pPr>
            <a:r>
              <a:rPr lang="ru-RU" sz="3600" b="1" dirty="0">
                <a:latin typeface="Century Gothic" pitchFamily="34" charset="0"/>
              </a:rPr>
              <a:t>2</a:t>
            </a:r>
            <a:r>
              <a:rPr lang="ru-RU" sz="3600" dirty="0" smtClean="0">
                <a:latin typeface="Century Gothic" pitchFamily="34" charset="0"/>
              </a:rPr>
              <a:t>. Сторона квадрата равна </a:t>
            </a:r>
          </a:p>
          <a:p>
            <a:pPr marL="514350" indent="-514350">
              <a:buNone/>
            </a:pPr>
            <a:r>
              <a:rPr lang="en-US" sz="3600" dirty="0" smtClean="0">
                <a:latin typeface="Century Gothic" pitchFamily="34" charset="0"/>
              </a:rPr>
              <a:t>a + b</a:t>
            </a:r>
            <a:r>
              <a:rPr lang="ru-RU" sz="3600" dirty="0" smtClean="0">
                <a:latin typeface="Century Gothic" pitchFamily="34" charset="0"/>
              </a:rPr>
              <a:t>. Как найти его площадь?</a:t>
            </a:r>
            <a:endParaRPr lang="ru-RU" sz="3600" dirty="0">
              <a:latin typeface="Century Gothic" pitchFamily="34" charset="0"/>
            </a:endParaRP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332656"/>
            <a:ext cx="8229600" cy="108012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7200" dirty="0" smtClean="0">
                <a:solidFill>
                  <a:srgbClr val="7030A0"/>
                </a:solidFill>
                <a:latin typeface="Country Western" pitchFamily="2" charset="0"/>
              </a:rPr>
              <a:t> </a:t>
            </a:r>
            <a:r>
              <a:rPr lang="ru-RU" sz="6600" dirty="0" smtClean="0">
                <a:solidFill>
                  <a:srgbClr val="7030A0"/>
                </a:solidFill>
                <a:latin typeface="Country Western" pitchFamily="2" charset="0"/>
              </a:rPr>
              <a:t>Теорема Пифагора</a:t>
            </a:r>
            <a:endParaRPr lang="ru-RU" sz="6600" dirty="0">
              <a:solidFill>
                <a:srgbClr val="7030A0"/>
              </a:solidFill>
              <a:latin typeface="Country Western" pitchFamily="2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7686700" cy="125729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Reverance" pitchFamily="2" charset="0"/>
              </a:rPr>
              <a:t>В прямоугольном треугольнике сумма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Reverance" pitchFamily="2" charset="0"/>
              </a:rPr>
              <a:t>квадратов катетов равна квадратов </a:t>
            </a:r>
          </a:p>
          <a:p>
            <a:pPr algn="ctr">
              <a:buNone/>
            </a:pPr>
            <a:r>
              <a:rPr lang="ru-RU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Reverance" pitchFamily="2" charset="0"/>
              </a:rPr>
              <a:t>гипотенузы.</a:t>
            </a:r>
            <a:endParaRPr lang="ru-RU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GReverance" pitchFamily="2" charset="0"/>
            </a:endParaRPr>
          </a:p>
        </p:txBody>
      </p:sp>
      <p:sp>
        <p:nvSpPr>
          <p:cNvPr id="4" name="Прямоугольный треугольник 3"/>
          <p:cNvSpPr/>
          <p:nvPr/>
        </p:nvSpPr>
        <p:spPr>
          <a:xfrm>
            <a:off x="642910" y="3857628"/>
            <a:ext cx="2786082" cy="1428760"/>
          </a:xfrm>
          <a:prstGeom prst="rtTriangle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5072074"/>
            <a:ext cx="142876" cy="2143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0" y="4000504"/>
            <a:ext cx="3143272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/>
              <a:t>                                с</a:t>
            </a:r>
          </a:p>
          <a:p>
            <a:r>
              <a:rPr lang="ru-RU" sz="2000" i="1" dirty="0" smtClean="0"/>
              <a:t>   </a:t>
            </a:r>
            <a:r>
              <a:rPr lang="en-US" sz="2000" i="1" dirty="0" smtClean="0"/>
              <a:t> b</a:t>
            </a:r>
          </a:p>
          <a:p>
            <a:endParaRPr lang="en-US" sz="2000" i="1" dirty="0"/>
          </a:p>
          <a:p>
            <a:endParaRPr lang="en-US" sz="2000" i="1" dirty="0" smtClean="0"/>
          </a:p>
          <a:p>
            <a:r>
              <a:rPr lang="en-US" sz="2000" i="1" dirty="0"/>
              <a:t> </a:t>
            </a:r>
            <a:r>
              <a:rPr lang="en-US" sz="2000" i="1" dirty="0" smtClean="0"/>
              <a:t>                           a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428992" y="3286124"/>
            <a:ext cx="5715008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latin typeface="Century Gothic" pitchFamily="34" charset="0"/>
              </a:rPr>
              <a:t>Дано :</a:t>
            </a:r>
          </a:p>
          <a:p>
            <a:r>
              <a:rPr lang="ru-RU" sz="2800" dirty="0" smtClean="0">
                <a:latin typeface="Century Gothic" pitchFamily="34" charset="0"/>
              </a:rPr>
              <a:t>Прямоугольный треугольник,</a:t>
            </a:r>
          </a:p>
          <a:p>
            <a:r>
              <a:rPr lang="en-US" sz="2800" dirty="0">
                <a:latin typeface="Century Gothic" pitchFamily="34" charset="0"/>
              </a:rPr>
              <a:t>a</a:t>
            </a:r>
            <a:r>
              <a:rPr lang="en-US" sz="2800" dirty="0" smtClean="0">
                <a:latin typeface="Century Gothic" pitchFamily="34" charset="0"/>
              </a:rPr>
              <a:t>,</a:t>
            </a:r>
            <a:r>
              <a:rPr lang="ru-RU" sz="2800" dirty="0" smtClean="0">
                <a:latin typeface="Century Gothic" pitchFamily="34" charset="0"/>
              </a:rPr>
              <a:t> </a:t>
            </a:r>
            <a:r>
              <a:rPr lang="en-US" sz="2800" dirty="0" smtClean="0">
                <a:latin typeface="Century Gothic" pitchFamily="34" charset="0"/>
              </a:rPr>
              <a:t>b  </a:t>
            </a:r>
            <a:r>
              <a:rPr lang="ru-RU" sz="2800" dirty="0" smtClean="0">
                <a:latin typeface="Century Gothic" pitchFamily="34" charset="0"/>
              </a:rPr>
              <a:t>- катеты, с – гипотенуза.</a:t>
            </a:r>
          </a:p>
          <a:p>
            <a:r>
              <a:rPr lang="ru-RU" sz="2800" dirty="0" smtClean="0">
                <a:latin typeface="Century Gothic" pitchFamily="34" charset="0"/>
              </a:rPr>
              <a:t>_____________________________</a:t>
            </a:r>
          </a:p>
          <a:p>
            <a:r>
              <a:rPr lang="ru-RU" sz="2800" dirty="0" smtClean="0">
                <a:latin typeface="Century Gothic" pitchFamily="34" charset="0"/>
              </a:rPr>
              <a:t>   Доказать: а + </a:t>
            </a:r>
            <a:r>
              <a:rPr lang="en-US" sz="2800" dirty="0" smtClean="0">
                <a:latin typeface="Century Gothic" pitchFamily="34" charset="0"/>
              </a:rPr>
              <a:t>b</a:t>
            </a:r>
            <a:r>
              <a:rPr lang="ru-RU" sz="2800" dirty="0">
                <a:latin typeface="Century Gothic" pitchFamily="34" charset="0"/>
              </a:rPr>
              <a:t> </a:t>
            </a:r>
            <a:r>
              <a:rPr lang="ru-RU" sz="2800" dirty="0" smtClean="0">
                <a:latin typeface="Century Gothic" pitchFamily="34" charset="0"/>
              </a:rPr>
              <a:t>= с</a:t>
            </a:r>
            <a:endParaRPr lang="ru-RU" sz="2800" dirty="0">
              <a:latin typeface="Century Gothic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786446" y="5000636"/>
            <a:ext cx="464343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200" b="1" dirty="0" smtClean="0"/>
              <a:t>2                2                 2</a:t>
            </a:r>
            <a:endParaRPr lang="ru-RU" sz="1200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501090" cy="982462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66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Reverance" pitchFamily="2" charset="0"/>
              </a:rPr>
              <a:t>Доказательство </a:t>
            </a:r>
            <a:r>
              <a:rPr lang="ru-RU" sz="6000" dirty="0" smtClean="0">
                <a:solidFill>
                  <a:srgbClr val="FF66CC"/>
                </a:solidFill>
                <a:latin typeface="AGReverance" pitchFamily="2" charset="0"/>
              </a:rPr>
              <a:t> 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2071678"/>
            <a:ext cx="4071934" cy="457203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000" b="1" dirty="0" smtClean="0"/>
              <a:t>Площадь каждого треугольника</a:t>
            </a:r>
          </a:p>
          <a:p>
            <a:pPr>
              <a:buNone/>
            </a:pPr>
            <a:r>
              <a:rPr lang="ru-RU" sz="2000" b="1" dirty="0" smtClean="0"/>
              <a:t>½</a:t>
            </a:r>
            <a:r>
              <a:rPr lang="en-US" sz="2000" b="1" dirty="0" smtClean="0"/>
              <a:t> </a:t>
            </a:r>
            <a:r>
              <a:rPr lang="en-US" sz="2000" b="1" dirty="0" err="1" smtClean="0"/>
              <a:t>ab</a:t>
            </a:r>
            <a:r>
              <a:rPr lang="en-US" sz="2000" b="1" dirty="0" smtClean="0"/>
              <a:t>, </a:t>
            </a:r>
            <a:r>
              <a:rPr lang="ru-RU" sz="2000" b="1" dirty="0" smtClean="0"/>
              <a:t>а площадь меньшего</a:t>
            </a:r>
          </a:p>
          <a:p>
            <a:pPr>
              <a:buNone/>
            </a:pPr>
            <a:r>
              <a:rPr lang="ru-RU" sz="2000" b="1" dirty="0" smtClean="0"/>
              <a:t>квадрата с , поэтому площадь</a:t>
            </a:r>
          </a:p>
          <a:p>
            <a:pPr>
              <a:buNone/>
            </a:pPr>
            <a:r>
              <a:rPr lang="ru-RU" sz="2000" b="1" dirty="0" smtClean="0"/>
              <a:t>Большего квадрата можно</a:t>
            </a:r>
          </a:p>
          <a:p>
            <a:pPr>
              <a:buNone/>
            </a:pPr>
            <a:r>
              <a:rPr lang="ru-RU" sz="2000" b="1" dirty="0" smtClean="0"/>
              <a:t>Выразить как  </a:t>
            </a:r>
            <a:r>
              <a:rPr lang="ru-RU" sz="2000" b="1" i="1" dirty="0" smtClean="0"/>
              <a:t>  </a:t>
            </a:r>
            <a:r>
              <a:rPr lang="ru-RU" sz="2800" b="1" i="1" dirty="0" smtClean="0"/>
              <a:t>с  + 4  * ½</a:t>
            </a:r>
            <a:r>
              <a:rPr lang="en-US" sz="2800" b="1" i="1" dirty="0" smtClean="0"/>
              <a:t> </a:t>
            </a:r>
            <a:r>
              <a:rPr lang="en-US" sz="2800" b="1" i="1" dirty="0" err="1" smtClean="0"/>
              <a:t>ab</a:t>
            </a:r>
            <a:endParaRPr lang="ru-RU" sz="2800" b="1" i="1" dirty="0" smtClean="0"/>
          </a:p>
          <a:p>
            <a:pPr>
              <a:buNone/>
            </a:pPr>
            <a:r>
              <a:rPr lang="ru-RU" sz="2000" b="1" dirty="0" smtClean="0"/>
              <a:t>Но, площадь большего квадрата </a:t>
            </a:r>
            <a:endParaRPr lang="en-US" sz="2000" b="1" dirty="0" smtClean="0"/>
          </a:p>
          <a:p>
            <a:pPr>
              <a:buNone/>
            </a:pPr>
            <a:r>
              <a:rPr lang="en-US" sz="2000" b="1" dirty="0" smtClean="0"/>
              <a:t>(a + b)</a:t>
            </a:r>
          </a:p>
          <a:p>
            <a:pPr>
              <a:buNone/>
            </a:pPr>
            <a:r>
              <a:rPr lang="ru-RU" sz="2000" b="1" dirty="0" smtClean="0"/>
              <a:t>Значит  справедливо равенство </a:t>
            </a:r>
          </a:p>
          <a:p>
            <a:pPr>
              <a:buNone/>
            </a:pPr>
            <a:r>
              <a:rPr lang="ru-RU" sz="2400" b="1" i="1" dirty="0" smtClean="0"/>
              <a:t>( а + </a:t>
            </a:r>
            <a:r>
              <a:rPr lang="en-US" sz="2400" b="1" i="1" dirty="0" smtClean="0"/>
              <a:t>b ) = c + 4 * ½ </a:t>
            </a:r>
            <a:r>
              <a:rPr lang="en-US" sz="2400" b="1" i="1" dirty="0" err="1" smtClean="0"/>
              <a:t>ab</a:t>
            </a:r>
            <a:r>
              <a:rPr lang="en-US" sz="2400" b="1" i="1" dirty="0" smtClean="0"/>
              <a:t>,</a:t>
            </a:r>
            <a:r>
              <a:rPr lang="ru-RU" sz="2400" b="1" i="1" dirty="0" smtClean="0"/>
              <a:t>отсюда</a:t>
            </a:r>
          </a:p>
          <a:p>
            <a:pPr algn="ctr">
              <a:buNone/>
            </a:pPr>
            <a:r>
              <a:rPr lang="ru-RU" sz="2400" b="1" i="1" dirty="0" smtClean="0"/>
              <a:t>   </a:t>
            </a:r>
            <a:r>
              <a:rPr lang="en-US" sz="2400" b="1" i="1" dirty="0" smtClean="0"/>
              <a:t>a + 2ab + b = c + 2ab,</a:t>
            </a:r>
          </a:p>
          <a:p>
            <a:pPr algn="ctr">
              <a:buNone/>
            </a:pPr>
            <a:r>
              <a:rPr lang="en-US" sz="2400" b="1" i="1" dirty="0" smtClean="0"/>
              <a:t> a + b  = c</a:t>
            </a:r>
            <a:r>
              <a:rPr lang="ru-RU" sz="2400" b="1" i="1" dirty="0" smtClean="0"/>
              <a:t> </a:t>
            </a:r>
            <a:endParaRPr lang="ru-RU" sz="2400" b="1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286512" y="2786058"/>
            <a:ext cx="57150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b="1" dirty="0" smtClean="0"/>
              <a:t> 2</a:t>
            </a:r>
            <a:endParaRPr lang="ru-RU" sz="12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929454" y="3571876"/>
            <a:ext cx="29848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 2</a:t>
            </a:r>
            <a:endParaRPr lang="ru-RU" sz="12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5008" y="4357694"/>
            <a:ext cx="3161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 2</a:t>
            </a:r>
            <a:endParaRPr lang="ru-RU" sz="1400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957576" y="5059932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379792" y="5090710"/>
            <a:ext cx="3161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 2</a:t>
            </a:r>
            <a:endParaRPr lang="ru-RU" sz="1400" b="1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929322" y="5488560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7100584" y="5488560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572396" y="5500702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6671956" y="5929330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7072330" y="6000768"/>
            <a:ext cx="31611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 2</a:t>
            </a:r>
            <a:endParaRPr lang="ru-RU" sz="1400" b="1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7600650" y="5929330"/>
            <a:ext cx="3289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</a:t>
            </a:r>
            <a:r>
              <a:rPr lang="en-US" sz="1400" b="1" dirty="0" smtClean="0"/>
              <a:t>2</a:t>
            </a:r>
            <a:endParaRPr lang="ru-RU" sz="1400" b="1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1071538" y="2643182"/>
            <a:ext cx="3286148" cy="2928958"/>
          </a:xfrm>
          <a:prstGeom prst="rect">
            <a:avLst/>
          </a:prstGeom>
          <a:ln/>
          <a:effectLst>
            <a:glow rad="101600">
              <a:schemeClr val="tx1">
                <a:alpha val="60000"/>
              </a:schemeClr>
            </a:glo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Ромб 16"/>
          <p:cNvSpPr/>
          <p:nvPr/>
        </p:nvSpPr>
        <p:spPr>
          <a:xfrm rot="21133852">
            <a:off x="1044756" y="2570766"/>
            <a:ext cx="3326627" cy="3000396"/>
          </a:xfrm>
          <a:prstGeom prst="diamond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2254931"/>
            <a:ext cx="4786346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                 b                                             a             </a:t>
            </a:r>
          </a:p>
          <a:p>
            <a:r>
              <a:rPr lang="en-US" b="1" dirty="0" smtClean="0"/>
              <a:t> </a:t>
            </a:r>
            <a:endParaRPr lang="en-US" b="1" dirty="0"/>
          </a:p>
          <a:p>
            <a:r>
              <a:rPr lang="en-US" b="1" dirty="0"/>
              <a:t> </a:t>
            </a:r>
            <a:r>
              <a:rPr lang="en-US" b="1" dirty="0" smtClean="0"/>
              <a:t>a                              c         c                             b</a:t>
            </a:r>
          </a:p>
          <a:p>
            <a:endParaRPr lang="en-US" b="1" dirty="0"/>
          </a:p>
          <a:p>
            <a:r>
              <a:rPr lang="en-US" b="1" dirty="0"/>
              <a:t> </a:t>
            </a:r>
            <a:endParaRPr lang="en-US" b="1" dirty="0" smtClean="0"/>
          </a:p>
          <a:p>
            <a:endParaRPr lang="en-US" b="1" dirty="0"/>
          </a:p>
          <a:p>
            <a:endParaRPr lang="en-US" b="1" dirty="0" smtClean="0"/>
          </a:p>
          <a:p>
            <a:endParaRPr lang="en-US" b="1" dirty="0"/>
          </a:p>
          <a:p>
            <a:r>
              <a:rPr lang="en-US" b="1" dirty="0" smtClean="0"/>
              <a:t>b                    c                               c                  a</a:t>
            </a:r>
          </a:p>
          <a:p>
            <a:r>
              <a:rPr lang="en-US" b="1" dirty="0"/>
              <a:t> </a:t>
            </a:r>
            <a:endParaRPr lang="en-US" b="1" dirty="0" smtClean="0"/>
          </a:p>
          <a:p>
            <a:r>
              <a:rPr lang="en-US" b="1" dirty="0"/>
              <a:t> </a:t>
            </a:r>
            <a:r>
              <a:rPr lang="en-US" b="1" dirty="0" smtClean="0"/>
              <a:t>     </a:t>
            </a:r>
          </a:p>
          <a:p>
            <a:endParaRPr lang="en-US" b="1" dirty="0"/>
          </a:p>
          <a:p>
            <a:r>
              <a:rPr lang="en-US" b="1" dirty="0" smtClean="0"/>
              <a:t>                      a                                     b</a:t>
            </a:r>
            <a:endParaRPr lang="en-US" b="1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691680" y="1612831"/>
            <a:ext cx="73147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/>
              <a:t>Достроим треугольник до квадрата со стороной ( а + b )</a:t>
            </a:r>
          </a:p>
        </p:txBody>
      </p:sp>
    </p:spTree>
  </p:cSld>
  <p:clrMapOvr>
    <a:masterClrMapping/>
  </p:clrMapOvr>
  <p:transition>
    <p:wheel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Запишите теорему Пифагора для каждого из треугольников.</a:t>
            </a:r>
            <a:endParaRPr lang="ru-RU" sz="2800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528" y="5857892"/>
            <a:ext cx="114272" cy="268271"/>
          </a:xfrm>
        </p:spPr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429124" y="2000240"/>
            <a:ext cx="2143140" cy="1857388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5400000" flipH="1" flipV="1">
            <a:off x="678629" y="1678769"/>
            <a:ext cx="1000132" cy="78581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571604" y="1571612"/>
            <a:ext cx="1928826" cy="10001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785786" y="2571744"/>
            <a:ext cx="2714644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500034" y="3500438"/>
            <a:ext cx="328614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500034" y="3500438"/>
            <a:ext cx="3357586" cy="250033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16200000" flipH="1">
            <a:off x="2571736" y="4714884"/>
            <a:ext cx="2500330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7" name="Прямоугольник 36"/>
          <p:cNvSpPr/>
          <p:nvPr/>
        </p:nvSpPr>
        <p:spPr>
          <a:xfrm>
            <a:off x="3571868" y="3500438"/>
            <a:ext cx="214314" cy="285752"/>
          </a:xfrm>
          <a:prstGeom prst="rect">
            <a:avLst/>
          </a:prstGeom>
          <a:solidFill>
            <a:srgbClr val="FFC0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 rot="2262328">
            <a:off x="1484298" y="1605444"/>
            <a:ext cx="241678" cy="278536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6929454" y="1571612"/>
            <a:ext cx="185738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6" name="Прямая соединительная линия 45"/>
          <p:cNvCxnSpPr/>
          <p:nvPr/>
        </p:nvCxnSpPr>
        <p:spPr>
          <a:xfrm rot="16200000" flipH="1">
            <a:off x="5536413" y="2964653"/>
            <a:ext cx="4714908" cy="192882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Прямая соединительная линия 47"/>
          <p:cNvCxnSpPr/>
          <p:nvPr/>
        </p:nvCxnSpPr>
        <p:spPr>
          <a:xfrm rot="16200000" flipH="1">
            <a:off x="6465107" y="3893347"/>
            <a:ext cx="4714908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2" name="Прямоугольник 51"/>
          <p:cNvSpPr/>
          <p:nvPr/>
        </p:nvSpPr>
        <p:spPr>
          <a:xfrm>
            <a:off x="8501090" y="1571612"/>
            <a:ext cx="285752" cy="28575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1357290" y="1142984"/>
            <a:ext cx="5473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B</a:t>
            </a:r>
            <a:endParaRPr lang="ru-RU" b="1" dirty="0"/>
          </a:p>
        </p:txBody>
      </p:sp>
      <p:sp>
        <p:nvSpPr>
          <p:cNvPr id="54" name="Прямоугольник 53"/>
          <p:cNvSpPr/>
          <p:nvPr/>
        </p:nvSpPr>
        <p:spPr>
          <a:xfrm>
            <a:off x="357158" y="2357430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A</a:t>
            </a:r>
            <a:endParaRPr lang="ru-RU" b="1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3426788" y="2357430"/>
            <a:ext cx="359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C</a:t>
            </a:r>
            <a:endParaRPr lang="ru-RU" b="1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106978" y="3345420"/>
            <a:ext cx="3930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 O</a:t>
            </a:r>
            <a:endParaRPr lang="ru-RU" b="1" dirty="0"/>
          </a:p>
        </p:txBody>
      </p:sp>
      <p:sp>
        <p:nvSpPr>
          <p:cNvPr id="57" name="Прямоугольник 56"/>
          <p:cNvSpPr/>
          <p:nvPr/>
        </p:nvSpPr>
        <p:spPr>
          <a:xfrm>
            <a:off x="3714744" y="3286124"/>
            <a:ext cx="38985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N</a:t>
            </a:r>
            <a:endParaRPr lang="ru-RU" b="1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3714744" y="5917188"/>
            <a:ext cx="4395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M</a:t>
            </a:r>
            <a:endParaRPr lang="ru-RU" b="1" dirty="0"/>
          </a:p>
        </p:txBody>
      </p:sp>
      <p:sp>
        <p:nvSpPr>
          <p:cNvPr id="59" name="Прямоугольник 58"/>
          <p:cNvSpPr/>
          <p:nvPr/>
        </p:nvSpPr>
        <p:spPr>
          <a:xfrm>
            <a:off x="4143372" y="3774048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X</a:t>
            </a:r>
            <a:endParaRPr lang="ru-RU" b="1" dirty="0"/>
          </a:p>
        </p:txBody>
      </p:sp>
      <p:sp>
        <p:nvSpPr>
          <p:cNvPr id="60" name="Прямоугольник 59"/>
          <p:cNvSpPr/>
          <p:nvPr/>
        </p:nvSpPr>
        <p:spPr>
          <a:xfrm>
            <a:off x="5357818" y="1643050"/>
            <a:ext cx="3577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Y</a:t>
            </a:r>
            <a:endParaRPr lang="ru-RU" b="1" dirty="0"/>
          </a:p>
        </p:txBody>
      </p:sp>
      <p:sp>
        <p:nvSpPr>
          <p:cNvPr id="61" name="Прямоугольник 60"/>
          <p:cNvSpPr/>
          <p:nvPr/>
        </p:nvSpPr>
        <p:spPr>
          <a:xfrm>
            <a:off x="6500826" y="3702610"/>
            <a:ext cx="3481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Z</a:t>
            </a:r>
            <a:endParaRPr lang="ru-RU" b="1" dirty="0"/>
          </a:p>
        </p:txBody>
      </p:sp>
      <p:sp>
        <p:nvSpPr>
          <p:cNvPr id="62" name="Прямоугольник 61"/>
          <p:cNvSpPr/>
          <p:nvPr/>
        </p:nvSpPr>
        <p:spPr>
          <a:xfrm>
            <a:off x="6657528" y="1285860"/>
            <a:ext cx="3433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F</a:t>
            </a:r>
            <a:endParaRPr lang="ru-RU" b="1" dirty="0"/>
          </a:p>
        </p:txBody>
      </p:sp>
      <p:sp>
        <p:nvSpPr>
          <p:cNvPr id="63" name="Прямоугольник 62"/>
          <p:cNvSpPr/>
          <p:nvPr/>
        </p:nvSpPr>
        <p:spPr>
          <a:xfrm>
            <a:off x="8715404" y="1345156"/>
            <a:ext cx="36420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K</a:t>
            </a:r>
            <a:endParaRPr lang="ru-RU" b="1" dirty="0"/>
          </a:p>
        </p:txBody>
      </p:sp>
      <p:sp>
        <p:nvSpPr>
          <p:cNvPr id="64" name="Прямоугольник 63"/>
          <p:cNvSpPr/>
          <p:nvPr/>
        </p:nvSpPr>
        <p:spPr>
          <a:xfrm>
            <a:off x="8643966" y="6286520"/>
            <a:ext cx="3465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 S</a:t>
            </a:r>
            <a:endParaRPr lang="ru-RU" b="1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3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Тема13</Template>
  <TotalTime>335</TotalTime>
  <Words>546</Words>
  <Application>Microsoft Office PowerPoint</Application>
  <PresentationFormat>Экран (4:3)</PresentationFormat>
  <Paragraphs>182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Тема13</vt:lpstr>
      <vt:lpstr>Теорема Пифагора</vt:lpstr>
      <vt:lpstr>Презентация PowerPoint</vt:lpstr>
      <vt:lpstr>План урока </vt:lpstr>
      <vt:lpstr>Историческая справка</vt:lpstr>
      <vt:lpstr>Проверка домашнего задания</vt:lpstr>
      <vt:lpstr>Устная работа</vt:lpstr>
      <vt:lpstr> Теорема Пифагора</vt:lpstr>
      <vt:lpstr>Доказательство  </vt:lpstr>
      <vt:lpstr>Запишите теорему Пифагора для каждого из треугольников.</vt:lpstr>
      <vt:lpstr>Прямоугольный треугольник</vt:lpstr>
      <vt:lpstr>Дано:</vt:lpstr>
      <vt:lpstr>Дано: </vt:lpstr>
      <vt:lpstr>Проверочная работа</vt:lpstr>
      <vt:lpstr>Задача.</vt:lpstr>
      <vt:lpstr>Домашнее задание</vt:lpstr>
      <vt:lpstr>Подведение итогов выставление оценок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demon</cp:lastModifiedBy>
  <cp:revision>36</cp:revision>
  <dcterms:created xsi:type="dcterms:W3CDTF">2012-11-21T15:05:11Z</dcterms:created>
  <dcterms:modified xsi:type="dcterms:W3CDTF">2012-12-10T15:06:47Z</dcterms:modified>
</cp:coreProperties>
</file>