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2428868"/>
            <a:ext cx="7406640" cy="1472184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Историческая справка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Древняя Греция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Содержимое 14" descr="др греция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85918" y="1357298"/>
            <a:ext cx="2019315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572000" y="1524000"/>
            <a:ext cx="4361688" cy="466344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Родина демократии – Древняя Греция. В истории известно немало способов выразить свою волю: </a:t>
            </a:r>
          </a:p>
          <a:p>
            <a:pPr>
              <a:buNone/>
            </a:pPr>
            <a:r>
              <a:rPr lang="ru-RU" b="1" dirty="0" smtClean="0"/>
              <a:t>в Древней Греции в V в. до н.э. народное собрание выбирало стратега простым понятием рук, а по вопросам войны или мира голосовали белыми и черными камнями, бросая их в урну при выходе с Агоры. Белый камень означал «да», черный – «нет».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6" name="Рисунок 15" descr="д грец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00166" y="4357694"/>
            <a:ext cx="2643206" cy="17621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Древний Рим</a:t>
            </a:r>
            <a:endParaRPr lang="ru-RU" dirty="0"/>
          </a:p>
        </p:txBody>
      </p:sp>
      <p:pic>
        <p:nvPicPr>
          <p:cNvPr id="7" name="Содержимое 6" descr="римский сенат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643042" y="1785926"/>
            <a:ext cx="2886293" cy="23090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785926"/>
            <a:ext cx="4075936" cy="4401514"/>
          </a:xfrm>
        </p:spPr>
        <p:txBody>
          <a:bodyPr/>
          <a:lstStyle/>
          <a:p>
            <a:r>
              <a:rPr lang="ru-RU" sz="2400" b="1" dirty="0" smtClean="0"/>
              <a:t>В Риме в 508г. до н.э. в Сенате после вынесения вопроса на голосование сенаторы расходились по обе стороны зала – вправо сторонники предлагаемого решения, влево – противники его.</a:t>
            </a:r>
          </a:p>
          <a:p>
            <a:endParaRPr lang="ru-RU" dirty="0"/>
          </a:p>
        </p:txBody>
      </p:sp>
      <p:pic>
        <p:nvPicPr>
          <p:cNvPr id="8" name="Рисунок 7" descr="сенат 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643042" y="4429132"/>
            <a:ext cx="2956018" cy="13093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Древний Рим</a:t>
            </a:r>
            <a:endParaRPr lang="ru-RU" dirty="0"/>
          </a:p>
        </p:txBody>
      </p:sp>
      <p:pic>
        <p:nvPicPr>
          <p:cNvPr id="5" name="Содержимое 4" descr="римский сенат избрал цезаря консулом в 59 г. до н. э.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785918" y="2071678"/>
            <a:ext cx="2000264" cy="30003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714488"/>
            <a:ext cx="4576002" cy="4663440"/>
          </a:xfrm>
        </p:spPr>
        <p:txBody>
          <a:bodyPr>
            <a:normAutofit fontScale="92500"/>
          </a:bodyPr>
          <a:lstStyle/>
          <a:p>
            <a:r>
              <a:rPr lang="ru-RU" sz="2600" b="1" dirty="0" smtClean="0"/>
              <a:t>Выборы консулов начинались с того, что каждый гражданин получал табличку, на которой он писал имена тех, за кого он подавал голос. Проходя через узкие мостики, голосующий опускал таблички в особую корзину. После проводился подсчет голосов.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Спарта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спартанская спарта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2357430"/>
            <a:ext cx="4312309" cy="2251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29124" y="1428736"/>
            <a:ext cx="4500594" cy="5114948"/>
          </a:xfrm>
        </p:spPr>
        <p:txBody>
          <a:bodyPr>
            <a:normAutofit fontScale="47500" lnSpcReduction="20000"/>
          </a:bodyPr>
          <a:lstStyle/>
          <a:p>
            <a:r>
              <a:rPr lang="ru-RU" sz="5100" b="1" dirty="0" smtClean="0"/>
              <a:t>Детский способ голосования в Спарте, взамен умершего старейшины спартанцы выбирали нового. Перед Народным собранием проходили все претенденты. Народ каждого встречал криком одобрения. Чтобы определить, кто же из них избран в соседнем доме запирали несколько человек, которым доверяли. Им было слышно, но ничего не видно. Избранным они объявляли того, за кого, как им казалось, кричали громче других.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Гладиаторские бои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Содержимое 4" descr="арена для гладиаторских битв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357422" y="4143380"/>
            <a:ext cx="2786082" cy="2321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714488"/>
            <a:ext cx="3933060" cy="4472952"/>
          </a:xfrm>
        </p:spPr>
        <p:txBody>
          <a:bodyPr/>
          <a:lstStyle/>
          <a:p>
            <a:r>
              <a:rPr lang="ru-RU" sz="2400" b="1" dirty="0" smtClean="0"/>
              <a:t>В гладиаторских боях зрители использовали жестикуляцию, чтобы проголосовать, оставить ли жить побежденного гладиатора. Большой палец вверх означал жизнь, палец вниз означал смерть. </a:t>
            </a:r>
          </a:p>
          <a:p>
            <a:endParaRPr lang="ru-RU" dirty="0"/>
          </a:p>
        </p:txBody>
      </p:sp>
      <p:pic>
        <p:nvPicPr>
          <p:cNvPr id="6" name="Рисунок 5" descr="гладиаторы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428728" y="1571612"/>
            <a:ext cx="2786082" cy="20431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Средневековая Германия</a:t>
            </a:r>
            <a:endParaRPr lang="ru-RU" b="1" dirty="0"/>
          </a:p>
        </p:txBody>
      </p:sp>
      <p:pic>
        <p:nvPicPr>
          <p:cNvPr id="5" name="Содержимое 4" descr="замок Эльц в Германии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00298" y="4000504"/>
            <a:ext cx="2939705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524000"/>
            <a:ext cx="3790184" cy="466344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 Средневековой Германии  за нового члена соседской общины голосовали хлебными мякишами, бросая их в кувшин. Если кто был  против новичка, то сдавливал свой мякиш.</a:t>
            </a:r>
          </a:p>
          <a:p>
            <a:endParaRPr lang="ru-RU" dirty="0"/>
          </a:p>
        </p:txBody>
      </p:sp>
      <p:pic>
        <p:nvPicPr>
          <p:cNvPr id="6" name="Рисунок 5" descr="средневековая герм.jpe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571604" y="1357298"/>
            <a:ext cx="1875486" cy="27312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«Ленинский» способ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00628" y="1714488"/>
            <a:ext cx="3933060" cy="4663440"/>
          </a:xfrm>
        </p:spPr>
        <p:txBody>
          <a:bodyPr/>
          <a:lstStyle/>
          <a:p>
            <a:r>
              <a:rPr lang="ru-RU" sz="2400" b="1" dirty="0" smtClean="0"/>
              <a:t>В.И. Ленин популяризировал такой метод голосования как голосование «ногами», т.е. отказ избирателей приходить на избирательные участки.</a:t>
            </a:r>
          </a:p>
          <a:p>
            <a:endParaRPr lang="ru-RU" dirty="0"/>
          </a:p>
        </p:txBody>
      </p:sp>
      <p:pic>
        <p:nvPicPr>
          <p:cNvPr id="6" name="Рисунок 5" descr="ленин в тюбетейке.jpg"/>
          <p:cNvPicPr>
            <a:picLocks noChangeAspect="1"/>
          </p:cNvPicPr>
          <p:nvPr/>
        </p:nvPicPr>
        <p:blipFill>
          <a:blip r:embed="rId2" cstate="screen">
            <a:lum bright="-10000" contrast="30000"/>
          </a:blip>
          <a:srcRect/>
          <a:stretch>
            <a:fillRect/>
          </a:stretch>
        </p:blipFill>
        <p:spPr>
          <a:xfrm>
            <a:off x="1357290" y="1571612"/>
            <a:ext cx="3643338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Современное голосование</a:t>
            </a:r>
            <a:endParaRPr lang="ru-RU" b="1" dirty="0"/>
          </a:p>
        </p:txBody>
      </p:sp>
      <p:pic>
        <p:nvPicPr>
          <p:cNvPr id="5" name="Содержимое 4" descr="урна.jpe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1142976" y="1785926"/>
            <a:ext cx="3357586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285860"/>
            <a:ext cx="4714908" cy="487775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Современные способы голосования  практически одинаковы для всех стран: граждане делают отметки в бюллетенях и опускают их  в специальные урны, затем избирательные комиссии подсчитывают голоса, хотя уже сейчас применяют и сканеры для обработки бюллетеней. Выборы – это способ формирования органов государственной власти и местного самоуправления, а также занятия отдельных государственных должностей, обеспечивающих представительный характер соответствующих органов. 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</TotalTime>
  <Words>365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Историческая справка</vt:lpstr>
      <vt:lpstr>Древняя Греция</vt:lpstr>
      <vt:lpstr>Древний Рим</vt:lpstr>
      <vt:lpstr>Древний Рим</vt:lpstr>
      <vt:lpstr>Спарта</vt:lpstr>
      <vt:lpstr>Гладиаторские бои </vt:lpstr>
      <vt:lpstr>Средневековая Германия</vt:lpstr>
      <vt:lpstr>«Ленинский» способ</vt:lpstr>
      <vt:lpstr>Современное голосование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Историческая справка</dc:title>
  <dc:subject>Избирательное право и молодёжь</dc:subject>
  <dc:creator>Бровкина А. Н.</dc:creator>
  <cp:lastModifiedBy>www.PHILka.RU</cp:lastModifiedBy>
  <cp:revision>4</cp:revision>
  <dcterms:modified xsi:type="dcterms:W3CDTF">2012-02-16T12:31:00Z</dcterms:modified>
</cp:coreProperties>
</file>