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77" r:id="rId5"/>
    <p:sldId id="260" r:id="rId6"/>
    <p:sldId id="261" r:id="rId7"/>
    <p:sldId id="262" r:id="rId8"/>
    <p:sldId id="264" r:id="rId9"/>
    <p:sldId id="266" r:id="rId10"/>
    <p:sldId id="271" r:id="rId11"/>
    <p:sldId id="276" r:id="rId12"/>
    <p:sldId id="275" r:id="rId13"/>
    <p:sldId id="278" r:id="rId14"/>
    <p:sldId id="282" r:id="rId15"/>
    <p:sldId id="281" r:id="rId16"/>
    <p:sldId id="279" r:id="rId17"/>
    <p:sldId id="280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0000CC"/>
    <a:srgbClr val="FF6600"/>
    <a:srgbClr val="9900FF"/>
    <a:srgbClr val="FF0066"/>
    <a:srgbClr val="008080"/>
    <a:srgbClr val="D60093"/>
    <a:srgbClr val="0000FF"/>
    <a:srgbClr val="FF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6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0006-A0B7-44B6-A419-C12540857AE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1210-7B31-4F7F-98C1-39E005E68F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0006-A0B7-44B6-A419-C12540857AE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1210-7B31-4F7F-98C1-39E005E68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0006-A0B7-44B6-A419-C12540857AE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1210-7B31-4F7F-98C1-39E005E68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0006-A0B7-44B6-A419-C12540857AE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1210-7B31-4F7F-98C1-39E005E68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0006-A0B7-44B6-A419-C12540857AE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1591210-7B31-4F7F-98C1-39E005E68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0006-A0B7-44B6-A419-C12540857AE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1210-7B31-4F7F-98C1-39E005E68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0006-A0B7-44B6-A419-C12540857AE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1210-7B31-4F7F-98C1-39E005E68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0006-A0B7-44B6-A419-C12540857AE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1210-7B31-4F7F-98C1-39E005E68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0006-A0B7-44B6-A419-C12540857AE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1210-7B31-4F7F-98C1-39E005E68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0006-A0B7-44B6-A419-C12540857AE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1210-7B31-4F7F-98C1-39E005E68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A30006-A0B7-44B6-A419-C12540857AE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591210-7B31-4F7F-98C1-39E005E68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3A30006-A0B7-44B6-A419-C12540857AE2}" type="datetimeFigureOut">
              <a:rPr lang="ru-RU" smtClean="0"/>
              <a:pPr/>
              <a:t>11.12.2012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1591210-7B31-4F7F-98C1-39E005E68F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836712"/>
            <a:ext cx="7572428" cy="1377842"/>
          </a:xfr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smtClean="0">
                <a:solidFill>
                  <a:srgbClr val="7030A0"/>
                </a:solidFill>
              </a:rPr>
              <a:t>A </a:t>
            </a:r>
            <a:r>
              <a:rPr lang="en-US" sz="5400" dirty="0" smtClean="0">
                <a:solidFill>
                  <a:srgbClr val="7030A0"/>
                </a:solidFill>
              </a:rPr>
              <a:t>Local Wonder</a:t>
            </a:r>
            <a:endParaRPr lang="ru-RU" sz="54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3645024"/>
            <a:ext cx="6840760" cy="2376264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Выполнил: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учитель английского языка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Пролетарского района города Тулы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Матвеева Н.А.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10.12. 2010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64488" cy="358641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differentiation of samovars according to the purpose was very wide</a:t>
            </a:r>
            <a:r>
              <a:rPr lang="ru-RU" dirty="0" smtClean="0">
                <a:solidFill>
                  <a:srgbClr val="C00000"/>
                </a:solidFill>
              </a:rPr>
              <a:t>:</a:t>
            </a:r>
            <a:r>
              <a:rPr lang="en-US" dirty="0" smtClean="0">
                <a:solidFill>
                  <a:srgbClr val="C00000"/>
                </a:solidFill>
              </a:rPr>
              <a:t>samovars for boiling water, samovars-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coffee-pots, portable samovars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42" name="Picture 2" descr="C:\Users\User\Documents\самовары\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933056"/>
            <a:ext cx="3600400" cy="2700300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</p:pic>
      <p:pic>
        <p:nvPicPr>
          <p:cNvPr id="4098" name="Picture 2" descr="C:\Users\User\Documents\самовары\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293096"/>
            <a:ext cx="2448964" cy="1944216"/>
          </a:xfrm>
          <a:prstGeom prst="rect">
            <a:avLst/>
          </a:prstGeom>
          <a:noFill/>
          <a:ln>
            <a:solidFill>
              <a:srgbClr val="9900FF"/>
            </a:solidFill>
          </a:ln>
        </p:spPr>
      </p:pic>
      <p:pic>
        <p:nvPicPr>
          <p:cNvPr id="4099" name="Picture 3" descr="C:\Users\User\Documents\самовары\4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3933056"/>
            <a:ext cx="2131324" cy="2525266"/>
          </a:xfrm>
          <a:prstGeom prst="rect">
            <a:avLst/>
          </a:prstGeom>
          <a:noFill/>
          <a:ln>
            <a:solidFill>
              <a:srgbClr val="0099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93022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At the post-war time the production of samovars in Tula was concentrated at the plant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Stamp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218" name="Picture 2" descr="C:\Users\User\Documents\самовары\штамп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483006"/>
            <a:ext cx="3767626" cy="282571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pic>
        <p:nvPicPr>
          <p:cNvPr id="9219" name="Picture 3" descr="C:\Users\User\Documents\самовары\завод штамп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2640" y="2852936"/>
            <a:ext cx="4062997" cy="3024336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91264" cy="6048712"/>
          </a:xfrm>
        </p:spPr>
        <p:txBody>
          <a:bodyPr/>
          <a:lstStyle/>
          <a:p>
            <a:pPr>
              <a:buNone/>
            </a:pPr>
            <a:r>
              <a:rPr lang="en-US" sz="3200" dirty="0" smtClean="0">
                <a:solidFill>
                  <a:srgbClr val="9900FF"/>
                </a:solidFill>
              </a:rPr>
              <a:t>Many wares of Tula samovar masters were presented at the largest exhibitions in Russia and abroad. More than once they were marked with the greatest rewards</a:t>
            </a:r>
            <a:r>
              <a:rPr lang="en-US" dirty="0" smtClean="0">
                <a:solidFill>
                  <a:srgbClr val="9900FF"/>
                </a:solidFill>
              </a:rPr>
              <a:t>.</a:t>
            </a:r>
            <a:endParaRPr lang="ru-RU" dirty="0">
              <a:solidFill>
                <a:srgbClr val="9900FF"/>
              </a:solidFill>
            </a:endParaRPr>
          </a:p>
        </p:txBody>
      </p:sp>
      <p:pic>
        <p:nvPicPr>
          <p:cNvPr id="1028" name="Picture 4" descr="C:\Users\User\Documents\самовары\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2348880"/>
            <a:ext cx="2339752" cy="3105865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pic>
        <p:nvPicPr>
          <p:cNvPr id="1029" name="Picture 5" descr="C:\Users\User\Documents\самовары\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2817432"/>
            <a:ext cx="2993688" cy="375253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1031" name="Picture 7" descr="C:\Users\User\Documents\самовары\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852936"/>
            <a:ext cx="2780928" cy="2780928"/>
          </a:xfrm>
          <a:prstGeom prst="rect">
            <a:avLst/>
          </a:prstGeom>
          <a:noFill/>
          <a:ln>
            <a:solidFill>
              <a:srgbClr val="FF00FF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5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363272" cy="1858218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00FF"/>
                </a:solidFill>
              </a:rPr>
              <a:t>Tula Honey Cake Museum 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User\Documents\самовары\тульские пряники.g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56992"/>
            <a:ext cx="3984444" cy="2988333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</p:pic>
      <p:pic>
        <p:nvPicPr>
          <p:cNvPr id="1028" name="Picture 4" descr="C:\Users\User\Documents\самовары\музей пряник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2060848"/>
            <a:ext cx="3831619" cy="2880320"/>
          </a:xfrm>
          <a:prstGeom prst="rect">
            <a:avLst/>
          </a:prstGeom>
          <a:noFill/>
          <a:ln>
            <a:solidFill>
              <a:srgbClr val="D60093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solidFill>
                  <a:srgbClr val="FF0000"/>
                </a:solidFill>
              </a:rPr>
              <a:t>Tula Honey Cake Museum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690864" cy="49251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200" dirty="0" smtClean="0">
                <a:solidFill>
                  <a:srgbClr val="0070C0"/>
                </a:solidFill>
              </a:rPr>
              <a:t>  </a:t>
            </a:r>
            <a:r>
              <a:rPr lang="en-US" sz="3200" dirty="0" smtClean="0">
                <a:solidFill>
                  <a:srgbClr val="0070C0"/>
                </a:solidFill>
              </a:rPr>
              <a:t>is</a:t>
            </a:r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en-US" sz="3200" dirty="0" smtClean="0">
                <a:solidFill>
                  <a:srgbClr val="0070C0"/>
                </a:solidFill>
              </a:rPr>
              <a:t>of is one  the youngest  museums of Tula. It became very popular not only in Tula but also in many other towns of our country</a:t>
            </a:r>
            <a:r>
              <a:rPr lang="en-US" dirty="0" smtClean="0">
                <a:solidFill>
                  <a:srgbClr val="0070C0"/>
                </a:solidFill>
              </a:rPr>
              <a:t>.</a:t>
            </a:r>
          </a:p>
          <a:p>
            <a:pPr>
              <a:buNone/>
            </a:pPr>
            <a:r>
              <a:rPr lang="en-US" b="1" dirty="0" smtClean="0">
                <a:solidFill>
                  <a:srgbClr val="D60093"/>
                </a:solidFill>
              </a:rPr>
              <a:t>The exposition presents the smallest gingerbread (a bit larger than a coin, and a giant one – one </a:t>
            </a:r>
            <a:r>
              <a:rPr lang="en-US" b="1" dirty="0" err="1" smtClean="0">
                <a:solidFill>
                  <a:srgbClr val="D60093"/>
                </a:solidFill>
              </a:rPr>
              <a:t>pood</a:t>
            </a:r>
            <a:r>
              <a:rPr lang="en-US" b="1" dirty="0" smtClean="0">
                <a:solidFill>
                  <a:srgbClr val="D60093"/>
                </a:solidFill>
              </a:rPr>
              <a:t> in weight).</a:t>
            </a:r>
            <a:endParaRPr lang="ru-RU" b="1" dirty="0">
              <a:solidFill>
                <a:srgbClr val="D60093"/>
              </a:solidFill>
            </a:endParaRPr>
          </a:p>
        </p:txBody>
      </p:sp>
      <p:pic>
        <p:nvPicPr>
          <p:cNvPr id="5123" name="Picture 3" descr="C:\Users\User\Documents\самовары\пряник 16 кг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8084" y="3933056"/>
            <a:ext cx="3530166" cy="2353444"/>
          </a:xfrm>
          <a:prstGeom prst="rect">
            <a:avLst/>
          </a:prstGeom>
          <a:noFill/>
          <a:ln w="38100">
            <a:solidFill>
              <a:srgbClr val="0099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cuments\самовары\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355976" cy="3143488"/>
          </a:xfrm>
          <a:prstGeom prst="rect">
            <a:avLst/>
          </a:prstGeom>
          <a:noFill/>
          <a:ln w="28575">
            <a:solidFill>
              <a:schemeClr val="bg2">
                <a:lumMod val="50000"/>
              </a:schemeClr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60032" y="0"/>
            <a:ext cx="4104456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4048" y="404664"/>
            <a:ext cx="3888432" cy="6237312"/>
          </a:xfrm>
          <a:ln>
            <a:solidFill>
              <a:srgbClr val="FFFF00"/>
            </a:solidFill>
          </a:ln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4800" dirty="0" smtClean="0">
                <a:solidFill>
                  <a:srgbClr val="FFFF00"/>
                </a:solidFill>
              </a:rPr>
              <a:t>You will be told about the ancient traditions and ceremonies, you will see the modern productions of gingerbread and the way they were cooked in old – time forms</a:t>
            </a:r>
            <a:r>
              <a:rPr lang="en-US" sz="3600" dirty="0" smtClean="0">
                <a:solidFill>
                  <a:srgbClr val="FFFF00"/>
                </a:solidFill>
              </a:rPr>
              <a:t>.</a:t>
            </a: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2054" name="Picture 6" descr="C:\Users\User\Documents\самовары\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489615"/>
            <a:ext cx="4283968" cy="336838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User\Documents\самовары\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7576" y="4313717"/>
            <a:ext cx="3564904" cy="2376603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</p:pic>
      <p:pic>
        <p:nvPicPr>
          <p:cNvPr id="2055" name="Picture 7" descr="C:\Users\User\Documents\самовары\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4316834"/>
            <a:ext cx="3851919" cy="2449580"/>
          </a:xfrm>
          <a:prstGeom prst="rect">
            <a:avLst/>
          </a:prstGeom>
          <a:noFill/>
          <a:ln w="38100">
            <a:solidFill>
              <a:srgbClr val="9900FF"/>
            </a:solidFill>
          </a:ln>
        </p:spPr>
      </p:pic>
      <p:pic>
        <p:nvPicPr>
          <p:cNvPr id="2052" name="Picture 4" descr="C:\Users\User\Documents\самовары\4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2348880"/>
            <a:ext cx="1800200" cy="18002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</p:pic>
      <p:pic>
        <p:nvPicPr>
          <p:cNvPr id="2054" name="Picture 6" descr="C:\Users\User\Documents\самовары\3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0"/>
            <a:ext cx="1941216" cy="1863567"/>
          </a:xfrm>
          <a:prstGeom prst="rect">
            <a:avLst/>
          </a:prstGeom>
          <a:noFill/>
          <a:ln w="38100">
            <a:solidFill>
              <a:schemeClr val="bg2">
                <a:lumMod val="50000"/>
              </a:schemeClr>
            </a:solidFill>
          </a:ln>
        </p:spPr>
      </p:pic>
      <p:pic>
        <p:nvPicPr>
          <p:cNvPr id="2057" name="Picture 9" descr="C:\Users\User\Documents\самовары\41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276872"/>
            <a:ext cx="1526282" cy="1898361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</p:pic>
      <p:pic>
        <p:nvPicPr>
          <p:cNvPr id="2050" name="Picture 2" descr="C:\Users\User\Documents\самовары\3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88640"/>
            <a:ext cx="3635895" cy="1937600"/>
          </a:xfrm>
          <a:prstGeom prst="rect">
            <a:avLst/>
          </a:prstGeom>
          <a:noFill/>
          <a:ln w="38100">
            <a:solidFill>
              <a:srgbClr val="0000FF"/>
            </a:solidFill>
          </a:ln>
        </p:spPr>
      </p:pic>
      <p:pic>
        <p:nvPicPr>
          <p:cNvPr id="2051" name="Picture 3" descr="C:\Users\User\Documents\самовары\4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495423" y="260648"/>
            <a:ext cx="2648577" cy="1988840"/>
          </a:xfrm>
          <a:prstGeom prst="rect">
            <a:avLst/>
          </a:prstGeom>
          <a:noFill/>
          <a:ln w="38100">
            <a:solidFill>
              <a:srgbClr val="FFFF0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3186686"/>
            <a:ext cx="5760640" cy="458338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FF0000"/>
                </a:solidFill>
              </a:rPr>
              <a:t>Modern productions of gingerbread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2000"/>
                            </p:stCondLst>
                            <p:childTnLst>
                              <p:par>
                                <p:cTn id="4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4000"/>
                            </p:stCondLst>
                            <p:childTnLst>
                              <p:par>
                                <p:cTn id="5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User\Documents\самовары\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9144000" cy="606073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8080"/>
                </a:solidFill>
              </a:rPr>
              <a:t>Complete the following sentences</a:t>
            </a:r>
            <a:r>
              <a:rPr lang="ru-RU" dirty="0" smtClean="0">
                <a:solidFill>
                  <a:srgbClr val="008080"/>
                </a:solidFill>
              </a:rPr>
              <a:t>:</a:t>
            </a:r>
            <a:endParaRPr lang="ru-RU" dirty="0">
              <a:solidFill>
                <a:srgbClr val="00808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200" dirty="0" smtClean="0">
                <a:solidFill>
                  <a:srgbClr val="FF0066"/>
                </a:solidFill>
              </a:rPr>
              <a:t>When we speak about Tula, we remember the famous Tula…</a:t>
            </a:r>
            <a:r>
              <a:rPr lang="ru-RU" sz="3200" dirty="0" smtClean="0">
                <a:solidFill>
                  <a:srgbClr val="FF0066"/>
                </a:solidFill>
              </a:rPr>
              <a:t> </a:t>
            </a:r>
            <a:r>
              <a:rPr lang="en-US" sz="3200" smtClean="0">
                <a:solidFill>
                  <a:srgbClr val="FF0066"/>
                </a:solidFill>
              </a:rPr>
              <a:t>.</a:t>
            </a:r>
            <a:endParaRPr lang="en-US" sz="3200" dirty="0" smtClean="0">
              <a:solidFill>
                <a:srgbClr val="FF0066"/>
              </a:solidFill>
            </a:endParaRPr>
          </a:p>
          <a:p>
            <a:pPr>
              <a:buNone/>
            </a:pPr>
            <a:r>
              <a:rPr lang="en-US" sz="3200" dirty="0" smtClean="0">
                <a:solidFill>
                  <a:srgbClr val="9900FF"/>
                </a:solidFill>
              </a:rPr>
              <a:t>One of the first Tula samovar made in the</a:t>
            </a:r>
            <a:r>
              <a:rPr lang="ru-RU" sz="3200" dirty="0" smtClean="0">
                <a:solidFill>
                  <a:srgbClr val="9900FF"/>
                </a:solidFill>
              </a:rPr>
              <a:t>...</a:t>
            </a:r>
            <a:r>
              <a:rPr lang="en-US" sz="3200" dirty="0" smtClean="0">
                <a:solidFill>
                  <a:srgbClr val="9900FF"/>
                </a:solidFill>
              </a:rPr>
              <a:t>  workshop.</a:t>
            </a:r>
          </a:p>
          <a:p>
            <a:pPr>
              <a:buNone/>
            </a:pPr>
            <a:r>
              <a:rPr lang="en-US" sz="3200" dirty="0" smtClean="0">
                <a:solidFill>
                  <a:srgbClr val="FF6600"/>
                </a:solidFill>
              </a:rPr>
              <a:t>The tourists will have the opportunity to taste the … with the tea.</a:t>
            </a:r>
          </a:p>
          <a:p>
            <a:pPr>
              <a:buNone/>
            </a:pPr>
            <a:r>
              <a:rPr lang="en-US" sz="3200" dirty="0" smtClean="0">
                <a:solidFill>
                  <a:srgbClr val="0000CC"/>
                </a:solidFill>
              </a:rPr>
              <a:t>The true fame to the samovar  was created by Tula … .</a:t>
            </a:r>
          </a:p>
          <a:p>
            <a:pPr>
              <a:buNone/>
            </a:pPr>
            <a:endParaRPr lang="ru-RU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0"/>
                            </p:stCondLst>
                            <p:childTnLst>
                              <p:par>
                                <p:cTn id="2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самовары\музей саовар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76672"/>
            <a:ext cx="3197155" cy="26642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548680"/>
            <a:ext cx="5436096" cy="172819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Museum </a:t>
            </a: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en-US" dirty="0" smtClean="0">
                <a:solidFill>
                  <a:srgbClr val="FF0000"/>
                </a:solidFill>
              </a:rPr>
              <a:t>Tula Samovar</a:t>
            </a:r>
            <a:r>
              <a:rPr lang="ru-RU" dirty="0" smtClean="0">
                <a:solidFill>
                  <a:srgbClr val="FF0000"/>
                </a:solidFill>
              </a:rPr>
              <a:t>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User\Documents\самовары\музей тульские самовары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3140968"/>
            <a:ext cx="4944550" cy="3502719"/>
          </a:xfrm>
          <a:prstGeom prst="rect">
            <a:avLst/>
          </a:prstGeom>
          <a:noFill/>
        </p:spPr>
      </p:pic>
      <p:pic>
        <p:nvPicPr>
          <p:cNvPr id="1029" name="Picture 5" descr="C:\Users\User\Documents\самовары\tul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4149080"/>
            <a:ext cx="1495425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692696"/>
            <a:ext cx="7931224" cy="561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dirty="0" smtClean="0">
                <a:solidFill>
                  <a:srgbClr val="FF0000"/>
                </a:solidFill>
              </a:rPr>
              <a:t>In 1990 in the building in 8 </a:t>
            </a:r>
            <a:r>
              <a:rPr lang="en-US" sz="4800" dirty="0" err="1" smtClean="0">
                <a:solidFill>
                  <a:srgbClr val="FF0000"/>
                </a:solidFill>
              </a:rPr>
              <a:t>Mendeleyevskaya</a:t>
            </a:r>
            <a:r>
              <a:rPr lang="en-US" sz="4800" dirty="0" smtClean="0">
                <a:solidFill>
                  <a:srgbClr val="FF0000"/>
                </a:solidFill>
              </a:rPr>
              <a:t> Street the museum </a:t>
            </a:r>
            <a:r>
              <a:rPr lang="ru-RU" sz="4800" dirty="0" smtClean="0">
                <a:solidFill>
                  <a:srgbClr val="FF0000"/>
                </a:solidFill>
              </a:rPr>
              <a:t>«</a:t>
            </a:r>
            <a:r>
              <a:rPr lang="en-US" sz="4800" dirty="0" smtClean="0">
                <a:solidFill>
                  <a:srgbClr val="FF0000"/>
                </a:solidFill>
              </a:rPr>
              <a:t>Tula Samovar</a:t>
            </a:r>
            <a:r>
              <a:rPr lang="ru-RU" sz="4800" dirty="0" smtClean="0">
                <a:solidFill>
                  <a:srgbClr val="FF0000"/>
                </a:solidFill>
              </a:rPr>
              <a:t>» </a:t>
            </a:r>
            <a:r>
              <a:rPr lang="en-US" sz="4800" dirty="0" smtClean="0">
                <a:solidFill>
                  <a:srgbClr val="FF0000"/>
                </a:solidFill>
              </a:rPr>
              <a:t>was opened.</a:t>
            </a:r>
          </a:p>
          <a:p>
            <a:pPr>
              <a:buNone/>
            </a:pPr>
            <a:r>
              <a:rPr lang="en-US" sz="5400" dirty="0" smtClean="0">
                <a:solidFill>
                  <a:srgbClr val="0070C0"/>
                </a:solidFill>
              </a:rPr>
              <a:t>It</a:t>
            </a:r>
            <a:r>
              <a:rPr lang="el-GR" sz="5400" dirty="0" smtClean="0">
                <a:solidFill>
                  <a:srgbClr val="0070C0"/>
                </a:solidFill>
                <a:latin typeface="Calibri"/>
                <a:cs typeface="Calibri"/>
              </a:rPr>
              <a:t>᾽</a:t>
            </a:r>
            <a:r>
              <a:rPr lang="en-US" sz="5400" dirty="0" smtClean="0">
                <a:solidFill>
                  <a:srgbClr val="0070C0"/>
                </a:solidFill>
                <a:latin typeface="Calibri"/>
                <a:cs typeface="Calibri"/>
              </a:rPr>
              <a:t>s one of the youngest museums of our town</a:t>
            </a:r>
            <a:r>
              <a:rPr lang="en-US" sz="4800" dirty="0" smtClean="0">
                <a:solidFill>
                  <a:srgbClr val="0070C0"/>
                </a:solidFill>
                <a:latin typeface="Calibri"/>
                <a:cs typeface="Calibri"/>
              </a:rPr>
              <a:t>.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ocuments\самовары\Штыкова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7704856" cy="244827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FF"/>
                </a:solidFill>
              </a:rPr>
              <a:t>The </a:t>
            </a:r>
            <a:r>
              <a:rPr lang="en-US" dirty="0" err="1" smtClean="0">
                <a:solidFill>
                  <a:srgbClr val="FF00FF"/>
                </a:solidFill>
              </a:rPr>
              <a:t>Lisitsyns</a:t>
            </a:r>
            <a:r>
              <a:rPr lang="en-US" dirty="0" smtClean="0">
                <a:solidFill>
                  <a:srgbClr val="FF00FF"/>
                </a:solidFill>
              </a:rPr>
              <a:t> brothers Ivan and </a:t>
            </a:r>
            <a:r>
              <a:rPr lang="en-US" dirty="0" err="1" smtClean="0">
                <a:solidFill>
                  <a:srgbClr val="FF00FF"/>
                </a:solidFill>
              </a:rPr>
              <a:t>Nazar</a:t>
            </a:r>
            <a:r>
              <a:rPr lang="en-US" dirty="0" smtClean="0">
                <a:solidFill>
                  <a:srgbClr val="FF00FF"/>
                </a:solidFill>
              </a:rPr>
              <a:t> </a:t>
            </a:r>
            <a:r>
              <a:rPr lang="en-US" dirty="0" err="1" smtClean="0">
                <a:solidFill>
                  <a:srgbClr val="FF00FF"/>
                </a:solidFill>
              </a:rPr>
              <a:t>maked</a:t>
            </a:r>
            <a:r>
              <a:rPr lang="en-US" dirty="0" smtClean="0">
                <a:solidFill>
                  <a:srgbClr val="FF00FF"/>
                </a:solidFill>
              </a:rPr>
              <a:t> the beginning of the </a:t>
            </a:r>
            <a:r>
              <a:rPr lang="en-US" dirty="0" err="1" smtClean="0">
                <a:solidFill>
                  <a:srgbClr val="FF00FF"/>
                </a:solidFill>
              </a:rPr>
              <a:t>samovrs</a:t>
            </a:r>
            <a:r>
              <a:rPr lang="el-GR" dirty="0" smtClean="0">
                <a:solidFill>
                  <a:srgbClr val="FF00FF"/>
                </a:solidFill>
                <a:latin typeface="Calibri"/>
                <a:cs typeface="Calibri"/>
              </a:rPr>
              <a:t>᾽</a:t>
            </a:r>
            <a:r>
              <a:rPr lang="en-US" dirty="0" smtClean="0">
                <a:solidFill>
                  <a:srgbClr val="FF00FF"/>
                </a:solidFill>
                <a:latin typeface="Calibri"/>
                <a:cs typeface="Calibri"/>
              </a:rPr>
              <a:t> production in Tula by opening in 1778 the first samovar workshop in </a:t>
            </a:r>
            <a:r>
              <a:rPr lang="en-US" dirty="0" err="1" smtClean="0">
                <a:solidFill>
                  <a:srgbClr val="FF00FF"/>
                </a:solidFill>
                <a:latin typeface="Calibri"/>
                <a:cs typeface="Calibri"/>
              </a:rPr>
              <a:t>Shtykovaya</a:t>
            </a:r>
            <a:r>
              <a:rPr lang="en-US" dirty="0" smtClean="0">
                <a:solidFill>
                  <a:srgbClr val="FF00FF"/>
                </a:solidFill>
                <a:latin typeface="Calibri"/>
                <a:cs typeface="Calibri"/>
              </a:rPr>
              <a:t> street.</a:t>
            </a:r>
            <a:endParaRPr lang="ru-RU" dirty="0">
              <a:solidFill>
                <a:srgbClr val="FF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8892480" cy="2736304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The shapes and models of the samovars worked out by Tula masters during the XIX and the beginning of the XX century are </a:t>
            </a:r>
            <a:r>
              <a:rPr lang="en-US" dirty="0" err="1" smtClean="0">
                <a:solidFill>
                  <a:srgbClr val="002060"/>
                </a:solidFill>
              </a:rPr>
              <a:t>multiformed</a:t>
            </a:r>
            <a:r>
              <a:rPr lang="en-US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User\Documents\самовары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140968"/>
            <a:ext cx="4572000" cy="3429000"/>
          </a:xfrm>
          <a:prstGeom prst="rect">
            <a:avLst/>
          </a:prstGeom>
          <a:noFill/>
        </p:spPr>
      </p:pic>
      <p:pic>
        <p:nvPicPr>
          <p:cNvPr id="3075" name="Picture 3" descr="C:\Users\User\Documents\самовары\чайник-самовар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3356992"/>
            <a:ext cx="2520280" cy="33130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2800"/>
                            </p:stCondLst>
                            <p:childTnLst>
                              <p:par>
                                <p:cTn id="12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800"/>
                            </p:stCondLst>
                            <p:childTnLst>
                              <p:par>
                                <p:cTn id="20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11560" y="620688"/>
            <a:ext cx="3240360" cy="5688632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0000"/>
                </a:solidFill>
              </a:rPr>
              <a:t>The ball-shaped samovar</a:t>
            </a:r>
            <a:endParaRPr lang="ru-RU" sz="54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C:\Users\User\Documents\самовары\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93213"/>
            <a:ext cx="4688423" cy="6304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3250704" cy="597666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5400" dirty="0" smtClean="0">
                <a:solidFill>
                  <a:srgbClr val="FF6600"/>
                </a:solidFill>
              </a:rPr>
              <a:t>The vase-shaped</a:t>
            </a:r>
            <a:br>
              <a:rPr lang="en-US" sz="5400" dirty="0" smtClean="0">
                <a:solidFill>
                  <a:srgbClr val="FF6600"/>
                </a:solidFill>
              </a:rPr>
            </a:br>
            <a:r>
              <a:rPr lang="en-US" sz="5400" dirty="0" smtClean="0">
                <a:solidFill>
                  <a:srgbClr val="FF6600"/>
                </a:solidFill>
              </a:rPr>
              <a:t>samovar</a:t>
            </a:r>
            <a:endParaRPr lang="ru-RU" sz="5400" dirty="0">
              <a:solidFill>
                <a:srgbClr val="FF6600"/>
              </a:solidFill>
            </a:endParaRPr>
          </a:p>
        </p:txBody>
      </p:sp>
      <p:pic>
        <p:nvPicPr>
          <p:cNvPr id="5123" name="Picture 3" descr="C:\Users\User\Documents\самовары\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3374" y="260648"/>
            <a:ext cx="4807297" cy="6282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4032448" cy="5112568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solidFill>
                  <a:srgbClr val="009900"/>
                </a:solidFill>
              </a:rPr>
              <a:t>The pear –shaped samovar</a:t>
            </a:r>
            <a:endParaRPr lang="ru-RU" dirty="0">
              <a:solidFill>
                <a:srgbClr val="009900"/>
              </a:solidFill>
            </a:endParaRPr>
          </a:p>
        </p:txBody>
      </p:sp>
      <p:pic>
        <p:nvPicPr>
          <p:cNvPr id="7170" name="Picture 2" descr="C:\Users\User\Documents\самовары\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0284" y="1556792"/>
            <a:ext cx="4493300" cy="4608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4008" y="332656"/>
            <a:ext cx="3744416" cy="1512168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The electric samovar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3610744" cy="57606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 smtClean="0">
                <a:solidFill>
                  <a:schemeClr val="accent5">
                    <a:lumMod val="75000"/>
                  </a:schemeClr>
                </a:solidFill>
              </a:rPr>
              <a:t>The kerosene samovar</a:t>
            </a:r>
            <a:endParaRPr lang="ru-RU" sz="36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Picture 3" descr="C:\Users\User\Documents\самовары\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44824"/>
            <a:ext cx="2952158" cy="475252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</p:pic>
      <p:pic>
        <p:nvPicPr>
          <p:cNvPr id="5" name="Picture 4" descr="C:\Users\User\Documents\самовары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916832"/>
            <a:ext cx="3450383" cy="4687313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200" decel="5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411</TotalTime>
  <Words>342</Words>
  <Application>Microsoft Office PowerPoint</Application>
  <PresentationFormat>Экран (4:3)</PresentationFormat>
  <Paragraphs>30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Апекс</vt:lpstr>
      <vt:lpstr>A Local Wonder</vt:lpstr>
      <vt:lpstr>Museum «Tula Samovar»</vt:lpstr>
      <vt:lpstr>Слайд 3</vt:lpstr>
      <vt:lpstr>The Lisitsyns brothers Ivan and Nazar maked the beginning of the samovrs᾽ production in Tula by opening in 1778 the first samovar workshop in Shtykovaya street.</vt:lpstr>
      <vt:lpstr>The shapes and models of the samovars worked out by Tula masters during the XIX and the beginning of the XX century are multiformed.</vt:lpstr>
      <vt:lpstr>The ball-shaped samovar</vt:lpstr>
      <vt:lpstr>The vase-shaped samovar</vt:lpstr>
      <vt:lpstr>The pear –shaped samovar</vt:lpstr>
      <vt:lpstr>The electric samovar</vt:lpstr>
      <vt:lpstr>The differentiation of samovars according to the purpose was very wide:samovars for boiling water, samovars- coffee-pots, portable samovars</vt:lpstr>
      <vt:lpstr>At the post-war time the production of samovars in Tula was concentrated at the plant «Stamp»</vt:lpstr>
      <vt:lpstr>Слайд 12</vt:lpstr>
      <vt:lpstr>Tula Honey Cake Museum </vt:lpstr>
      <vt:lpstr>Tula Honey Cake Museum</vt:lpstr>
      <vt:lpstr>Слайд 15</vt:lpstr>
      <vt:lpstr>Modern productions of gingerbread</vt:lpstr>
      <vt:lpstr>Слайд 17</vt:lpstr>
      <vt:lpstr>Complete the following sentences: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Lockal Wonder</dc:title>
  <dc:creator>User</dc:creator>
  <cp:lastModifiedBy>User</cp:lastModifiedBy>
  <cp:revision>46</cp:revision>
  <dcterms:created xsi:type="dcterms:W3CDTF">2010-08-03T09:16:14Z</dcterms:created>
  <dcterms:modified xsi:type="dcterms:W3CDTF">2012-12-11T16:58:55Z</dcterms:modified>
</cp:coreProperties>
</file>