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0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31504-5A10-40B2-9CFD-DD7B50DFB011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F5000-0BD0-418D-B810-39A1BF827F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31504-5A10-40B2-9CFD-DD7B50DFB011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F5000-0BD0-418D-B810-39A1BF827F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31504-5A10-40B2-9CFD-DD7B50DFB011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F5000-0BD0-418D-B810-39A1BF827F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31504-5A10-40B2-9CFD-DD7B50DFB011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F5000-0BD0-418D-B810-39A1BF827F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31504-5A10-40B2-9CFD-DD7B50DFB011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F5000-0BD0-418D-B810-39A1BF827F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31504-5A10-40B2-9CFD-DD7B50DFB011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F5000-0BD0-418D-B810-39A1BF827F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31504-5A10-40B2-9CFD-DD7B50DFB011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F5000-0BD0-418D-B810-39A1BF827F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31504-5A10-40B2-9CFD-DD7B50DFB011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F5000-0BD0-418D-B810-39A1BF827F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31504-5A10-40B2-9CFD-DD7B50DFB011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F5000-0BD0-418D-B810-39A1BF827F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31504-5A10-40B2-9CFD-DD7B50DFB011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F5000-0BD0-418D-B810-39A1BF827F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31504-5A10-40B2-9CFD-DD7B50DFB011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F5000-0BD0-418D-B810-39A1BF827F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431504-5A10-40B2-9CFD-DD7B50DFB011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8F5000-0BD0-418D-B810-39A1BF827F0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pero1[1]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3120445"/>
            <a:ext cx="2714644" cy="3737553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3214686"/>
            <a:ext cx="5643602" cy="2424114"/>
          </a:xfrm>
        </p:spPr>
        <p:txBody>
          <a:bodyPr/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Александр Пушкин.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Рисунок 3" descr="artlib_gallery-10074-b[1]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7752" y="1000108"/>
            <a:ext cx="4184157" cy="5643601"/>
          </a:xfrm>
          <a:prstGeom prst="rect">
            <a:avLst/>
          </a:prstGeom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6357950" cy="3286123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Драгоценной для россиян памяти</a:t>
            </a:r>
            <a:b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Николая Михайловича Карамзина</a:t>
            </a:r>
            <a:b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сей труд, гением его вдохновенный, с благоговением и благодарностью посвящает</a:t>
            </a:r>
            <a:endParaRPr lang="ru-RU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godunov-web[1]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5500726" cy="6677182"/>
          </a:xfrm>
        </p:spPr>
      </p:pic>
      <p:sp>
        <p:nvSpPr>
          <p:cNvPr id="5" name="TextBox 4"/>
          <p:cNvSpPr txBox="1"/>
          <p:nvPr/>
        </p:nvSpPr>
        <p:spPr>
          <a:xfrm>
            <a:off x="6072198" y="2143116"/>
            <a:ext cx="285752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«И </a:t>
            </a: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мальчики</a:t>
            </a:r>
          </a:p>
          <a:p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кровавые в</a:t>
            </a:r>
          </a:p>
          <a:p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глазах</a:t>
            </a: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…»</a:t>
            </a:r>
            <a:endParaRPr lang="ru-RU" sz="3200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sz="3200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«…</a:t>
            </a: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Да, жалок </a:t>
            </a:r>
          </a:p>
          <a:p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тот, в ком</a:t>
            </a:r>
          </a:p>
          <a:p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совесть </a:t>
            </a:r>
          </a:p>
          <a:p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не чиста</a:t>
            </a: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.»</a:t>
            </a:r>
            <a:endParaRPr lang="ru-RU" sz="3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43570" y="285728"/>
            <a:ext cx="32861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Найдите слова, которыми Пушкин утверждает вину Годунова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</a:rPr>
              <a:t>Корчма на литовской границе.</a:t>
            </a:r>
            <a:endParaRPr lang="ru-RU" sz="40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" name="Содержимое 3" descr="ryabushkin0044[1].jpg"/>
          <p:cNvPicPr>
            <a:picLocks noGrp="1" noChangeAspect="1"/>
          </p:cNvPicPr>
          <p:nvPr>
            <p:ph idx="1"/>
          </p:nvPr>
        </p:nvPicPr>
        <p:blipFill>
          <a:blip r:embed="rId2">
            <a:lum contrast="10000"/>
          </a:blip>
          <a:stretch>
            <a:fillRect/>
          </a:stretch>
        </p:blipFill>
        <p:spPr>
          <a:xfrm>
            <a:off x="0" y="1173790"/>
            <a:ext cx="7012952" cy="5684210"/>
          </a:xfrm>
        </p:spPr>
      </p:pic>
      <p:sp>
        <p:nvSpPr>
          <p:cNvPr id="5" name="TextBox 4"/>
          <p:cNvSpPr txBox="1"/>
          <p:nvPr/>
        </p:nvSpPr>
        <p:spPr>
          <a:xfrm>
            <a:off x="7000892" y="3071810"/>
            <a:ext cx="21431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Прочитать</a:t>
            </a:r>
          </a:p>
          <a:p>
            <a:r>
              <a:rPr lang="ru-RU" sz="2400" dirty="0" smtClean="0"/>
              <a:t>в</a:t>
            </a:r>
            <a:r>
              <a:rPr lang="ru-RU" sz="2400" dirty="0" smtClean="0"/>
              <a:t>ыразительно эпизод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5043494" cy="1214422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  <a:t>«Буду </a:t>
            </a: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  <a:t>царем на Москве</a:t>
            </a: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  <a:t>!»</a:t>
            </a:r>
            <a:endParaRPr lang="ru-RU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" name="Содержимое 3" descr="Pseudo-Dmitrius[1]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3928" y="1165482"/>
            <a:ext cx="5692518" cy="5692518"/>
          </a:xfrm>
        </p:spPr>
      </p:pic>
      <p:sp>
        <p:nvSpPr>
          <p:cNvPr id="5" name="TextBox 4"/>
          <p:cNvSpPr txBox="1"/>
          <p:nvPr/>
        </p:nvSpPr>
        <p:spPr>
          <a:xfrm>
            <a:off x="5929322" y="1000108"/>
            <a:ext cx="292895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«Да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какого он роду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?»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72198" y="2214554"/>
            <a:ext cx="285752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«…из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роду Отрепьевых, </a:t>
            </a:r>
          </a:p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смолоду постригся,</a:t>
            </a:r>
          </a:p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был весьма грамотен,</a:t>
            </a:r>
          </a:p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читал летописи, сочинял каноны</a:t>
            </a:r>
          </a:p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святым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.»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4071966" cy="1417638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  <a:t>Замок воеводы </a:t>
            </a:r>
            <a:r>
              <a:rPr lang="ru-RU" sz="3600" dirty="0" err="1" smtClean="0">
                <a:solidFill>
                  <a:schemeClr val="accent6">
                    <a:lumMod val="50000"/>
                  </a:schemeClr>
                </a:solidFill>
              </a:rPr>
              <a:t>Мнишека</a:t>
            </a: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  <a:t> в Самборе</a:t>
            </a:r>
            <a:b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</a:br>
            <a:endParaRPr lang="ru-RU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" name="Содержимое 3" descr="st000_02[1]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43438" y="2143116"/>
            <a:ext cx="4085418" cy="451730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bashta[1]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49" y="1500175"/>
            <a:ext cx="3790661" cy="535782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357686" y="1142984"/>
            <a:ext cx="478631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«А </a:t>
            </a: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какова…Марина?</a:t>
            </a:r>
          </a:p>
          <a:p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……Уж он в ее сетях</a:t>
            </a: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.»</a:t>
            </a:r>
            <a:endParaRPr lang="ru-RU" sz="3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00628" y="285728"/>
            <a:ext cx="41433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Где очутился Григорий и с кем познакомился?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4500562" cy="11430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«Ты 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заменишь мне царскую </a:t>
            </a:r>
            <a:b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корону, твоя любовь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…»</a:t>
            </a:r>
            <a:endParaRPr lang="ru-RU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" name="Рисунок 4" descr="Pseudo-Dmitrius[1]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1357266"/>
            <a:ext cx="4286312" cy="428631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018668" y="857232"/>
            <a:ext cx="41253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«Мраморная нимфа»</a:t>
            </a:r>
            <a:endParaRPr lang="ru-RU" sz="2400" dirty="0" smtClean="0">
              <a:solidFill>
                <a:schemeClr val="accent3">
                  <a:lumMod val="50000"/>
                </a:schemeClr>
              </a:solidFill>
            </a:endParaRPr>
          </a:p>
          <a:p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15206" y="2000240"/>
            <a:ext cx="1500198" cy="44291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«Пока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тобой не свержен Годунов, любви речей не буду слушать я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.»</a:t>
            </a:r>
            <a:endParaRPr lang="ru-RU" sz="28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4" name="Содержимое 3" descr="m2[1]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643306" y="1357298"/>
            <a:ext cx="3439807" cy="4143404"/>
          </a:xfrm>
          <a:prstGeom prst="ellipse">
            <a:avLst/>
          </a:prstGeom>
          <a:ln w="76200">
            <a:solidFill>
              <a:schemeClr val="accent3">
                <a:lumMod val="50000"/>
              </a:schemeClr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214282" y="5500702"/>
            <a:ext cx="70723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«Тень 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Грозного меня усыновила,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</a:rPr>
              <a:t>Димитрием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 из гроба нарекла, вокруг меня народы возмутила</a:t>
            </a:r>
          </a:p>
          <a:p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И в жертву мне Бориса обрекла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.»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929322" y="0"/>
            <a:ext cx="27860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Роль Марины в судьбе Григория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58710450[1]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2845" y="1440574"/>
            <a:ext cx="8356807" cy="524807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  <a:t>Площадь перед собором в Москве.</a:t>
            </a:r>
            <a:b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100" dirty="0" smtClean="0">
                <a:solidFill>
                  <a:schemeClr val="accent6">
                    <a:lumMod val="50000"/>
                  </a:schemeClr>
                </a:solidFill>
              </a:rPr>
              <a:t>«Гришка Отрепьев – анафема!»  «Царевичу поют вечную память»</a:t>
            </a:r>
            <a:endParaRPr lang="ru-RU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72132" y="1785926"/>
            <a:ext cx="3186106" cy="2000264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  <a:t>«Молись </a:t>
            </a: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  <a:t>за меня, бедный </a:t>
            </a:r>
            <a:b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600" dirty="0" err="1" smtClean="0">
                <a:solidFill>
                  <a:schemeClr val="accent6">
                    <a:lumMod val="50000"/>
                  </a:schemeClr>
                </a:solidFill>
              </a:rPr>
              <a:t>Николка</a:t>
            </a: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  <a:t>».</a:t>
            </a:r>
            <a:endParaRPr lang="ru-RU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" name="Содержимое 3" descr="1[2]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284415"/>
            <a:ext cx="5044973" cy="6359295"/>
          </a:xfrm>
        </p:spPr>
      </p:pic>
      <p:sp>
        <p:nvSpPr>
          <p:cNvPr id="5" name="TextBox 4"/>
          <p:cNvSpPr txBox="1"/>
          <p:nvPr/>
        </p:nvSpPr>
        <p:spPr>
          <a:xfrm>
            <a:off x="5500694" y="3786190"/>
            <a:ext cx="335758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«Нет</a:t>
            </a: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, нет! нельзя </a:t>
            </a:r>
          </a:p>
          <a:p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молиться за царя</a:t>
            </a:r>
          </a:p>
          <a:p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Ирода – богородица</a:t>
            </a:r>
          </a:p>
          <a:p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не велит</a:t>
            </a: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.»</a:t>
            </a:r>
            <a:endParaRPr lang="ru-RU" sz="3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88851" y="214290"/>
            <a:ext cx="405514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Какова роль диалога Бориса и </a:t>
            </a:r>
            <a:r>
              <a:rPr lang="ru-RU" sz="2400" dirty="0" err="1" smtClean="0"/>
              <a:t>Николки</a:t>
            </a:r>
            <a:r>
              <a:rPr lang="ru-RU" sz="2400" dirty="0" smtClean="0"/>
              <a:t>?</a:t>
            </a:r>
          </a:p>
          <a:p>
            <a:r>
              <a:rPr lang="ru-RU" sz="2400" dirty="0" smtClean="0"/>
              <a:t>Кто такой юродивый?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  <a:t>«Ему Москву уступит сын Бориса»</a:t>
            </a:r>
            <a:b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  <a:t>Вход войск Самозванца в Москву.</a:t>
            </a:r>
            <a:endParaRPr lang="ru-RU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" name="Содержимое 3" descr="x1-p5_[1]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472" y="1425358"/>
            <a:ext cx="8072494" cy="52975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3504" y="0"/>
            <a:ext cx="3571900" cy="3143248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«Кричите: да</a:t>
            </a:r>
            <a:b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здравствует</a:t>
            </a:r>
            <a:b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царь Дмитрий</a:t>
            </a:r>
            <a:b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800" dirty="0" err="1" smtClean="0">
                <a:solidFill>
                  <a:schemeClr val="accent6">
                    <a:lumMod val="50000"/>
                  </a:schemeClr>
                </a:solidFill>
              </a:rPr>
              <a:t>Иоанович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!»</a:t>
            </a:r>
            <a:b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«Народ безмолвствует»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" name="Содержимое 3" descr="433a57fa2164[1]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44" y="73437"/>
            <a:ext cx="4857784" cy="6773381"/>
          </a:xfrm>
        </p:spPr>
      </p:pic>
      <p:sp>
        <p:nvSpPr>
          <p:cNvPr id="5" name="TextBox 4"/>
          <p:cNvSpPr txBox="1"/>
          <p:nvPr/>
        </p:nvSpPr>
        <p:spPr>
          <a:xfrm>
            <a:off x="5500694" y="3143248"/>
            <a:ext cx="30003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Почему?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14942" y="4214818"/>
            <a:ext cx="364333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Может быть,</a:t>
            </a:r>
          </a:p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потрясен убийством</a:t>
            </a:r>
          </a:p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детей Бориса</a:t>
            </a:r>
          </a:p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Годунова?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4422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  <a:t>На картине художника Н.Ге Пушкин читает «Бориса Годунова» </a:t>
            </a:r>
            <a:endParaRPr lang="ru-RU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" name="Содержимое 3" descr="Ge007[1].jpg"/>
          <p:cNvPicPr>
            <a:picLocks noGrp="1" noChangeAspect="1"/>
          </p:cNvPicPr>
          <p:nvPr>
            <p:ph idx="1"/>
          </p:nvPr>
        </p:nvPicPr>
        <p:blipFill>
          <a:blip r:embed="rId2">
            <a:lum bright="10000" contrast="10000"/>
          </a:blip>
          <a:stretch>
            <a:fillRect/>
          </a:stretch>
        </p:blipFill>
        <p:spPr>
          <a:xfrm>
            <a:off x="577454" y="1214422"/>
            <a:ext cx="6923503" cy="5214974"/>
          </a:xfrm>
        </p:spPr>
      </p:pic>
      <p:sp>
        <p:nvSpPr>
          <p:cNvPr id="5" name="TextBox 4"/>
          <p:cNvSpPr txBox="1"/>
          <p:nvPr/>
        </p:nvSpPr>
        <p:spPr>
          <a:xfrm>
            <a:off x="7572396" y="1357298"/>
            <a:ext cx="12858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Кому и</a:t>
            </a:r>
          </a:p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где?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357422" y="6396335"/>
            <a:ext cx="60007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Пущину в Михайловском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6314" y="214291"/>
            <a:ext cx="3929090" cy="2071701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Кремлевские палаты</a:t>
            </a:r>
            <a:b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(1598 года, 20 февраля)</a:t>
            </a:r>
            <a:endParaRPr lang="ru-RU" sz="32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5" name="Содержимое 4" descr="p1148550[1].jpg"/>
          <p:cNvPicPr>
            <a:picLocks noGrp="1" noChangeAspect="1"/>
          </p:cNvPicPr>
          <p:nvPr>
            <p:ph idx="1"/>
          </p:nvPr>
        </p:nvPicPr>
        <p:blipFill>
          <a:blip r:embed="rId2">
            <a:lum bright="10000" contrast="20000"/>
          </a:blip>
          <a:stretch>
            <a:fillRect/>
          </a:stretch>
        </p:blipFill>
        <p:spPr>
          <a:xfrm>
            <a:off x="58068" y="214290"/>
            <a:ext cx="4442493" cy="6589710"/>
          </a:xfrm>
        </p:spPr>
      </p:pic>
      <p:sp>
        <p:nvSpPr>
          <p:cNvPr id="6" name="TextBox 5"/>
          <p:cNvSpPr txBox="1"/>
          <p:nvPr/>
        </p:nvSpPr>
        <p:spPr>
          <a:xfrm>
            <a:off x="4643439" y="2143117"/>
            <a:ext cx="300039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О чем говорят Шуйский и Воротынский?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4714876" y="3714752"/>
            <a:ext cx="490298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В России безвластие. </a:t>
            </a:r>
          </a:p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Все уговаривают</a:t>
            </a:r>
          </a:p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Бориса Годунова</a:t>
            </a:r>
          </a:p>
          <a:p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</a:rPr>
              <a:t>c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тать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царем.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256829324[1]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1004937"/>
            <a:ext cx="3929090" cy="5021201"/>
          </a:xfrm>
        </p:spPr>
      </p:pic>
      <p:pic>
        <p:nvPicPr>
          <p:cNvPr id="5" name="Рисунок 4" descr="432280_71878_%D1%88%D0%B0%D0%BB%D1%8F%D0%BF%D0%B8%D0%BD[1]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2066" y="186121"/>
            <a:ext cx="3857652" cy="584492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4929190" cy="1214422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Кто автор оперы</a:t>
            </a:r>
            <a:b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«Борис Годунов»?</a:t>
            </a:r>
            <a:endParaRPr lang="ru-RU" sz="3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596" y="6072206"/>
            <a:ext cx="40719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М. Мусоргский</a:t>
            </a:r>
            <a:endParaRPr lang="ru-RU" sz="3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86314" y="5929330"/>
            <a:ext cx="435768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Ф. Шаляпин в роли Бориса</a:t>
            </a:r>
          </a:p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Годунова.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0"/>
            <a:ext cx="6215106" cy="1071546"/>
          </a:xfrm>
        </p:spPr>
        <p:txBody>
          <a:bodyPr/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Борис Годунов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" name="Содержимое 3" descr="godunov-web[1]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28794" y="954584"/>
            <a:ext cx="4507471" cy="5943680"/>
          </a:xfrm>
        </p:spPr>
      </p:pic>
      <p:sp>
        <p:nvSpPr>
          <p:cNvPr id="5" name="TextBox 4"/>
          <p:cNvSpPr txBox="1"/>
          <p:nvPr/>
        </p:nvSpPr>
        <p:spPr>
          <a:xfrm>
            <a:off x="0" y="1142984"/>
            <a:ext cx="223369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Что</a:t>
            </a:r>
          </a:p>
          <a:p>
            <a:r>
              <a:rPr lang="ru-RU" sz="2800" dirty="0" smtClean="0"/>
              <a:t>о нем</a:t>
            </a:r>
          </a:p>
          <a:p>
            <a:r>
              <a:rPr lang="ru-RU" sz="2800" dirty="0" smtClean="0"/>
              <a:t>говорит</a:t>
            </a:r>
          </a:p>
          <a:p>
            <a:r>
              <a:rPr lang="ru-RU" sz="2800" dirty="0" smtClean="0"/>
              <a:t>Шуйский?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6572264" y="500043"/>
            <a:ext cx="2305577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«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Вчерашний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раб.</a:t>
            </a:r>
          </a:p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Зять </a:t>
            </a:r>
            <a:r>
              <a:rPr lang="ru-RU" sz="2400" dirty="0" err="1" smtClean="0">
                <a:solidFill>
                  <a:schemeClr val="accent6">
                    <a:lumMod val="50000"/>
                  </a:schemeClr>
                </a:solidFill>
              </a:rPr>
              <a:t>Малюты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</a:p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И сам в душе</a:t>
            </a:r>
          </a:p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п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алач».</a:t>
            </a:r>
            <a:endParaRPr lang="ru-RU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«Умел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и страхом,</a:t>
            </a:r>
          </a:p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и любовью,</a:t>
            </a:r>
          </a:p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и славою</a:t>
            </a:r>
          </a:p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народ </a:t>
            </a:r>
          </a:p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о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чаровать».</a:t>
            </a:r>
            <a:endParaRPr lang="ru-RU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" y="4214818"/>
            <a:ext cx="18573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 чем обвиняют</a:t>
            </a:r>
          </a:p>
          <a:p>
            <a:r>
              <a:rPr lang="ru-RU" sz="2400" dirty="0" smtClean="0"/>
              <a:t>Годунова?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786578" y="4929198"/>
            <a:ext cx="235742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В убийстве </a:t>
            </a:r>
          </a:p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царев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ича</a:t>
            </a:r>
          </a:p>
          <a:p>
            <a:r>
              <a:rPr lang="ru-RU" sz="2400" dirty="0" err="1" smtClean="0">
                <a:solidFill>
                  <a:schemeClr val="accent6">
                    <a:lumMod val="50000"/>
                  </a:schemeClr>
                </a:solidFill>
              </a:rPr>
              <a:t>Димитрия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785926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  <a:t>Девичье поле, Новодевичий монастырь</a:t>
            </a: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  <a:b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200" dirty="0" smtClean="0"/>
              <a:t>Что кричит собравшийся народ?</a:t>
            </a: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</a:br>
            <a:endParaRPr lang="ru-RU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" name="Содержимое 3" descr="32828009[1]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1669343"/>
            <a:ext cx="7643866" cy="5029557"/>
          </a:xfrm>
        </p:spPr>
      </p:pic>
      <p:sp>
        <p:nvSpPr>
          <p:cNvPr id="5" name="TextBox 4"/>
          <p:cNvSpPr txBox="1"/>
          <p:nvPr/>
        </p:nvSpPr>
        <p:spPr>
          <a:xfrm>
            <a:off x="1071538" y="1071546"/>
            <a:ext cx="74295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«Борис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наш царь! Да здравствует Борис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!»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29256" y="285728"/>
            <a:ext cx="3429024" cy="1857388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  <a:t>Келья в Чудовом монастыре</a:t>
            </a:r>
            <a:b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  <a:t>1603 год</a:t>
            </a:r>
            <a:endParaRPr lang="ru-RU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" name="Содержимое 3" descr="250px-%D0%9D%D0%B5%D1%81%D1%82%D0%BE%D1%80-%D0%BB%D0%B5%D1%82%D0%BE%D0%BF%D0%B8%D1%81%D0%B5%D1%86[1]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85918" y="123992"/>
            <a:ext cx="3708154" cy="6734008"/>
          </a:xfrm>
        </p:spPr>
      </p:pic>
      <p:sp>
        <p:nvSpPr>
          <p:cNvPr id="5" name="TextBox 4"/>
          <p:cNvSpPr txBox="1"/>
          <p:nvPr/>
        </p:nvSpPr>
        <p:spPr>
          <a:xfrm>
            <a:off x="6072198" y="2000240"/>
            <a:ext cx="285752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«Еще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одно последнее сказанье –</a:t>
            </a:r>
          </a:p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и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летопись</a:t>
            </a:r>
          </a:p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окончена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моя».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72132" y="5214950"/>
            <a:ext cx="35718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Пимен у Пушкина,</a:t>
            </a:r>
          </a:p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На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картине В.Васнецова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–</a:t>
            </a:r>
          </a:p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Нестор-летописец.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1643050"/>
            <a:ext cx="18573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Найдите слова этого героя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071546"/>
          </a:xfrm>
        </p:spPr>
        <p:txBody>
          <a:bodyPr>
            <a:normAutofit fontScale="90000"/>
          </a:bodyPr>
          <a:lstStyle/>
          <a:p>
            <a:r>
              <a:rPr lang="ru-RU" dirty="0" err="1" smtClean="0">
                <a:solidFill>
                  <a:schemeClr val="accent6">
                    <a:lumMod val="50000"/>
                  </a:schemeClr>
                </a:solidFill>
              </a:rPr>
              <a:t>Чудов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 монастырь</a:t>
            </a:r>
            <a:r>
              <a:rPr lang="ru-RU" sz="3100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  <a:br>
              <a:rPr lang="ru-RU" sz="31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100" dirty="0" smtClean="0">
                <a:solidFill>
                  <a:schemeClr val="accent6">
                    <a:lumMod val="50000"/>
                  </a:schemeClr>
                </a:solidFill>
              </a:rPr>
              <a:t>(так выглядел этот монастырь в Кремле)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" name="Содержимое 3" descr="theme7_11[1]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00100" y="1071547"/>
            <a:ext cx="7032712" cy="575276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40[1]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357298"/>
            <a:ext cx="6255147" cy="4214842"/>
          </a:xfrm>
        </p:spPr>
      </p:pic>
      <p:sp>
        <p:nvSpPr>
          <p:cNvPr id="5" name="TextBox 4"/>
          <p:cNvSpPr txBox="1"/>
          <p:nvPr/>
        </p:nvSpPr>
        <p:spPr>
          <a:xfrm>
            <a:off x="6286512" y="428604"/>
            <a:ext cx="28574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Пимен и Григорий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786578" y="3000372"/>
            <a:ext cx="2357422" cy="36433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«Я </a:t>
            </a: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от отроческих</a:t>
            </a:r>
          </a:p>
          <a:p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лет по </a:t>
            </a:r>
            <a:r>
              <a:rPr lang="ru-RU" sz="3200" dirty="0" err="1" smtClean="0">
                <a:solidFill>
                  <a:schemeClr val="accent6">
                    <a:lumMod val="50000"/>
                  </a:schemeClr>
                </a:solidFill>
              </a:rPr>
              <a:t>келиям</a:t>
            </a:r>
            <a:endParaRPr lang="ru-RU" sz="3200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скитаюсь,</a:t>
            </a:r>
          </a:p>
          <a:p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бедный </a:t>
            </a: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инок»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8596" y="5500702"/>
            <a:ext cx="650085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«…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Борис! все перед тобой трепещет,</a:t>
            </a:r>
          </a:p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Никто тебе не смеет и напомнить</a:t>
            </a:r>
          </a:p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О жребии несчастного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младенца».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0"/>
            <a:ext cx="585788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Кто изображен на иллюстрации?</a:t>
            </a:r>
          </a:p>
          <a:p>
            <a:r>
              <a:rPr lang="ru-RU" sz="2800" dirty="0" smtClean="0"/>
              <a:t>Найдите слова, характеризующие молодого героя.</a:t>
            </a:r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4422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</a:rPr>
              <a:t>Художник И.Глазунов «Царевич </a:t>
            </a:r>
            <a:br>
              <a:rPr lang="ru-RU" sz="40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</a:rPr>
              <a:t>Дмитрий»</a:t>
            </a:r>
            <a:endParaRPr lang="ru-RU" sz="40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" name="Содержимое 3" descr="222[1]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4347" y="1214422"/>
            <a:ext cx="7756125" cy="54292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4876" y="0"/>
            <a:ext cx="4286280" cy="3214686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Царские палаты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  <a:b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400" dirty="0" smtClean="0"/>
              <a:t>Какие важные слова Годунова обращены к сыну – наследнику?</a:t>
            </a:r>
            <a:br>
              <a:rPr lang="ru-RU" sz="2400" dirty="0" smtClean="0"/>
            </a:br>
            <a:r>
              <a:rPr lang="ru-RU" sz="2400" dirty="0" smtClean="0"/>
              <a:t>Что он говорит о своей доли самодержца?</a:t>
            </a:r>
            <a:endParaRPr lang="ru-RU" sz="2800" dirty="0"/>
          </a:p>
        </p:txBody>
      </p:sp>
      <p:pic>
        <p:nvPicPr>
          <p:cNvPr id="4" name="Содержимое 3" descr="attach[1]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642917"/>
            <a:ext cx="4500594" cy="6215083"/>
          </a:xfrm>
        </p:spPr>
      </p:pic>
      <p:sp>
        <p:nvSpPr>
          <p:cNvPr id="5" name="TextBox 4"/>
          <p:cNvSpPr txBox="1"/>
          <p:nvPr/>
        </p:nvSpPr>
        <p:spPr>
          <a:xfrm>
            <a:off x="5143504" y="3000372"/>
            <a:ext cx="400049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«Учись</a:t>
            </a: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, мой сын,</a:t>
            </a:r>
          </a:p>
          <a:p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И легче и яснее</a:t>
            </a:r>
          </a:p>
          <a:p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Державный труд</a:t>
            </a:r>
          </a:p>
          <a:p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Ты будешь </a:t>
            </a: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постигать».</a:t>
            </a:r>
            <a:endParaRPr lang="ru-RU" sz="3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86314" y="5572140"/>
            <a:ext cx="41434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«Ох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, тяжела ты,</a:t>
            </a:r>
          </a:p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шапка Мономаха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!»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323</TotalTime>
  <Words>428</Words>
  <Application>Microsoft Office PowerPoint</Application>
  <PresentationFormat>Экран (4:3)</PresentationFormat>
  <Paragraphs>108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Драгоценной для россиян памяти Николая Михайловича Карамзина сей труд, гением его вдохновенный, с благоговением и благодарностью посвящает</vt:lpstr>
      <vt:lpstr>Кремлевские палаты (1598 года, 20 февраля)</vt:lpstr>
      <vt:lpstr>Борис Годунов</vt:lpstr>
      <vt:lpstr>Девичье поле, Новодевичий монастырь. Что кричит собравшийся народ? </vt:lpstr>
      <vt:lpstr>Келья в Чудовом монастыре 1603 год</vt:lpstr>
      <vt:lpstr>Чудов монастырь. (так выглядел этот монастырь в Кремле)</vt:lpstr>
      <vt:lpstr>Слайд 7</vt:lpstr>
      <vt:lpstr>Художник И.Глазунов «Царевич  Дмитрий»</vt:lpstr>
      <vt:lpstr>Царские палаты.  Какие важные слова Годунова обращены к сыну – наследнику? Что он говорит о своей доли самодержца?</vt:lpstr>
      <vt:lpstr>Слайд 10</vt:lpstr>
      <vt:lpstr>Корчма на литовской границе.</vt:lpstr>
      <vt:lpstr>«Буду царем на Москве!»</vt:lpstr>
      <vt:lpstr>Замок воеводы Мнишека в Самборе </vt:lpstr>
      <vt:lpstr>«Ты заменишь мне царскую  корону, твоя любовь…»</vt:lpstr>
      <vt:lpstr>Площадь перед собором в Москве. «Гришка Отрепьев – анафема!»  «Царевичу поют вечную память»</vt:lpstr>
      <vt:lpstr>«Молись за меня, бедный  Николка».</vt:lpstr>
      <vt:lpstr>«Ему Москву уступит сын Бориса» Вход войск Самозванца в Москву.</vt:lpstr>
      <vt:lpstr>«Кричите: да здравствует царь Дмитрий Иоанович!»  «Народ безмолвствует»</vt:lpstr>
      <vt:lpstr>На картине художника Н.Ге Пушкин читает «Бориса Годунова» </vt:lpstr>
      <vt:lpstr>Кто автор оперы «Борис Годунов»?</vt:lpstr>
    </vt:vector>
  </TitlesOfParts>
  <Company>Межгалактическая Федерация Борьбы с Контрацепцией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Снек</dc:creator>
  <cp:lastModifiedBy>Снек</cp:lastModifiedBy>
  <cp:revision>37</cp:revision>
  <dcterms:created xsi:type="dcterms:W3CDTF">2009-11-15T18:04:30Z</dcterms:created>
  <dcterms:modified xsi:type="dcterms:W3CDTF">2012-12-11T10:15:19Z</dcterms:modified>
</cp:coreProperties>
</file>