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1" d="100"/>
          <a:sy n="61" d="100"/>
        </p:scale>
        <p:origin x="-90"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0A4DF7A-44C2-4A3F-9EBF-61DDD7038B02}" type="datetimeFigureOut">
              <a:rPr lang="ru-RU" smtClean="0"/>
              <a:pPr/>
              <a:t>11.12.2012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01231F-5486-4308-A47E-C9B18A8C918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4DF7A-44C2-4A3F-9EBF-61DDD7038B02}" type="datetimeFigureOut">
              <a:rPr lang="ru-RU" smtClean="0"/>
              <a:pPr/>
              <a:t>11.12.2012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01231F-5486-4308-A47E-C9B18A8C918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C:\Users\Пользователь\Desktop\джлэл.jpg"/>
          <p:cNvPicPr>
            <a:picLocks noChangeAspect="1" noChangeArrowheads="1"/>
          </p:cNvPicPr>
          <p:nvPr/>
        </p:nvPicPr>
        <p:blipFill>
          <a:blip r:embed="rId2"/>
          <a:srcRect/>
          <a:stretch>
            <a:fillRect/>
          </a:stretch>
        </p:blipFill>
        <p:spPr bwMode="auto">
          <a:xfrm>
            <a:off x="0" y="0"/>
            <a:ext cx="9143999" cy="6858000"/>
          </a:xfrm>
          <a:prstGeom prst="rect">
            <a:avLst/>
          </a:prstGeom>
          <a:noFill/>
        </p:spPr>
      </p:pic>
      <p:sp>
        <p:nvSpPr>
          <p:cNvPr id="5" name="Прямоугольник 4"/>
          <p:cNvSpPr/>
          <p:nvPr/>
        </p:nvSpPr>
        <p:spPr>
          <a:xfrm>
            <a:off x="4857752" y="5286388"/>
            <a:ext cx="3786214" cy="1200329"/>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Презентация:</a:t>
            </a:r>
          </a:p>
          <a:p>
            <a:pPr algn="ctr"/>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Ученицы 5А класса</a:t>
            </a:r>
          </a:p>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Борисовой Дианы</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1214414" y="571480"/>
            <a:ext cx="6429420" cy="2585323"/>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Числа </a:t>
            </a:r>
          </a:p>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и</a:t>
            </a:r>
          </a:p>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Числа Великаны</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2050" name="Picture 2" descr="C:\Users\Пользователь\Desktop\0_5c676_352f0586_XL.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7" name="Прямоугольник 6"/>
          <p:cNvSpPr/>
          <p:nvPr/>
        </p:nvSpPr>
        <p:spPr>
          <a:xfrm>
            <a:off x="285720" y="1357299"/>
            <a:ext cx="8501122" cy="5078313"/>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dirty="0" smtClean="0"/>
              <a:t> </a:t>
            </a:r>
            <a:r>
              <a:rPr lang="ru-RU" b="1" dirty="0" smtClean="0">
                <a:solidFill>
                  <a:schemeClr val="accent4">
                    <a:lumMod val="50000"/>
                  </a:schemeClr>
                </a:solidFill>
                <a:effectLst>
                  <a:outerShdw blurRad="38100" dist="38100" dir="2700000" algn="tl">
                    <a:srgbClr val="FFFFFF"/>
                  </a:outerShdw>
                </a:effectLst>
              </a:rPr>
              <a:t>Как бы велико ни было число, его можно записать всего лишь с помощью десяти числовых знаков: 0,1,2,3,4,5,6,7,8,9. Современные цифры были выработаны на протяжении многих веков. Совершенствование начертания цифр шло параллельно с развитием письменности. Для запоминания чисел люди пользовались зарубками на деревьях и на палках и узлами на веревках. Далее естественно стали обозначать число один одной чертой, два- двумя чертами и т.д. С развитием производства понадобились большие числа. Тогда каждое число обозначалось иероглифом: </a:t>
            </a:r>
            <a:r>
              <a:rPr lang="ar-SA" b="1" dirty="0" smtClean="0">
                <a:solidFill>
                  <a:schemeClr val="accent4">
                    <a:lumMod val="50000"/>
                  </a:schemeClr>
                </a:solidFill>
                <a:effectLst>
                  <a:outerShdw blurRad="38100" dist="38100" dir="2700000" algn="tl">
                    <a:srgbClr val="FFFFFF"/>
                  </a:outerShdw>
                </a:effectLst>
                <a:cs typeface="Arial" charset="0"/>
              </a:rPr>
              <a:t>۸</a:t>
            </a:r>
            <a:r>
              <a:rPr lang="ru-RU" b="1" dirty="0" smtClean="0">
                <a:solidFill>
                  <a:schemeClr val="accent4">
                    <a:lumMod val="50000"/>
                  </a:schemeClr>
                </a:solidFill>
                <a:effectLst>
                  <a:outerShdw blurRad="38100" dist="38100" dir="2700000" algn="tl">
                    <a:srgbClr val="FFFFFF"/>
                  </a:outerShdw>
                </a:effectLst>
                <a:cs typeface="Arial" charset="0"/>
              </a:rPr>
              <a:t> </a:t>
            </a:r>
            <a:r>
              <a:rPr lang="ar-SA" b="1" dirty="0" smtClean="0">
                <a:solidFill>
                  <a:schemeClr val="accent4">
                    <a:lumMod val="50000"/>
                  </a:schemeClr>
                </a:solidFill>
                <a:effectLst>
                  <a:outerShdw blurRad="38100" dist="38100" dir="2700000" algn="tl">
                    <a:srgbClr val="FFFFFF"/>
                  </a:outerShdw>
                </a:effectLst>
                <a:cs typeface="Arial" charset="0"/>
              </a:rPr>
              <a:t>۵</a:t>
            </a:r>
            <a:r>
              <a:rPr lang="ru-RU" b="1" dirty="0" smtClean="0">
                <a:solidFill>
                  <a:schemeClr val="accent4">
                    <a:lumMod val="50000"/>
                  </a:schemeClr>
                </a:solidFill>
                <a:effectLst>
                  <a:outerShdw blurRad="38100" dist="38100" dir="2700000" algn="tl">
                    <a:srgbClr val="FFFFFF"/>
                  </a:outerShdw>
                </a:effectLst>
                <a:cs typeface="Arial" charset="0"/>
              </a:rPr>
              <a:t> </a:t>
            </a:r>
            <a:r>
              <a:rPr lang="ar-SA" b="1" dirty="0" smtClean="0">
                <a:solidFill>
                  <a:schemeClr val="accent4">
                    <a:lumMod val="50000"/>
                  </a:schemeClr>
                </a:solidFill>
                <a:effectLst>
                  <a:outerShdw blurRad="38100" dist="38100" dir="2700000" algn="tl">
                    <a:srgbClr val="FFFFFF"/>
                  </a:outerShdw>
                </a:effectLst>
                <a:cs typeface="Arial" charset="0"/>
              </a:rPr>
              <a:t>۴</a:t>
            </a:r>
            <a:r>
              <a:rPr lang="ru-RU" b="1" dirty="0" smtClean="0">
                <a:solidFill>
                  <a:schemeClr val="accent4">
                    <a:lumMod val="50000"/>
                  </a:schemeClr>
                </a:solidFill>
                <a:effectLst>
                  <a:outerShdw blurRad="38100" dist="38100" dir="2700000" algn="tl">
                    <a:srgbClr val="FFFFFF"/>
                  </a:outerShdw>
                </a:effectLst>
                <a:cs typeface="Arial" charset="0"/>
              </a:rPr>
              <a:t> </a:t>
            </a:r>
            <a:r>
              <a:rPr lang="ar-SA" b="1" dirty="0" smtClean="0">
                <a:solidFill>
                  <a:schemeClr val="accent4">
                    <a:lumMod val="50000"/>
                  </a:schemeClr>
                </a:solidFill>
                <a:effectLst>
                  <a:outerShdw blurRad="38100" dist="38100" dir="2700000" algn="tl">
                    <a:srgbClr val="FFFFFF"/>
                  </a:outerShdw>
                </a:effectLst>
                <a:cs typeface="Arial" charset="0"/>
              </a:rPr>
              <a:t>ۓ</a:t>
            </a:r>
            <a:r>
              <a:rPr lang="ru-RU" b="1" dirty="0" smtClean="0">
                <a:solidFill>
                  <a:schemeClr val="accent4">
                    <a:lumMod val="50000"/>
                  </a:schemeClr>
                </a:solidFill>
                <a:effectLst>
                  <a:outerShdw blurRad="38100" dist="38100" dir="2700000" algn="tl">
                    <a:srgbClr val="FFFFFF"/>
                  </a:outerShdw>
                </a:effectLst>
                <a:cs typeface="Arial" charset="0"/>
              </a:rPr>
              <a:t> </a:t>
            </a:r>
            <a:r>
              <a:rPr lang="ar-SA" b="1" dirty="0" smtClean="0">
                <a:solidFill>
                  <a:schemeClr val="accent4">
                    <a:lumMod val="50000"/>
                  </a:schemeClr>
                </a:solidFill>
                <a:effectLst>
                  <a:outerShdw blurRad="38100" dist="38100" dir="2700000" algn="tl">
                    <a:srgbClr val="FFFFFF"/>
                  </a:outerShdw>
                </a:effectLst>
                <a:cs typeface="Arial" charset="0"/>
              </a:rPr>
              <a:t>ی</a:t>
            </a:r>
            <a:r>
              <a:rPr lang="ru-RU" b="1" dirty="0" smtClean="0">
                <a:solidFill>
                  <a:schemeClr val="accent4">
                    <a:lumMod val="50000"/>
                  </a:schemeClr>
                </a:solidFill>
                <a:effectLst>
                  <a:outerShdw blurRad="38100" dist="38100" dir="2700000" algn="tl">
                    <a:srgbClr val="FFFFFF"/>
                  </a:outerShdw>
                </a:effectLst>
                <a:cs typeface="Arial" charset="0"/>
              </a:rPr>
              <a:t> . В Древнем Египте примерно 4000 лет назад имелись другие значки и иероглифы для обозначения чисел. Единица изображалась- колом, десяток – как бы парой рук, сотня – свернутым пальмовым листом, тысяча – цветком лотоса,  сто тысяч – лягушкой. Чтобы отличить  буквы от чисел, славяне ставили над буквами, изображающими числа, особый знак, названный «титлом». Всем известны римские цифры. Но римская нумерация была неудобна: записи длинные, действия производить с числами было невозможно. Наша позиционная нумерация возникла примерно 1500 лет назад в Индии. И всё время появлялись всё большие и большие числа.</a:t>
            </a:r>
            <a:endParaRPr lang="ru-RU" b="1" cap="all" spc="0" dirty="0">
              <a:ln w="0"/>
              <a:solidFill>
                <a:schemeClr val="accent4">
                  <a:lumMod val="50000"/>
                </a:schemeClr>
              </a:solidFill>
              <a:effectLst>
                <a:reflection blurRad="12700" stA="50000" endPos="50000" dist="5000" dir="5400000" sy="-100000" rotWithShape="0"/>
              </a:effectLst>
            </a:endParaRPr>
          </a:p>
        </p:txBody>
      </p:sp>
      <p:sp>
        <p:nvSpPr>
          <p:cNvPr id="8" name="Прямоугольник 7"/>
          <p:cNvSpPr/>
          <p:nvPr/>
        </p:nvSpPr>
        <p:spPr>
          <a:xfrm>
            <a:off x="642910" y="214290"/>
            <a:ext cx="8001056" cy="1446550"/>
          </a:xfrm>
          <a:prstGeom prst="rect">
            <a:avLst/>
          </a:prstGeom>
          <a:noFill/>
        </p:spPr>
        <p:txBody>
          <a:bodyPr wrap="square" lIns="91440" tIns="45720" rIns="91440" bIns="45720">
            <a:spAutoFit/>
          </a:bodyPr>
          <a:lstStyle/>
          <a:p>
            <a:pPr algn="ctr"/>
            <a:r>
              <a:rPr lang="ru-RU"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a:t>
            </a:r>
            <a:r>
              <a:rPr lang="ru-RU"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роисхождение и Развитие</a:t>
            </a:r>
          </a:p>
          <a:p>
            <a:pPr algn="ctr"/>
            <a:r>
              <a:rPr lang="ru-RU"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Письменной нумерации</a:t>
            </a:r>
            <a:endParaRPr lang="ru-RU"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3074" name="Picture 2" descr="C:\Users\Пользователь\Desktop\0_5c676_352f0586_XL.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285720" y="1142984"/>
            <a:ext cx="8643998"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Прямоугольник 6"/>
          <p:cNvSpPr/>
          <p:nvPr/>
        </p:nvSpPr>
        <p:spPr>
          <a:xfrm>
            <a:off x="0" y="1000108"/>
            <a:ext cx="6072198" cy="5909310"/>
          </a:xfrm>
          <a:prstGeom prst="rect">
            <a:avLst/>
          </a:prstGeom>
        </p:spPr>
        <p:txBody>
          <a:bodyPr wrap="square">
            <a:spAutoFit/>
          </a:bodyPr>
          <a:lstStyle/>
          <a:p>
            <a:r>
              <a:rPr lang="ru-RU" dirty="0" smtClean="0">
                <a:solidFill>
                  <a:schemeClr val="tx1">
                    <a:lumMod val="95000"/>
                    <a:lumOff val="5000"/>
                  </a:schemeClr>
                </a:solidFill>
              </a:rPr>
              <a:t> </a:t>
            </a:r>
            <a:r>
              <a:rPr lang="ru-RU" b="1" i="1" dirty="0" smtClean="0">
                <a:solidFill>
                  <a:schemeClr val="tx1">
                    <a:lumMod val="95000"/>
                    <a:lumOff val="5000"/>
                  </a:schemeClr>
                </a:solidFill>
              </a:rPr>
              <a:t>Долгое время  натуральный ряд считался конечным, то есть люди считали, что существует какое-то последнее, наибольшее число. В Древней Руси, например, одно время число 10000, названное «тьма», считалось трудным  для представления большим числом. О числе 10</a:t>
            </a:r>
            <a:r>
              <a:rPr lang="ru-RU" b="1" i="1" baseline="30000" dirty="0" smtClean="0">
                <a:solidFill>
                  <a:schemeClr val="tx1">
                    <a:lumMod val="95000"/>
                    <a:lumOff val="5000"/>
                  </a:schemeClr>
                </a:solidFill>
              </a:rPr>
              <a:t>12 </a:t>
            </a:r>
            <a:r>
              <a:rPr lang="ru-RU" b="1" i="1" dirty="0" smtClean="0">
                <a:solidFill>
                  <a:schemeClr val="tx1">
                    <a:lumMod val="95000"/>
                    <a:lumOff val="5000"/>
                  </a:schemeClr>
                </a:solidFill>
              </a:rPr>
              <a:t>, названным «тьма тем», говорилось в старинных русских памятниках:        « Больше сего числа несть человеческому уму </a:t>
            </a:r>
            <a:r>
              <a:rPr lang="ru-RU" b="1" i="1" dirty="0" err="1" smtClean="0">
                <a:solidFill>
                  <a:schemeClr val="tx1">
                    <a:lumMod val="95000"/>
                    <a:lumOff val="5000"/>
                  </a:schemeClr>
                </a:solidFill>
              </a:rPr>
              <a:t>разумети</a:t>
            </a:r>
            <a:r>
              <a:rPr lang="ru-RU" b="1" i="1" dirty="0" smtClean="0">
                <a:solidFill>
                  <a:schemeClr val="tx1">
                    <a:lumMod val="95000"/>
                    <a:lumOff val="5000"/>
                  </a:schemeClr>
                </a:solidFill>
              </a:rPr>
              <a:t>….»</a:t>
            </a:r>
          </a:p>
          <a:p>
            <a:pPr>
              <a:buFontTx/>
              <a:buNone/>
            </a:pPr>
            <a:r>
              <a:rPr lang="ru-RU" b="1" i="1" dirty="0" smtClean="0">
                <a:solidFill>
                  <a:schemeClr val="tx1">
                    <a:lumMod val="95000"/>
                    <a:lumOff val="5000"/>
                  </a:schemeClr>
                </a:solidFill>
              </a:rPr>
              <a:t>             Величайший ученый Древней Греции Архимед в </a:t>
            </a:r>
            <a:r>
              <a:rPr lang="en-US" b="1" i="1" dirty="0" smtClean="0">
                <a:solidFill>
                  <a:schemeClr val="tx1">
                    <a:lumMod val="95000"/>
                    <a:lumOff val="5000"/>
                  </a:schemeClr>
                </a:solidFill>
                <a:cs typeface="Arial" charset="0"/>
              </a:rPr>
              <a:t>III</a:t>
            </a:r>
            <a:r>
              <a:rPr lang="ru-RU" b="1" i="1" dirty="0" smtClean="0">
                <a:solidFill>
                  <a:schemeClr val="tx1">
                    <a:lumMod val="95000"/>
                    <a:lumOff val="5000"/>
                  </a:schemeClr>
                </a:solidFill>
                <a:cs typeface="Arial" charset="0"/>
              </a:rPr>
              <a:t> в. до н.э.  написал  книгу « Исчисление песчинок», в которой он опровергает ложное мнение людей о том, будто бы число песчинок на земле столь велико, что его нельзя выразить, а числа больше этого и вообще якобы не существуют. Архимед доказывает, что если наполнить песчинками пространство всего мира, всю вселенную, которую он принимает за огромный шар с диаметром около 15000000000 километров, то число песчинок не превысит 10</a:t>
            </a:r>
            <a:r>
              <a:rPr lang="ru-RU" b="1" i="1" baseline="30000" dirty="0" smtClean="0">
                <a:solidFill>
                  <a:schemeClr val="tx1">
                    <a:lumMod val="95000"/>
                    <a:lumOff val="5000"/>
                  </a:schemeClr>
                </a:solidFill>
                <a:cs typeface="Arial" charset="0"/>
              </a:rPr>
              <a:t>63</a:t>
            </a:r>
            <a:r>
              <a:rPr lang="ru-RU" b="1" i="1" dirty="0" smtClean="0">
                <a:solidFill>
                  <a:schemeClr val="tx1">
                    <a:lumMod val="95000"/>
                    <a:lumOff val="5000"/>
                  </a:schemeClr>
                </a:solidFill>
                <a:cs typeface="Arial" charset="0"/>
              </a:rPr>
              <a:t>. Это есть единица с 63 нулями. Таким образом, в «Псаммите» Архимед показал, что счёт можно продолжить неограниченно, то есть натуральный ряд бесконечен</a:t>
            </a:r>
            <a:endParaRPr lang="ru-RU" dirty="0">
              <a:solidFill>
                <a:schemeClr val="tx1">
                  <a:lumMod val="95000"/>
                  <a:lumOff val="5000"/>
                </a:schemeClr>
              </a:solidFill>
            </a:endParaRPr>
          </a:p>
        </p:txBody>
      </p:sp>
      <p:pic>
        <p:nvPicPr>
          <p:cNvPr id="3075" name="Picture 3" descr="C:\Users\Пользователь\Desktop\мирмр.jpg"/>
          <p:cNvPicPr>
            <a:picLocks noChangeAspect="1" noChangeArrowheads="1"/>
          </p:cNvPicPr>
          <p:nvPr/>
        </p:nvPicPr>
        <p:blipFill>
          <a:blip r:embed="rId3" cstate="screen"/>
          <a:srcRect/>
          <a:stretch>
            <a:fillRect/>
          </a:stretch>
        </p:blipFill>
        <p:spPr bwMode="auto">
          <a:xfrm>
            <a:off x="5929322" y="1500174"/>
            <a:ext cx="3214678" cy="4500594"/>
          </a:xfrm>
          <a:prstGeom prst="rect">
            <a:avLst/>
          </a:prstGeom>
          <a:noFill/>
        </p:spPr>
      </p:pic>
      <p:sp>
        <p:nvSpPr>
          <p:cNvPr id="10" name="Прямоугольник 9"/>
          <p:cNvSpPr/>
          <p:nvPr/>
        </p:nvSpPr>
        <p:spPr>
          <a:xfrm>
            <a:off x="2361555" y="2967335"/>
            <a:ext cx="184730" cy="923330"/>
          </a:xfrm>
          <a:prstGeom prst="rect">
            <a:avLst/>
          </a:prstGeom>
          <a:noFill/>
        </p:spPr>
        <p:txBody>
          <a:bodyPr wrap="none" lIns="91440" tIns="45720" rIns="91440" bIns="45720">
            <a:spAutoFit/>
          </a:bodyPr>
          <a:lstStyle/>
          <a:p>
            <a:pPr algn="ct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2" name="Прямоугольник 11"/>
          <p:cNvSpPr/>
          <p:nvPr/>
        </p:nvSpPr>
        <p:spPr>
          <a:xfrm>
            <a:off x="0" y="214290"/>
            <a:ext cx="9144000" cy="707886"/>
          </a:xfrm>
          <a:prstGeom prst="rect">
            <a:avLst/>
          </a:prstGeom>
        </p:spPr>
        <p:txBody>
          <a:bodyPr wrap="square">
            <a:spAutoFit/>
          </a:bodyPr>
          <a:lstStyle/>
          <a:p>
            <a:pPr algn="ctr"/>
            <a:r>
              <a:rPr lang="ru-RU" sz="4000" b="1" kern="10" dirty="0" smtClean="0">
                <a:ln w="12700">
                  <a:solidFill>
                    <a:srgbClr val="EAEAEA"/>
                  </a:solidFill>
                  <a:round/>
                  <a:headEnd/>
                  <a:tailEnd/>
                </a:ln>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a:outerShdw dist="35921" dir="2700000" sy="50000" kx="2115830" algn="bl" rotWithShape="0">
                    <a:srgbClr val="C0C0C0">
                      <a:alpha val="80000"/>
                    </a:srgbClr>
                  </a:outerShdw>
                </a:effectLst>
                <a:latin typeface="Arial"/>
                <a:cs typeface="Arial"/>
              </a:rPr>
              <a:t>"Исчисление песчинок" Архимеда</a:t>
            </a:r>
            <a:endParaRPr lang="ru-RU" sz="4000" b="1" kern="10" dirty="0">
              <a:ln w="12700">
                <a:solidFill>
                  <a:srgbClr val="EAEAEA"/>
                </a:solidFill>
                <a:round/>
                <a:headEnd/>
                <a:tailEnd/>
              </a:ln>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a:outerShdw dist="35921" dir="2700000" sy="50000" kx="2115830" algn="bl" rotWithShape="0">
                  <a:srgbClr val="C0C0C0">
                    <a:alpha val="80000"/>
                  </a:srgbClr>
                </a:outerShdw>
              </a:effectLst>
              <a:latin typeface="Arial"/>
              <a:cs typeface="Arial"/>
            </a:endParaRP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wipe(down)">
                                      <p:cBhvr>
                                        <p:cTn id="7" dur="580">
                                          <p:stCondLst>
                                            <p:cond delay="0"/>
                                          </p:stCondLst>
                                        </p:cTn>
                                        <p:tgtEl>
                                          <p:spTgt spid="3075"/>
                                        </p:tgtEl>
                                      </p:cBhvr>
                                    </p:animEffect>
                                    <p:anim calcmode="lin" valueType="num">
                                      <p:cBhvr>
                                        <p:cTn id="8" dur="1822"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5"/>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5"/>
                                        </p:tgtEl>
                                      </p:cBhvr>
                                      <p:to x="100000" y="60000"/>
                                    </p:animScale>
                                    <p:animScale>
                                      <p:cBhvr>
                                        <p:cTn id="14" dur="166" decel="50000">
                                          <p:stCondLst>
                                            <p:cond delay="676"/>
                                          </p:stCondLst>
                                        </p:cTn>
                                        <p:tgtEl>
                                          <p:spTgt spid="3075"/>
                                        </p:tgtEl>
                                      </p:cBhvr>
                                      <p:to x="100000" y="100000"/>
                                    </p:animScale>
                                    <p:animScale>
                                      <p:cBhvr>
                                        <p:cTn id="15" dur="26">
                                          <p:stCondLst>
                                            <p:cond delay="1312"/>
                                          </p:stCondLst>
                                        </p:cTn>
                                        <p:tgtEl>
                                          <p:spTgt spid="3075"/>
                                        </p:tgtEl>
                                      </p:cBhvr>
                                      <p:to x="100000" y="80000"/>
                                    </p:animScale>
                                    <p:animScale>
                                      <p:cBhvr>
                                        <p:cTn id="16" dur="166" decel="50000">
                                          <p:stCondLst>
                                            <p:cond delay="1338"/>
                                          </p:stCondLst>
                                        </p:cTn>
                                        <p:tgtEl>
                                          <p:spTgt spid="3075"/>
                                        </p:tgtEl>
                                      </p:cBhvr>
                                      <p:to x="100000" y="100000"/>
                                    </p:animScale>
                                    <p:animScale>
                                      <p:cBhvr>
                                        <p:cTn id="17" dur="26">
                                          <p:stCondLst>
                                            <p:cond delay="1642"/>
                                          </p:stCondLst>
                                        </p:cTn>
                                        <p:tgtEl>
                                          <p:spTgt spid="3075"/>
                                        </p:tgtEl>
                                      </p:cBhvr>
                                      <p:to x="100000" y="90000"/>
                                    </p:animScale>
                                    <p:animScale>
                                      <p:cBhvr>
                                        <p:cTn id="18" dur="166" decel="50000">
                                          <p:stCondLst>
                                            <p:cond delay="1668"/>
                                          </p:stCondLst>
                                        </p:cTn>
                                        <p:tgtEl>
                                          <p:spTgt spid="3075"/>
                                        </p:tgtEl>
                                      </p:cBhvr>
                                      <p:to x="100000" y="100000"/>
                                    </p:animScale>
                                    <p:animScale>
                                      <p:cBhvr>
                                        <p:cTn id="19" dur="26">
                                          <p:stCondLst>
                                            <p:cond delay="1808"/>
                                          </p:stCondLst>
                                        </p:cTn>
                                        <p:tgtEl>
                                          <p:spTgt spid="3075"/>
                                        </p:tgtEl>
                                      </p:cBhvr>
                                      <p:to x="100000" y="95000"/>
                                    </p:animScale>
                                    <p:animScale>
                                      <p:cBhvr>
                                        <p:cTn id="20" dur="166" decel="50000">
                                          <p:stCondLst>
                                            <p:cond delay="1834"/>
                                          </p:stCondLst>
                                        </p:cTn>
                                        <p:tgtEl>
                                          <p:spTgt spid="307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099" name="Picture 3" descr="C:\Users\Пользователь\Desktop\0_5c676_352f0586_XL.jpe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6" name="Прямоугольник 5"/>
          <p:cNvSpPr/>
          <p:nvPr/>
        </p:nvSpPr>
        <p:spPr>
          <a:xfrm>
            <a:off x="428596" y="142853"/>
            <a:ext cx="8429684" cy="584775"/>
          </a:xfrm>
          <a:prstGeom prst="rect">
            <a:avLst/>
          </a:prstGeom>
        </p:spPr>
        <p:txBody>
          <a:bodyPr wrap="square">
            <a:spAutoFit/>
          </a:bodyPr>
          <a:lstStyle/>
          <a:p>
            <a:r>
              <a:rPr lang="ru-RU" sz="3200" b="1" dirty="0" smtClean="0"/>
              <a:t>Числовые   великаны   вокруг   и   внутри  нас</a:t>
            </a:r>
            <a:endParaRPr lang="ru-RU" sz="3200" b="1" dirty="0"/>
          </a:p>
        </p:txBody>
      </p:sp>
      <p:sp>
        <p:nvSpPr>
          <p:cNvPr id="7" name="Прямоугольник 6"/>
          <p:cNvSpPr/>
          <p:nvPr/>
        </p:nvSpPr>
        <p:spPr>
          <a:xfrm>
            <a:off x="357158" y="857232"/>
            <a:ext cx="8429684" cy="1200329"/>
          </a:xfrm>
          <a:prstGeom prst="rect">
            <a:avLst/>
          </a:prstGeom>
        </p:spPr>
        <p:txBody>
          <a:bodyPr wrap="square">
            <a:spAutoFit/>
          </a:bodyPr>
          <a:lstStyle/>
          <a:p>
            <a:r>
              <a:rPr lang="ru-RU" dirty="0" smtClean="0">
                <a:solidFill>
                  <a:schemeClr val="accent4">
                    <a:lumMod val="50000"/>
                  </a:schemeClr>
                </a:solidFill>
              </a:rPr>
              <a:t> </a:t>
            </a:r>
            <a:r>
              <a:rPr lang="ru-RU" b="1" dirty="0" smtClean="0">
                <a:solidFill>
                  <a:schemeClr val="accent4">
                    <a:lumMod val="50000"/>
                  </a:schemeClr>
                </a:solidFill>
              </a:rPr>
              <a:t>Часто можно встретиться с числовыми великанами. Они присутствуют всюду вокруг и даже внутри нас самих - надо лишь уметь рассмотреть их. Небо над головой, песок под ногами, воздух вокруг нас, кровь в нашем теле - все скрывает  в  себе  невидимых  великанов  из  мира  чисел.</a:t>
            </a:r>
            <a:endParaRPr lang="ru-RU" b="1" dirty="0">
              <a:solidFill>
                <a:schemeClr val="accent4">
                  <a:lumMod val="50000"/>
                </a:schemeClr>
              </a:solidFill>
            </a:endParaRPr>
          </a:p>
        </p:txBody>
      </p:sp>
      <p:sp>
        <p:nvSpPr>
          <p:cNvPr id="8" name="Прямоугольник 7"/>
          <p:cNvSpPr/>
          <p:nvPr/>
        </p:nvSpPr>
        <p:spPr>
          <a:xfrm>
            <a:off x="500034" y="1928803"/>
            <a:ext cx="8215370" cy="584775"/>
          </a:xfrm>
          <a:prstGeom prst="rect">
            <a:avLst/>
          </a:prstGeom>
        </p:spPr>
        <p:txBody>
          <a:bodyPr wrap="square">
            <a:spAutoFit/>
          </a:bodyPr>
          <a:lstStyle/>
          <a:p>
            <a:r>
              <a:rPr lang="ru-RU" sz="3200" b="1" dirty="0" smtClean="0">
                <a:solidFill>
                  <a:srgbClr val="92D050"/>
                </a:solidFill>
              </a:rPr>
              <a:t>                          </a:t>
            </a:r>
            <a:r>
              <a:rPr lang="ru-RU" sz="3200" b="1" dirty="0" smtClean="0">
                <a:solidFill>
                  <a:schemeClr val="accent5">
                    <a:lumMod val="50000"/>
                  </a:schemeClr>
                </a:solidFill>
              </a:rPr>
              <a:t>Числа великаны</a:t>
            </a:r>
            <a:endParaRPr lang="ru-RU" sz="3200" b="1" dirty="0">
              <a:solidFill>
                <a:schemeClr val="accent5">
                  <a:lumMod val="50000"/>
                </a:schemeClr>
              </a:solidFill>
            </a:endParaRPr>
          </a:p>
        </p:txBody>
      </p:sp>
      <p:sp>
        <p:nvSpPr>
          <p:cNvPr id="9" name="Прямоугольник 8"/>
          <p:cNvSpPr/>
          <p:nvPr/>
        </p:nvSpPr>
        <p:spPr>
          <a:xfrm>
            <a:off x="642910" y="2357431"/>
            <a:ext cx="7786742" cy="4524315"/>
          </a:xfrm>
          <a:prstGeom prst="rect">
            <a:avLst/>
          </a:prstGeom>
        </p:spPr>
        <p:txBody>
          <a:bodyPr wrap="square">
            <a:spAutoFit/>
          </a:bodyPr>
          <a:lstStyle/>
          <a:p>
            <a:r>
              <a:rPr lang="ru-RU" b="1" dirty="0" smtClean="0">
                <a:solidFill>
                  <a:schemeClr val="tx2">
                    <a:lumMod val="50000"/>
                  </a:schemeClr>
                </a:solidFill>
              </a:rPr>
              <a:t>Для сокращения записи больших чисел давно используется система величин, в которой каждая из последующих в тысячу раз больше предыдущей:</a:t>
            </a:r>
          </a:p>
          <a:p>
            <a:endParaRPr lang="ru-RU" b="1" dirty="0" smtClean="0">
              <a:solidFill>
                <a:schemeClr val="tx2">
                  <a:lumMod val="50000"/>
                </a:schemeClr>
              </a:solidFill>
            </a:endParaRPr>
          </a:p>
          <a:p>
            <a:r>
              <a:rPr lang="ru-RU" b="1" dirty="0" smtClean="0">
                <a:solidFill>
                  <a:schemeClr val="tx2">
                    <a:lumMod val="50000"/>
                  </a:schemeClr>
                </a:solidFill>
              </a:rPr>
              <a:t>1000 единиц – просто тысяча</a:t>
            </a:r>
          </a:p>
          <a:p>
            <a:r>
              <a:rPr lang="ru-RU" b="1" dirty="0" smtClean="0">
                <a:solidFill>
                  <a:schemeClr val="tx2">
                    <a:lumMod val="50000"/>
                  </a:schemeClr>
                </a:solidFill>
              </a:rPr>
              <a:t>1000 тысяч – 1 миллион</a:t>
            </a:r>
          </a:p>
          <a:p>
            <a:r>
              <a:rPr lang="ru-RU" b="1" dirty="0" smtClean="0">
                <a:solidFill>
                  <a:schemeClr val="tx2">
                    <a:lumMod val="50000"/>
                  </a:schemeClr>
                </a:solidFill>
              </a:rPr>
              <a:t>1000 миллионов – 1 биллион( или миллиард)</a:t>
            </a:r>
          </a:p>
          <a:p>
            <a:r>
              <a:rPr lang="ru-RU" b="1" dirty="0" smtClean="0">
                <a:solidFill>
                  <a:schemeClr val="tx2">
                    <a:lumMod val="50000"/>
                  </a:schemeClr>
                </a:solidFill>
              </a:rPr>
              <a:t>1000 биллионов – 1 триллион</a:t>
            </a:r>
          </a:p>
          <a:p>
            <a:r>
              <a:rPr lang="ru-RU" b="1" dirty="0" smtClean="0">
                <a:solidFill>
                  <a:schemeClr val="tx2">
                    <a:lumMod val="50000"/>
                  </a:schemeClr>
                </a:solidFill>
              </a:rPr>
              <a:t>1000 триллионов – 1 квадриллион </a:t>
            </a:r>
          </a:p>
          <a:p>
            <a:r>
              <a:rPr lang="ru-RU" b="1" dirty="0" smtClean="0">
                <a:solidFill>
                  <a:schemeClr val="tx2">
                    <a:lumMod val="50000"/>
                  </a:schemeClr>
                </a:solidFill>
              </a:rPr>
              <a:t>1000 квадриллионов- 1 квинтиллион</a:t>
            </a:r>
          </a:p>
          <a:p>
            <a:r>
              <a:rPr lang="ru-RU" b="1" dirty="0" smtClean="0">
                <a:solidFill>
                  <a:schemeClr val="tx2">
                    <a:lumMod val="50000"/>
                  </a:schemeClr>
                </a:solidFill>
              </a:rPr>
              <a:t>1000 квинтиллионов – 1секстиллион</a:t>
            </a:r>
          </a:p>
          <a:p>
            <a:r>
              <a:rPr lang="ru-RU" b="1" dirty="0" smtClean="0">
                <a:solidFill>
                  <a:schemeClr val="tx2">
                    <a:lumMod val="50000"/>
                  </a:schemeClr>
                </a:solidFill>
              </a:rPr>
              <a:t>1000 секстиллионов – 1 септиллион</a:t>
            </a:r>
          </a:p>
          <a:p>
            <a:r>
              <a:rPr lang="ru-RU" b="1" dirty="0" smtClean="0">
                <a:solidFill>
                  <a:schemeClr val="tx2">
                    <a:lumMod val="50000"/>
                  </a:schemeClr>
                </a:solidFill>
              </a:rPr>
              <a:t>1000 септиллионов – 1октиллион</a:t>
            </a:r>
          </a:p>
          <a:p>
            <a:r>
              <a:rPr lang="ru-RU" b="1" dirty="0" smtClean="0">
                <a:solidFill>
                  <a:schemeClr val="tx2">
                    <a:lumMod val="50000"/>
                  </a:schemeClr>
                </a:solidFill>
              </a:rPr>
              <a:t>1000 </a:t>
            </a:r>
            <a:r>
              <a:rPr lang="ru-RU" b="1" dirty="0" err="1" smtClean="0">
                <a:solidFill>
                  <a:schemeClr val="tx2">
                    <a:lumMod val="50000"/>
                  </a:schemeClr>
                </a:solidFill>
              </a:rPr>
              <a:t>октиллионов</a:t>
            </a:r>
            <a:r>
              <a:rPr lang="ru-RU" b="1" dirty="0" smtClean="0">
                <a:solidFill>
                  <a:schemeClr val="tx2">
                    <a:lumMod val="50000"/>
                  </a:schemeClr>
                </a:solidFill>
              </a:rPr>
              <a:t> – 1 нониллион </a:t>
            </a:r>
          </a:p>
          <a:p>
            <a:r>
              <a:rPr lang="ru-RU" b="1" dirty="0" smtClean="0">
                <a:solidFill>
                  <a:schemeClr val="tx2">
                    <a:lumMod val="50000"/>
                  </a:schemeClr>
                </a:solidFill>
              </a:rPr>
              <a:t>1000 нониллионов – 1 дециллион</a:t>
            </a:r>
          </a:p>
          <a:p>
            <a:r>
              <a:rPr lang="ru-RU" b="1" dirty="0" smtClean="0">
                <a:solidFill>
                  <a:schemeClr val="tx2">
                    <a:lumMod val="50000"/>
                  </a:schemeClr>
                </a:solidFill>
              </a:rPr>
              <a:t>1000 дециллионов - </a:t>
            </a:r>
            <a:r>
              <a:rPr lang="ru-RU" b="1" dirty="0" err="1" smtClean="0">
                <a:solidFill>
                  <a:schemeClr val="tx2">
                    <a:lumMod val="50000"/>
                  </a:schemeClr>
                </a:solidFill>
              </a:rPr>
              <a:t>ундециллион</a:t>
            </a:r>
            <a:r>
              <a:rPr lang="ru-RU" b="1" dirty="0" smtClean="0">
                <a:solidFill>
                  <a:schemeClr val="tx2">
                    <a:lumMod val="50000"/>
                  </a:schemeClr>
                </a:solidFill>
              </a:rPr>
              <a:t>.</a:t>
            </a:r>
            <a:endParaRPr lang="ru-RU" b="1" dirty="0">
              <a:solidFill>
                <a:schemeClr val="tx2">
                  <a:lumMod val="50000"/>
                </a:schemeClr>
              </a:solidFill>
            </a:endParaRPr>
          </a:p>
        </p:txBody>
      </p:sp>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C:\Users\Пользователь\Desktop\олдолд.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0" y="1"/>
            <a:ext cx="9144000" cy="584775"/>
          </a:xfrm>
          <a:prstGeom prst="rect">
            <a:avLst/>
          </a:prstGeom>
        </p:spPr>
        <p:txBody>
          <a:bodyPr wrap="square">
            <a:spAutoFit/>
          </a:bodyPr>
          <a:lstStyle/>
          <a:p>
            <a:r>
              <a:rPr lang="ru-RU" sz="3200" b="1" dirty="0" smtClean="0">
                <a:solidFill>
                  <a:srgbClr val="FF0000"/>
                </a:solidFill>
              </a:rPr>
              <a:t> Сколько пищи поглощает человек за свою жизнь</a:t>
            </a:r>
            <a:endParaRPr lang="ru-RU" sz="3200" b="1" dirty="0">
              <a:solidFill>
                <a:srgbClr val="FF0000"/>
              </a:solidFill>
            </a:endParaRPr>
          </a:p>
        </p:txBody>
      </p:sp>
      <p:sp>
        <p:nvSpPr>
          <p:cNvPr id="6" name="Прямоугольник 5"/>
          <p:cNvSpPr/>
          <p:nvPr/>
        </p:nvSpPr>
        <p:spPr>
          <a:xfrm>
            <a:off x="0" y="889844"/>
            <a:ext cx="9144000" cy="2585323"/>
          </a:xfrm>
          <a:prstGeom prst="rect">
            <a:avLst/>
          </a:prstGeom>
        </p:spPr>
        <p:txBody>
          <a:bodyPr wrap="square">
            <a:spAutoFit/>
          </a:bodyPr>
          <a:lstStyle/>
          <a:p>
            <a:r>
              <a:rPr lang="ru-RU" dirty="0" smtClean="0"/>
              <a:t> </a:t>
            </a:r>
            <a:r>
              <a:rPr lang="ru-RU" b="1" i="1" dirty="0" smtClean="0">
                <a:solidFill>
                  <a:srgbClr val="FF0000"/>
                </a:solidFill>
              </a:rPr>
              <a:t>Числовым великаном следует назвать и тот внушительный итог, который получился бы, если бы вы подсчитали, сколько всякого рода пищи поглощает человек за 70 лет средней жизни. Целый железнодорожный поезд понадобился бы для перевозки тех тонн воды, хлеба, мяса, дичи, рыбы, картофеля и других овощей, тысяч яиц, тысяч литров молока и т. д., которые человек успевает поглотить в течение своей жизни. Наглядным примером служит   случай, описанный Джонатаном Свифтом в книге «Приключение Гулливера в стране </a:t>
            </a:r>
            <a:r>
              <a:rPr lang="ru-RU" b="1" i="1" dirty="0" err="1" smtClean="0">
                <a:solidFill>
                  <a:srgbClr val="FF0000"/>
                </a:solidFill>
              </a:rPr>
              <a:t>Лиллипутов</a:t>
            </a:r>
            <a:r>
              <a:rPr lang="ru-RU" b="1" i="1" dirty="0" smtClean="0">
                <a:solidFill>
                  <a:srgbClr val="FF0000"/>
                </a:solidFill>
              </a:rPr>
              <a:t>». При виде его не веришь, что человек может справиться с таким исполином, </a:t>
            </a:r>
            <a:r>
              <a:rPr lang="ru-RU" b="1" i="1" smtClean="0">
                <a:solidFill>
                  <a:srgbClr val="FF0000"/>
                </a:solidFill>
              </a:rPr>
              <a:t>буквально проглатывая, правда   не   разом, </a:t>
            </a:r>
            <a:r>
              <a:rPr lang="ru-RU" b="1" i="1" dirty="0" smtClean="0">
                <a:solidFill>
                  <a:srgbClr val="FF0000"/>
                </a:solidFill>
              </a:rPr>
              <a:t>груз   длинного   товарного   поезда.</a:t>
            </a:r>
            <a:endParaRPr lang="ru-RU" b="1" i="1" dirty="0">
              <a:solidFill>
                <a:srgbClr val="FF0000"/>
              </a:solidFill>
            </a:endParaRPr>
          </a:p>
        </p:txBody>
      </p:sp>
      <p:pic>
        <p:nvPicPr>
          <p:cNvPr id="7" name="Рисунок 6" descr="зщхщх.jpg"/>
          <p:cNvPicPr>
            <a:picLocks noChangeAspect="1"/>
          </p:cNvPicPr>
          <p:nvPr/>
        </p:nvPicPr>
        <p:blipFill>
          <a:blip r:embed="rId3"/>
          <a:stretch>
            <a:fillRect/>
          </a:stretch>
        </p:blipFill>
        <p:spPr>
          <a:xfrm>
            <a:off x="1323975" y="3500438"/>
            <a:ext cx="6496050" cy="3214710"/>
          </a:xfrm>
          <a:prstGeom prst="rect">
            <a:avLst/>
          </a:prstGeom>
          <a:solidFill>
            <a:srgbClr val="FFFFFF">
              <a:shade val="85000"/>
            </a:srgbClr>
          </a:solidFill>
          <a:ln w="190500" cap="rnd">
            <a:solidFill>
              <a:srgbClr val="FFFFFF"/>
            </a:solidFill>
          </a:ln>
          <a:effectLst>
            <a:glow rad="228600">
              <a:schemeClr val="accent2">
                <a:satMod val="175000"/>
                <a:alpha val="40000"/>
              </a:schemeClr>
            </a:glow>
            <a:outerShdw blurRad="152400" dist="317500" dir="5400000" sx="90000" sy="-19000" rotWithShape="0">
              <a:prstClr val="black">
                <a:alpha val="15000"/>
              </a:prst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8194" name="Picture 2" descr="C:\Users\Пользователь\Desktop\авчв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0" y="0"/>
            <a:ext cx="9144000" cy="1569660"/>
          </a:xfrm>
          <a:prstGeom prst="rect">
            <a:avLst/>
          </a:prstGeom>
        </p:spPr>
        <p:txBody>
          <a:bodyPr wrap="square">
            <a:spAutoFit/>
          </a:bodyPr>
          <a:lstStyle/>
          <a:p>
            <a:r>
              <a:rPr lang="ru-RU" sz="9600" b="1" dirty="0" smtClean="0">
                <a:solidFill>
                  <a:srgbClr val="FF0000"/>
                </a:solidFill>
              </a:rPr>
              <a:t>          </a:t>
            </a:r>
            <a:r>
              <a:rPr lang="ru-RU" sz="9600" b="1" dirty="0" err="1" smtClean="0">
                <a:solidFill>
                  <a:srgbClr val="FF0000"/>
                </a:solidFill>
              </a:rPr>
              <a:t>Гугол</a:t>
            </a:r>
            <a:endParaRPr lang="ru-RU" sz="9600" b="1" dirty="0">
              <a:solidFill>
                <a:srgbClr val="FF0000"/>
              </a:solidFill>
            </a:endParaRPr>
          </a:p>
        </p:txBody>
      </p:sp>
      <p:sp>
        <p:nvSpPr>
          <p:cNvPr id="6" name="Прямоугольник 5"/>
          <p:cNvSpPr/>
          <p:nvPr/>
        </p:nvSpPr>
        <p:spPr>
          <a:xfrm>
            <a:off x="357158" y="1428736"/>
            <a:ext cx="8786842" cy="5509200"/>
          </a:xfrm>
          <a:prstGeom prst="rect">
            <a:avLst/>
          </a:prstGeom>
        </p:spPr>
        <p:txBody>
          <a:bodyPr wrap="square">
            <a:spAutoFit/>
          </a:bodyPr>
          <a:lstStyle/>
          <a:p>
            <a:r>
              <a:rPr lang="ru-RU" sz="4400" b="1" i="1" dirty="0" smtClean="0">
                <a:solidFill>
                  <a:srgbClr val="FF0000"/>
                </a:solidFill>
              </a:rPr>
              <a:t>Американский математик </a:t>
            </a:r>
            <a:r>
              <a:rPr lang="ru-RU" sz="4400" b="1" i="1" dirty="0" err="1" smtClean="0">
                <a:solidFill>
                  <a:srgbClr val="FF0000"/>
                </a:solidFill>
              </a:rPr>
              <a:t>Кастнер</a:t>
            </a:r>
            <a:r>
              <a:rPr lang="ru-RU" sz="4400" b="1" i="1" dirty="0" smtClean="0">
                <a:solidFill>
                  <a:srgbClr val="FF0000"/>
                </a:solidFill>
              </a:rPr>
              <a:t> изобрел «самое большое число» и назвал его «</a:t>
            </a:r>
            <a:r>
              <a:rPr lang="ru-RU" sz="4400" b="1" i="1" dirty="0" err="1" smtClean="0">
                <a:solidFill>
                  <a:srgbClr val="FF0000"/>
                </a:solidFill>
              </a:rPr>
              <a:t>гугол</a:t>
            </a:r>
            <a:r>
              <a:rPr lang="ru-RU" sz="4400" b="1" i="1" dirty="0" smtClean="0">
                <a:solidFill>
                  <a:srgbClr val="FF0000"/>
                </a:solidFill>
              </a:rPr>
              <a:t>». Это единица со ста нулями! То есть, 10 в 100. Хотя естественный ряд чисел и бесконечен, все же в известной мере </a:t>
            </a:r>
            <a:r>
              <a:rPr lang="ru-RU" sz="4400" b="1" i="1" dirty="0" err="1" smtClean="0">
                <a:solidFill>
                  <a:srgbClr val="FF0000"/>
                </a:solidFill>
              </a:rPr>
              <a:t>гугол</a:t>
            </a:r>
            <a:r>
              <a:rPr lang="ru-RU" sz="4400" b="1" i="1" dirty="0" smtClean="0">
                <a:solidFill>
                  <a:srgbClr val="FF0000"/>
                </a:solidFill>
              </a:rPr>
              <a:t>  – это граница исчисляемого мира.</a:t>
            </a:r>
            <a:endParaRPr lang="ru-RU" sz="4400" b="1" i="1" dirty="0">
              <a:solidFill>
                <a:srgbClr val="FF0000"/>
              </a:solidFill>
            </a:endParaRPr>
          </a:p>
        </p:txBody>
      </p:sp>
    </p:spTree>
  </p:cSld>
  <p:clrMapOvr>
    <a:masterClrMapping/>
  </p:clrMapOvr>
  <p:transition>
    <p:checker dir="vert"/>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714</Words>
  <Application>Microsoft Office PowerPoint</Application>
  <PresentationFormat>Экран (4:3)</PresentationFormat>
  <Paragraphs>33</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Слайд 1</vt:lpstr>
      <vt:lpstr>Слайд 2</vt:lpstr>
      <vt:lpstr>Слайд 3</vt:lpstr>
      <vt:lpstr>Слайд 4</vt:lpstr>
      <vt:lpstr>Слайд 5</vt:lpstr>
      <vt:lpstr>Слайд 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user</cp:lastModifiedBy>
  <cp:revision>15</cp:revision>
  <dcterms:created xsi:type="dcterms:W3CDTF">2012-09-30T14:23:40Z</dcterms:created>
  <dcterms:modified xsi:type="dcterms:W3CDTF">2012-12-11T18:15:42Z</dcterms:modified>
</cp:coreProperties>
</file>