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A063D-72A9-4448-AC29-B91C63395BA1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D81C8-500C-439B-86C2-F8C0FF532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8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D81C8-500C-439B-86C2-F8C0FF53210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eti-66.ru/forteachers/primaryschool/" TargetMode="External"/><Relationship Id="rId5" Type="http://schemas.openxmlformats.org/officeDocument/2006/relationships/hyperlink" Target="http://www.classes.ru/all-russian/russian-dictionary-Ushakov-term-83772.htm" TargetMode="External"/><Relationship Id="rId4" Type="http://schemas.openxmlformats.org/officeDocument/2006/relationships/hyperlink" Target="http://mou-school87.ucoz.ru/index/pravila_polzovanija_bibliotekoj_v_stikhakh/0-4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VENTA\Desktop\смешарики\f35845da5653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702" y="18612"/>
            <a:ext cx="931872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692696"/>
            <a:ext cx="741682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КОДЕКС ХОРОШЕГО ЧТЕЦА</a:t>
            </a: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Heavy" pitchFamily="34" charset="0"/>
            </a:endParaRPr>
          </a:p>
          <a:p>
            <a:pPr algn="ctr"/>
            <a:r>
              <a:rPr lang="ru-RU" sz="32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Кулак </a:t>
            </a:r>
            <a:r>
              <a:rPr lang="ru-RU" sz="32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Светлана Александровна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студентка </a:t>
            </a:r>
            <a:r>
              <a:rPr lang="en-US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I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 курса </a:t>
            </a:r>
            <a:endParaRPr lang="ru-RU" sz="28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Heavy" pitchFamily="34" charset="0"/>
            </a:endParaRPr>
          </a:p>
          <a:p>
            <a:pPr algn="ct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заочной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формы обучения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факультета </a:t>
            </a:r>
            <a:r>
              <a:rPr lang="ru-RU" sz="28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психолого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 – педагогического и специального образования 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специальность: дошкольное образование </a:t>
            </a:r>
            <a:r>
              <a:rPr lang="ru-RU" sz="28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Бакалавриат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 на базе СПО</a:t>
            </a:r>
          </a:p>
          <a:p>
            <a:pPr algn="ct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Heavy" pitchFamily="34" charset="0"/>
              </a:rPr>
              <a:t>группа № 124 город Балаково</a:t>
            </a:r>
          </a:p>
        </p:txBody>
      </p:sp>
    </p:spTree>
    <p:extLst>
      <p:ext uri="{BB962C8B-B14F-4D97-AF65-F5344CB8AC3E}">
        <p14:creationId xmlns:p14="http://schemas.microsoft.com/office/powerpoint/2010/main" val="3501987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17203" y="53947"/>
            <a:ext cx="5381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Правило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№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3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После 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002" y="556645"/>
            <a:ext cx="84880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Перечислите важнейшие пункты.</a:t>
            </a:r>
          </a:p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Решите, не нужно ли перечитать какие-то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части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текста.</a:t>
            </a:r>
          </a:p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Изложите конспект прочитанного.</a:t>
            </a:r>
          </a:p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Составьте вопросы по тексту и ответьте на них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7170" name="Picture 2" descr="C:\Users\AVENTA\Desktop\смешарики\9e8892b10b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430" b="46826" l="2358" r="21224">
                        <a14:foregroundMark x1="12333" y1="32292" x2="12000" y2="34167"/>
                        <a14:foregroundMark x1="14833" y1="31667" x2="15833" y2="32708"/>
                        <a14:backgroundMark x1="5667" y1="33125" x2="5333" y2="352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256" r="76418" b="50000"/>
          <a:stretch/>
        </p:blipFill>
        <p:spPr bwMode="auto">
          <a:xfrm flipH="1">
            <a:off x="-324544" y="3068960"/>
            <a:ext cx="3635896" cy="408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03132" y="2636912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Пересмотрите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свои знания с учетом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новой информации.</a:t>
            </a:r>
          </a:p>
          <a:p>
            <a:pPr algn="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-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Обозначьте места несовпадений                                                                                                                                                                                             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между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ранее имевшимися знаниями   </a:t>
            </a:r>
            <a:endParaRPr lang="ru-RU" sz="28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r"/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новой информацией.</a:t>
            </a:r>
          </a:p>
          <a:p>
            <a:pPr algn="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Систематизируйте важнейшую информацию.</a:t>
            </a:r>
          </a:p>
          <a:p>
            <a:pPr algn="r"/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Свяжите имеющиеся знания с новой информацией.</a:t>
            </a:r>
          </a:p>
        </p:txBody>
      </p:sp>
    </p:spTree>
    <p:extLst>
      <p:ext uri="{BB962C8B-B14F-4D97-AF65-F5344CB8AC3E}">
        <p14:creationId xmlns:p14="http://schemas.microsoft.com/office/powerpoint/2010/main" val="36412144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56895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Проверьте себя:</a:t>
            </a:r>
          </a:p>
          <a:p>
            <a:pPr algn="ctr"/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ВЫ УМЕЛЫЙ ЧИТАТЕЛЬ, ЕСЛИ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: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- любите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читать и читаете не от случая к случаю, а регулярно.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- ·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чтение для вас не только развлечение, но и увлекательный труд.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·                                 - умеете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выбирать книги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just"/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с помощью каталога, карточек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·- читаете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внимательно,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 ничего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не пропуская.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·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умеете пользоваться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энциклопедиями, словарями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справочниками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·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регулярно ведете «дневник чтения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· бережное отношение к книге – ваше правило.</a:t>
            </a:r>
          </a:p>
        </p:txBody>
      </p:sp>
      <p:pic>
        <p:nvPicPr>
          <p:cNvPr id="1027" name="Picture 3" descr="C:\Users\AVENTA\Desktop\смешарики\0_5c601_5fd69751_X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007" y="2542934"/>
            <a:ext cx="4052300" cy="417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1596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VENTA\Desktop\смешарики\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1973" y="0"/>
            <a:ext cx="9948597" cy="84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76672"/>
            <a:ext cx="89644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ИСПОЛЬЗУЕМЫЕ </a:t>
            </a: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ИСТОЧНИКИ</a:t>
            </a:r>
          </a:p>
          <a:p>
            <a:pPr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hlinkClick r:id="rId3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3"/>
              </a:rPr>
              <a:t>http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3"/>
              </a:rPr>
              <a:t>://images.yandex.ru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–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картинки и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рисунки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4"/>
              </a:rPr>
              <a:t>http://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4"/>
              </a:rPr>
              <a:t>mou-school87.ucoz.ru/index/pravila_polzovanija_bibliotekoj_v_stikhakh/0-49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-стихотворение о книге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5"/>
              </a:rPr>
              <a:t>http://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5"/>
              </a:rPr>
              <a:t>www.classes.ru/all-russian/russian-dictionary-                         Ushakov-term-83772.htm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понятие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«чтец», «культура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чтения»</a:t>
            </a:r>
          </a:p>
          <a:p>
            <a:pPr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http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://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www.deti-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6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6.ru/</a:t>
            </a:r>
            <a:r>
              <a:rPr lang="en-US" sz="2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forteachers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  <a:hlinkClick r:id="rId6"/>
              </a:rPr>
              <a:t>/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     правила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работы с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книгой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      Методическое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пособие – 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  «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Культура чтения –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культура</a:t>
            </a:r>
          </a:p>
          <a:p>
            <a:pPr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    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познания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929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955043" cy="5616624"/>
          </a:xfrm>
        </p:spPr>
        <p:txBody>
          <a:bodyPr/>
          <a:lstStyle/>
          <a:p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Тип проекта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: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исследовательский, информационный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Цель проекта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: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формирование представления о культуре чтения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3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36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Проблема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: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недостаточность знаний о культуре чтения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2050" name="Picture 2" descr="C:\Users\AVENTA\Desktop\смешарики\4bd2831b1e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2348880"/>
            <a:ext cx="4398168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1852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128" y="260648"/>
            <a:ext cx="8964488" cy="640871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                       </a:t>
            </a: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Лилия </a:t>
            </a:r>
            <a:r>
              <a:rPr lang="ru-RU" sz="28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Охотницкая</a:t>
            </a: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Книги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добру научили меня,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Книги дарили надежду и силу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И помогали, как будто родня,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В дни, когда все мне казалось немилым.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Много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их было, нелегких минут,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Много их было, тревог и сомнений.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Но поняла я: коль книги живут,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Не прерывается связь поколений.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не умрет в наших душах мечта,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И сохранится любовь на планете.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Пусть будут книги повсюду, всегда! </a:t>
            </a:r>
            <a:b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Пусть они нам, будто солнышко, светят!</a:t>
            </a:r>
          </a:p>
        </p:txBody>
      </p:sp>
      <p:pic>
        <p:nvPicPr>
          <p:cNvPr id="3074" name="Picture 2" descr="C:\Users\AVENTA\Desktop\смешарики\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4203" l="250" r="99000">
                        <a14:foregroundMark x1="36500" y1="41787" x2="38750" y2="41304"/>
                        <a14:foregroundMark x1="50000" y1="38647" x2="50500" y2="31643"/>
                        <a14:foregroundMark x1="71750" y1="30435" x2="80750" y2="25604"/>
                        <a14:foregroundMark x1="75750" y1="34300" x2="93000" y2="22947"/>
                        <a14:foregroundMark x1="14750" y1="65942" x2="24250" y2="80676"/>
                        <a14:foregroundMark x1="15500" y1="81159" x2="26000" y2="82850"/>
                        <a14:foregroundMark x1="55500" y1="74638" x2="62250" y2="74638"/>
                        <a14:foregroundMark x1="54000" y1="81159" x2="54000" y2="81159"/>
                        <a14:foregroundMark x1="54000" y1="81159" x2="54000" y2="81159"/>
                        <a14:foregroundMark x1="54000" y1="77295" x2="64000" y2="76812"/>
                        <a14:foregroundMark x1="66750" y1="83333" x2="50500" y2="83333"/>
                        <a14:foregroundMark x1="41750" y1="72464" x2="43750" y2="71498"/>
                        <a14:foregroundMark x1="62250" y1="68116" x2="64500" y2="67150"/>
                        <a14:foregroundMark x1="38750" y1="37923" x2="38750" y2="439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2936"/>
            <a:ext cx="3366032" cy="348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3848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pPr marR="0" algn="r"/>
            <a:r>
              <a:rPr lang="ru-RU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Умеете ли вы читать</a:t>
            </a:r>
            <a: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?</a:t>
            </a:r>
            <a:r>
              <a:rPr lang="ru-RU" sz="4000" b="1" dirty="0" smtClean="0">
                <a:latin typeface="Book Antiqua" pitchFamily="18" charset="0"/>
              </a:rPr>
              <a:t/>
            </a:r>
            <a:br>
              <a:rPr lang="ru-RU" sz="4000" b="1" dirty="0" smtClean="0"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 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этот вопрос утвердительно ответит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любой,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кто 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может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из 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букв складывать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слова.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все-таки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читать </a:t>
            </a:r>
            <a:r>
              <a:rPr lang="ru-RU" sz="40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правильно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умеют </a:t>
            </a:r>
            <a:r>
              <a:rPr lang="ru-RU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не все </a:t>
            </a: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ребята. </a:t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Так давайте </a:t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выясним как стать </a:t>
            </a:r>
            <a:b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правильным чтецом.</a:t>
            </a:r>
            <a:endParaRPr lang="ru-RU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AVENTA\Desktop\смешарики\0_84a73_71b89fb2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2636912"/>
            <a:ext cx="4837733" cy="4363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19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VENTA\Desktop\смешарики\x_340578fc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402" b="99117" l="6623" r="96358">
                        <a14:foregroundMark x1="54636" y1="93819" x2="80464" y2="93157"/>
                        <a14:backgroundMark x1="57285" y1="15232" x2="73179" y2="176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098" y="2628813"/>
            <a:ext cx="5652120" cy="4239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6630" y="1412776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 </a:t>
            </a:r>
          </a:p>
          <a:p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1. Тот, кто читает. «Я глупостей не чтец.» Грибоедов.</a:t>
            </a:r>
          </a:p>
          <a:p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 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|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Тот, кто читает вслух. Гоголь был прекрасный чтец своих произведений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</a:p>
          <a:p>
            <a:endParaRPr lang="ru-RU" sz="2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 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2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 Артист, профессионально </a:t>
            </a:r>
            <a:endParaRPr lang="ru-RU" sz="2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занятый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художественным </a:t>
            </a:r>
            <a:endParaRPr lang="ru-RU" sz="2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чтением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вслух,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публичным </a:t>
            </a:r>
          </a:p>
          <a:p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исполнением литературных </a:t>
            </a:r>
          </a:p>
          <a:p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произведений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Конкурс </a:t>
            </a:r>
          </a:p>
          <a:p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чтецов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Искусство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чтеца.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6630" y="188640"/>
            <a:ext cx="866384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 определению Д.Н. Ушакова </a:t>
            </a:r>
          </a:p>
          <a:p>
            <a:pPr algn="ctr"/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(Большой толковый словарь </a:t>
            </a:r>
          </a:p>
          <a:p>
            <a:pPr algn="ctr"/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современного русского языка)</a:t>
            </a:r>
          </a:p>
          <a:p>
            <a:pPr algn="ctr"/>
            <a:r>
              <a:rPr lang="ru-RU" sz="2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ЧТЕЦ,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чтеца, ·муж.</a:t>
            </a:r>
          </a:p>
        </p:txBody>
      </p:sp>
    </p:spTree>
    <p:extLst>
      <p:ext uri="{BB962C8B-B14F-4D97-AF65-F5344CB8AC3E}">
        <p14:creationId xmlns:p14="http://schemas.microsoft.com/office/powerpoint/2010/main" val="29770438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51442" y="404664"/>
            <a:ext cx="36487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</a:t>
            </a:r>
            <a:r>
              <a:rPr lang="ru-RU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ультура чтения</a:t>
            </a:r>
            <a:endParaRPr lang="ru-RU" sz="32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340768"/>
            <a:ext cx="878497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       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1.  Умение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сравнительно быстро </a:t>
            </a:r>
            <a:endParaRPr lang="ru-RU" sz="2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разобраться 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смысловой структуре </a:t>
            </a:r>
            <a:endParaRPr lang="ru-RU" sz="26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            текста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выделять основные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смысловые позиции содержания прочитанного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материала.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2.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мение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вести запись прочитанного </a:t>
            </a: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 последующим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ее использованием.</a:t>
            </a:r>
            <a:b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3. Знания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приемов запоминания текста.</a:t>
            </a:r>
            <a:b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4. Культура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 предполагает умение активизировать собственную мысль, фиксировать собственные мысли и идеи, появившиеся в ходе чтения.</a:t>
            </a:r>
            <a:b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5. Культура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 - это понимание текста.</a:t>
            </a:r>
            <a:b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6.Быстрота </a:t>
            </a:r>
            <a:r>
              <a:rPr lang="ru-RU" sz="26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чтения.</a:t>
            </a:r>
          </a:p>
        </p:txBody>
      </p:sp>
      <p:pic>
        <p:nvPicPr>
          <p:cNvPr id="3074" name="Picture 2" descr="C:\Users\AVENTA\Desktop\смешарики\02labvvju121768152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69" b="89809" l="8000" r="90000">
                        <a14:foregroundMark x1="24000" y1="41401" x2="26333" y2="40446"/>
                        <a14:foregroundMark x1="38000" y1="44268" x2="41667" y2="44268"/>
                        <a14:foregroundMark x1="66333" y1="15605" x2="69333" y2="165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54" y="-154657"/>
            <a:ext cx="285750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9967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072770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Чтобы быть культурным (хорошим) чтецом </a:t>
            </a: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надо </a:t>
            </a:r>
            <a:r>
              <a:rPr lang="ru-RU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уметь быстро ориентироваться в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тексте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выделять главное;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уметь вести  краткие записи по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ходу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 и потом применять их;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знать приёмы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запоминания текста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размышлять о прочитанном и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записывать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свои мысли;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уметь понимать то, что читаешь;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уметь быстро читать.</a:t>
            </a:r>
          </a:p>
        </p:txBody>
      </p:sp>
      <p:pic>
        <p:nvPicPr>
          <p:cNvPr id="4098" name="Picture 2" descr="C:\Users\AVENTA\Desktop\смешарики\9e8892b10b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27500" l="17833" r="32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256" r="65256" b="71977"/>
          <a:stretch/>
        </p:blipFill>
        <p:spPr bwMode="auto">
          <a:xfrm>
            <a:off x="6660232" y="2564904"/>
            <a:ext cx="3089471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332656"/>
            <a:ext cx="296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Вывод:</a:t>
            </a:r>
          </a:p>
        </p:txBody>
      </p:sp>
    </p:spTree>
    <p:extLst>
      <p:ext uri="{BB962C8B-B14F-4D97-AF65-F5344CB8AC3E}">
        <p14:creationId xmlns:p14="http://schemas.microsoft.com/office/powerpoint/2010/main" val="3047840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35014" y="330984"/>
            <a:ext cx="60019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Правило №1 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Перед  чтением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AVENTA\Desktop\смешарики\9e8892b10b6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875" b="48750" l="59500" r="79500">
                        <a14:backgroundMark x1="73000" y1="43333" x2="77333" y2="43542"/>
                        <a14:backgroundMark x1="62500" y1="31042" x2="62833" y2="289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186" t="21512" r="18000" b="50000"/>
          <a:stretch/>
        </p:blipFill>
        <p:spPr bwMode="auto">
          <a:xfrm>
            <a:off x="6012160" y="3967959"/>
            <a:ext cx="3848251" cy="368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915759"/>
            <a:ext cx="8568952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Сформулируйте цель и желаемый результат чтения текста. Спросите себя: «О чем я буду</a:t>
            </a:r>
          </a:p>
          <a:p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читать? Чего я жду от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этого произведения?».</a:t>
            </a:r>
            <a:endParaRPr lang="ru-RU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Пробегите 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глазами главу, просмотрите заголовки, подзаголовки, иллюстрации. </a:t>
            </a:r>
            <a:endParaRPr lang="ru-RU" sz="2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Отметьте 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такие характеристики главы, как длина и структура.</a:t>
            </a:r>
          </a:p>
          <a:p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Отметьте важные пункты, выделенные жирным шрифтом или вынесенные в подзаголовки.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Определите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что может быть </a:t>
            </a:r>
            <a:endParaRPr lang="ru-RU" sz="2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полезного 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тексте в свете целей </a:t>
            </a:r>
            <a:endParaRPr lang="ru-RU" sz="2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вашего 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чтения.</a:t>
            </a:r>
          </a:p>
          <a:p>
            <a:pPr marL="457200" indent="-457200">
              <a:buFontTx/>
              <a:buChar char="-"/>
            </a:pP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Определите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на что </a:t>
            </a:r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сто</a:t>
            </a:r>
            <a:r>
              <a:rPr lang="ru-RU" sz="2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ит обратить </a:t>
            </a:r>
            <a:endParaRPr lang="ru-RU" sz="26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внимание.</a:t>
            </a:r>
            <a:endParaRPr lang="ru-RU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1124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063" y="188640"/>
            <a:ext cx="7125113" cy="92447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Правило №2 Во время чтения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491" y="908720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Особенно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тщательно прочитывайте важные </a:t>
            </a:r>
            <a:endParaRPr lang="ru-RU" sz="24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части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текста, читайте выборочно.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Отрывки, требующие особого внимания, прочтите вслух.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Перескажите прочитанное своими словами.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Не забывайте делать заметки.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Делайте остановки, задавайтесь вопросом: что хотел сказать автор.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Перефразируйте отдельные части главы (это поможет вам при устном ответе на уроке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это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будет ваша мысль).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Ловите себя на непонимании, бездумном чтении.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Остановитесь, поняв, что не следите за мыслью автора.</a:t>
            </a:r>
          </a:p>
          <a:p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Пересматривайте цели чтения при поступлении новой информации.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Перечитывайте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важные места.</a:t>
            </a:r>
          </a:p>
          <a:p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-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Делайте выводы, заключения об </a:t>
            </a:r>
            <a:r>
              <a:rPr lang="ru-RU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авторе</a:t>
            </a:r>
            <a:endParaRPr lang="ru-RU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5122" name="Picture 2" descr="C:\Users\AVENTA\Desktop\смешарики\942caeef1e25f9141c558e762ca33f4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22100" l="0" r="35300">
                        <a14:foregroundMark x1="23400" y1="6500" x2="21000" y2="7600"/>
                        <a14:foregroundMark x1="11800" y1="5400" x2="11000" y2="2600"/>
                        <a14:foregroundMark x1="21300" y1="5100" x2="20500" y2="9800"/>
                        <a14:foregroundMark x1="10800" y1="1700" x2="10800" y2="4500"/>
                        <a14:foregroundMark x1="16000" y1="1700" x2="13100" y2="3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2837" b="77139"/>
          <a:stretch/>
        </p:blipFill>
        <p:spPr bwMode="auto">
          <a:xfrm flipH="1">
            <a:off x="6143157" y="0"/>
            <a:ext cx="3000843" cy="174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8506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159</TotalTime>
  <Words>475</Words>
  <Application>Microsoft Office PowerPoint</Application>
  <PresentationFormat>Экран (4:3)</PresentationFormat>
  <Paragraphs>100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Spring</vt:lpstr>
      <vt:lpstr>Презентация PowerPoint</vt:lpstr>
      <vt:lpstr>Тип проекта: исследовательский, информационный  Цель проекта: формирование представления о культуре чтения  Проблема: недостаточность знаний о культуре чтения</vt:lpstr>
      <vt:lpstr>                                                          Лилия Охотницкая  Книги добру научили меня,   Книги дарили надежду и силу   И помогали, как будто родня,   В дни, когда все мне казалось немилым.     Много их было, нелегких минут,   Много их было, тревог и сомнений.   Но поняла я: коль книги живут,   Не прерывается связь поколений.    И не умрет в наших душах мечта,   И сохранится любовь на планете.   Пусть будут книги повсюду, всегда!   Пусть они нам, будто солнышко, светят!</vt:lpstr>
      <vt:lpstr>Умеете ли вы читать? На этот вопрос утвердительно ответит любой, кто может  из букв складывать слова. И все-таки  читать правильно  умеют не все ребята.  Так давайте  выясним как стать  правильным чтецом.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Правило №2 Во время чтения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AVENTA</dc:creator>
  <cp:lastModifiedBy>AVENTA</cp:lastModifiedBy>
  <cp:revision>17</cp:revision>
  <dcterms:created xsi:type="dcterms:W3CDTF">2012-12-01T04:28:50Z</dcterms:created>
  <dcterms:modified xsi:type="dcterms:W3CDTF">2012-12-02T09:21:38Z</dcterms:modified>
</cp:coreProperties>
</file>