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70" r:id="rId3"/>
    <p:sldId id="311" r:id="rId4"/>
    <p:sldId id="258" r:id="rId5"/>
    <p:sldId id="269" r:id="rId6"/>
    <p:sldId id="259" r:id="rId7"/>
    <p:sldId id="260" r:id="rId8"/>
    <p:sldId id="263" r:id="rId9"/>
    <p:sldId id="261" r:id="rId10"/>
    <p:sldId id="264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18" autoAdjust="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E3A3D-1A21-48FC-8A75-7F4DAC7EE65F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4E23D-0782-4FC8-9A28-E6F5A02AF6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776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5F49930-49AB-4335-9614-AC5BDE1C6E1C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2DE1C6-FB94-4F29-B70F-06BB809B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4929222" cy="1285884"/>
          </a:xfrm>
        </p:spPr>
        <p:txBody>
          <a:bodyPr>
            <a:normAutofit fontScale="47500" lnSpcReduction="20000"/>
          </a:bodyPr>
          <a:lstStyle/>
          <a:p>
            <a:r>
              <a:rPr lang="ru-RU" sz="9000" b="1" dirty="0" smtClean="0">
                <a:solidFill>
                  <a:srgbClr val="C00000"/>
                </a:solidFill>
              </a:rPr>
              <a:t>Leonardo da Vinci (1452-1519)</a:t>
            </a:r>
            <a:endParaRPr lang="ru-RU" sz="9000" b="1" i="1" dirty="0" smtClean="0">
              <a:solidFill>
                <a:srgbClr val="C00000"/>
              </a:solidFill>
            </a:endParaRPr>
          </a:p>
          <a:p>
            <a:endParaRPr lang="ru-RU" b="1" dirty="0"/>
          </a:p>
        </p:txBody>
      </p:sp>
      <p:pic>
        <p:nvPicPr>
          <p:cNvPr id="36866" name="Picture 2" descr="C:\Users\1\Desktop\МХК\Дополнительный материал по МХК\Эпоха Возрождения\Леонарда да Винчи\Автопортрет Леонардо да Винч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357166"/>
            <a:ext cx="3048008" cy="4572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55172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Преподаватель 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истории 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обществознания </a:t>
            </a:r>
          </a:p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МБОУ «СОШ № 48» г. Владивостока </a:t>
            </a:r>
          </a:p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Шабалина Светлана Николаевна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Благовещение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1472-1475 годы. Галерея Уффици, Флоренция. Высокое Возрождение.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28596" y="5214950"/>
            <a:ext cx="8429684" cy="1500198"/>
          </a:xfrm>
        </p:spPr>
        <p:txBody>
          <a:bodyPr>
            <a:normAutofit fontScale="62500" lnSpcReduction="20000"/>
          </a:bodyPr>
          <a:lstStyle/>
          <a:p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Размер картины 98 </a:t>
            </a:r>
            <a:r>
              <a:rPr lang="ru-RU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217 см, дерево, темпера.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Картина «Благовещение» — довольно крупная по масштабам 15 века вытянутая по горизонтали композиция, длина которой свыше двух с половиной метров, — изображает деву Марию, сидящую за пюпитром для чтения у входа в здание, о монументальности которого дает представление крупный руст углов и наличников портала. Перед ней коленопреклоненный ангел на усеянной цветами лужайке. Фон картины образует прекрасный пейзаж со стройными кипарисами.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Содержимое 6" descr="Благовещение.jp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1500174"/>
            <a:ext cx="8358246" cy="35719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1"/>
          <p:cNvSpPr>
            <a:spLocks noGrp="1"/>
          </p:cNvSpPr>
          <p:nvPr>
            <p:ph type="title" idx="4294967295"/>
          </p:nvPr>
        </p:nvSpPr>
        <p:spPr>
          <a:xfrm>
            <a:off x="0" y="5214950"/>
            <a:ext cx="8929718" cy="1285896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/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Тайная вечеря</a:t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1495-1498 годы. Монастырь Санта Мария делле Грацие, Милан. Возрождение.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/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effectLst/>
              </a:rPr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8" name="Рисунок 7" descr="Тайная вечеря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282" y="214290"/>
            <a:ext cx="8686800" cy="43894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пия фрески Тайная вечеря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785926"/>
            <a:ext cx="8429625" cy="44069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500063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Тайная вечеря</a:t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1495-1498 годы. Монастырь Санта Мария делле Грацие, Милан. Возрождение.</a:t>
            </a:r>
            <a:br>
              <a:rPr lang="ru-RU" sz="2800" i="1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</a:rPr>
              <a:t>План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643050"/>
            <a:ext cx="7429552" cy="3929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buBlip>
                <a:blip r:embed="rId2"/>
              </a:buBlip>
            </a:pPr>
            <a:r>
              <a:rPr lang="ru-RU" dirty="0" smtClean="0"/>
              <a:t> Художник Леонардо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Изобретатель Леонардо:</a:t>
            </a:r>
          </a:p>
          <a:p>
            <a:pPr lvl="1">
              <a:buBlip>
                <a:blip r:embed="rId2"/>
              </a:buBlip>
            </a:pPr>
            <a:r>
              <a:rPr lang="ru-RU" dirty="0" smtClean="0"/>
              <a:t>Орнитоптер;</a:t>
            </a:r>
          </a:p>
          <a:p>
            <a:pPr lvl="1">
              <a:buBlip>
                <a:blip r:embed="rId2"/>
              </a:buBlip>
            </a:pPr>
            <a:r>
              <a:rPr lang="ru-RU" dirty="0" smtClean="0"/>
              <a:t>Вертолет;</a:t>
            </a:r>
          </a:p>
          <a:p>
            <a:pPr lvl="1">
              <a:buBlip>
                <a:blip r:embed="rId2"/>
              </a:buBlip>
            </a:pPr>
            <a:r>
              <a:rPr lang="ru-RU" dirty="0" smtClean="0"/>
              <a:t>Орудия;</a:t>
            </a:r>
          </a:p>
          <a:p>
            <a:pPr lvl="1">
              <a:buBlip>
                <a:blip r:embed="rId2"/>
              </a:buBlip>
            </a:pPr>
            <a:r>
              <a:rPr lang="ru-RU" dirty="0" smtClean="0"/>
              <a:t>Мосты;</a:t>
            </a:r>
          </a:p>
          <a:p>
            <a:pPr lvl="1">
              <a:buBlip>
                <a:blip r:embed="rId2"/>
              </a:buBlip>
            </a:pPr>
            <a:r>
              <a:rPr lang="ru-RU" dirty="0" smtClean="0"/>
              <a:t>Гидравлические механизмы;</a:t>
            </a:r>
          </a:p>
          <a:p>
            <a:pPr lvl="1">
              <a:buBlip>
                <a:blip r:embed="rId2"/>
              </a:buBlip>
            </a:pPr>
            <a:endParaRPr lang="ru-RU" dirty="0" smtClean="0"/>
          </a:p>
          <a:p>
            <a:pPr lvl="1">
              <a:buBlip>
                <a:blip r:embed="rId2"/>
              </a:buBlip>
            </a:pPr>
            <a:endParaRPr lang="ru-RU" dirty="0" smtClean="0"/>
          </a:p>
          <a:p>
            <a:pPr lvl="1">
              <a:buBlip>
                <a:blip r:embed="rId2"/>
              </a:buBlip>
            </a:pPr>
            <a:endParaRPr lang="ru-RU" dirty="0" smtClean="0"/>
          </a:p>
          <a:p>
            <a:pPr lvl="1"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Font typeface="Lucida Sans Unicode" pitchFamily="34" charset="0"/>
              <a:buChar char="☼"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36912"/>
            <a:ext cx="7772400" cy="7200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>
            <a:normAutofit fontScale="90000"/>
          </a:bodyPr>
          <a:lstStyle/>
          <a:p>
            <a:pPr algn="ctr"/>
            <a:r>
              <a:rPr lang="ru-RU" dirty="0"/>
              <a:t>Художник Леонардо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892889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Дама с горностаем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24" y="1571612"/>
            <a:ext cx="3495560" cy="500066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929059" y="1571612"/>
            <a:ext cx="4857784" cy="507209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>
            <a:noAutofit/>
          </a:bodyPr>
          <a:lstStyle/>
          <a:p>
            <a:r>
              <a:rPr lang="ru-RU" sz="1600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Размер картины 54,8 </a:t>
            </a:r>
            <a:r>
              <a:rPr lang="ru-RU" sz="1600" u="sng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x</a:t>
            </a:r>
            <a:r>
              <a:rPr lang="ru-RU" sz="1600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40,3 см, дерево, масло.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Портрет хранился долгие годы в музее Чарторыйских. В картине «Дама с горностаем» художник Леонардо да Винчи внес новое в прием объемной моделировки фигуры. </a:t>
            </a:r>
          </a:p>
          <a:p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Леонардо да Винчи же не любил сильного прямого освещения, дающего слишком резкие тени и блики. Более всего, как известно из «Трактата о живописи» Леонардо да Винчи, художника увлекал свет в сумерках в пасмурные дни, когда лица приобретают особую интимную мягкость. Нечто от подобного освещения есть и в картине «Дама с горностаем», где свет содействует мягкой нюансированной моделировке лица и фигуры</a:t>
            </a:r>
          </a:p>
          <a:p>
            <a:endParaRPr lang="ru-RU" sz="1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/>
              </a:rPr>
              <a:t>Дама с горностаем</a:t>
            </a:r>
            <a:br>
              <a:rPr lang="ru-RU" sz="2800" dirty="0" smtClean="0">
                <a:solidFill>
                  <a:srgbClr val="FF0000"/>
                </a:solidFill>
                <a:effectLst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</a:rPr>
              <a:t>1485-1490 годы. Национальный музей, Краков. Ренессанс.</a:t>
            </a:r>
            <a:endParaRPr lang="ru-RU" sz="2800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Мадонна в скалах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1483-1494 годы. Музей Лувр, Париж. Высокое Возрождение.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9" name="Содержимое 8" descr="Мадона в скалах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643050"/>
            <a:ext cx="3177638" cy="492922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0" name="Прямоугольник 9"/>
          <p:cNvSpPr/>
          <p:nvPr/>
        </p:nvSpPr>
        <p:spPr>
          <a:xfrm>
            <a:off x="3714744" y="1500174"/>
            <a:ext cx="5143536" cy="4801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К картине «Мадонна в скалах» Леонардо да Винчи приступил в 1483 году, получив заказ на алтарную картину от одного из религиозных братств. Расхождения с заказчиками из-за оплаты привели к тому, что Леонардо да Винчи оставил картину у себя, окончательно завершив ее между 1490 и 1494 годами. Размер картины 198 </a:t>
            </a:r>
            <a:r>
              <a:rPr lang="ru-RU" dirty="0" err="1" smtClean="0"/>
              <a:t>x</a:t>
            </a:r>
            <a:r>
              <a:rPr lang="ru-RU" dirty="0" smtClean="0"/>
              <a:t> 123 см, холст, дерево, масло. Картина «Мадонна в скалах» (другое название «Мадонна в гроте») может считаться первой монументальной алтарной композицией Высокого Возрождения.</a:t>
            </a:r>
          </a:p>
          <a:p>
            <a:r>
              <a:rPr lang="ru-RU" dirty="0" smtClean="0"/>
              <a:t>Художник изобразил только четыре расположенные на первом плане фигуры — деву Марию, ангела, младенца Христа и маленького Иоанна Крестителя.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857625" y="1481138"/>
            <a:ext cx="5072093" cy="5019675"/>
          </a:xfrm>
        </p:spPr>
        <p:txBody>
          <a:bodyPr>
            <a:noAutofit/>
          </a:bodyPr>
          <a:lstStyle/>
          <a:p>
            <a:r>
              <a:rPr lang="ru-RU" sz="1600" u="sng" dirty="0" smtClean="0"/>
              <a:t>Размер картины 42 </a:t>
            </a:r>
            <a:r>
              <a:rPr lang="ru-RU" sz="1600" u="sng" dirty="0" err="1" smtClean="0"/>
              <a:t>x</a:t>
            </a:r>
            <a:r>
              <a:rPr lang="ru-RU" sz="1600" u="sng" dirty="0" smtClean="0"/>
              <a:t> 33 см, дерево, темпера. </a:t>
            </a:r>
            <a:r>
              <a:rPr lang="ru-RU" sz="1600" dirty="0" smtClean="0"/>
              <a:t>В картине «Мадонне </a:t>
            </a:r>
            <a:r>
              <a:rPr lang="ru-RU" sz="1600" dirty="0" err="1" smtClean="0"/>
              <a:t>Литта</a:t>
            </a:r>
            <a:r>
              <a:rPr lang="ru-RU" sz="1600" dirty="0" smtClean="0"/>
              <a:t>» — в произведении итальянского живописца иного, более камерного характера нежели ранние работы, отчетливо выразились элементы нового искусства эпохи Высокого Возрождения. Композиционное построение картины отличается поразительной четкостью и совершенством.</a:t>
            </a:r>
          </a:p>
          <a:p>
            <a:r>
              <a:rPr lang="ru-RU" sz="1600" dirty="0" smtClean="0"/>
              <a:t> Достаточно обратить внимание на то, как красиво до предела обобщенный и в то же время живой силуэт фигуры мадонны сочетается с геометрически строгими очертаниями двух симметрично расположенных оконных проемов или как безошибочно точно, но в то же время естественно ее голова помещена в простенке между этими окнами. Мягкая лепка ее лица выигрывает от контрастного соседства с голубым небом, видимым в просвете окон. </a:t>
            </a:r>
            <a:endParaRPr lang="ru-RU" sz="1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Мадонна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effectLst/>
              </a:rPr>
              <a:t>Литта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1490-1491 годы. Эрмитаж, Санкт-Петербург. Ренессанс.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Содержимое 4" descr="Мадонна Литта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571612"/>
            <a:ext cx="3508375" cy="47863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071934" y="1428736"/>
            <a:ext cx="4643470" cy="47863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ru-RU" sz="1600" u="sng" dirty="0" smtClean="0"/>
              <a:t>Размер картины 77 </a:t>
            </a:r>
            <a:r>
              <a:rPr lang="ru-RU" sz="1600" u="sng" dirty="0" err="1" smtClean="0"/>
              <a:t>x</a:t>
            </a:r>
            <a:r>
              <a:rPr lang="ru-RU" sz="1600" u="sng" dirty="0" smtClean="0"/>
              <a:t> 53 см, дерево, масло.</a:t>
            </a:r>
          </a:p>
          <a:p>
            <a:r>
              <a:rPr lang="ru-RU" sz="1600" dirty="0" err="1" smtClean="0"/>
              <a:t>Мона</a:t>
            </a:r>
            <a:r>
              <a:rPr lang="ru-RU" sz="1600" dirty="0" smtClean="0"/>
              <a:t> Лиза представлена сидящей в кресле на фоне пейзажа, и уже само сопоставление ее сильно приближенной к зрителю фигуры с видимым издалека, как бы с огромной горы ландшафтом сообщает образу необыкновенное величие. Но прежде всего привлекает облик самой </a:t>
            </a:r>
            <a:r>
              <a:rPr lang="ru-RU" sz="1600" dirty="0" err="1" smtClean="0"/>
              <a:t>Моны</a:t>
            </a:r>
            <a:r>
              <a:rPr lang="ru-RU" sz="1600" dirty="0" smtClean="0"/>
              <a:t> Лизы — ее необычный, как бы неотрывно следящий за зрителем взгляд, излучающий ум и волю, и едва уловимая улыбка, смысл которой как бы ускользает от нас, — эта неуловимость вносит в образ оттенок неисчерпаемости и бесконечного богатства.</a:t>
            </a:r>
            <a:endParaRPr lang="ru-RU" sz="1600" u="sng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 smtClean="0">
                <a:solidFill>
                  <a:srgbClr val="FF0000"/>
                </a:solidFill>
              </a:rPr>
              <a:t>Мона</a:t>
            </a:r>
            <a:r>
              <a:rPr lang="ru-RU" sz="2800" dirty="0" smtClean="0">
                <a:solidFill>
                  <a:srgbClr val="FF0000"/>
                </a:solidFill>
              </a:rPr>
              <a:t> Лиза или Джоконда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1503-1505. Музей Лувр, Париж. Ренессанс</a:t>
            </a:r>
            <a:r>
              <a:rPr lang="ru-RU" sz="2800" dirty="0" smtClean="0">
                <a:solidFill>
                  <a:srgbClr val="C00000"/>
                </a:solidFill>
              </a:rPr>
              <a:t>.</a:t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Мона Лиза или Джоконда.jp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1571612"/>
            <a:ext cx="3143272" cy="47165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Вакх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1510-1513. Музей Лувр, Париж. Высокое Возрождение.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071934" y="1571612"/>
            <a:ext cx="4614867" cy="485778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Картина художника Леонардо да Винчи, первоначально названная «Святой Иоанн в изгнании» со временем получила другое, более распространенное название «Вакх» или «Бахус». 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Размер картины 177 </a:t>
            </a:r>
            <a:r>
              <a:rPr lang="ru-RU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115 см, дерево, масло.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Картина создана мастером между 1507 и 1513 годами, во время пребывания великого живописца в Милане, где Леонардо да Винчи в перерывах между научными изысканиями был занят проектом грандиозного конного памятника завоевателю Ломбардии французскому маршалу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Тривульцио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Содержимое 6" descr="Вакх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1500174"/>
            <a:ext cx="3214710" cy="4945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/>
              </a:rPr>
              <a:t>Иоанн Креститель</a:t>
            </a:r>
            <a:br>
              <a:rPr lang="ru-RU" sz="2800" dirty="0" smtClean="0">
                <a:solidFill>
                  <a:srgbClr val="FF0000"/>
                </a:solidFill>
                <a:effectLst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</a:rPr>
              <a:t>1513-1516. Музей Лувр, Париж. Высокое Возрождение.</a:t>
            </a:r>
            <a:endParaRPr lang="ru-RU" sz="2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286248" y="1643050"/>
            <a:ext cx="4572032" cy="500066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Размер картины 69 </a:t>
            </a:r>
            <a:r>
              <a:rPr lang="ru-RU" u="sng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x</a:t>
            </a:r>
            <a:r>
              <a:rPr lang="ru-RU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57 см, дерево, масло.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На картине художником изображен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длиннокудрый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женоподобный юноша, который в одной руке держит крест, а другой указывает на небо, по самой своей идее, по характеру образа и по монохромной живописи (обращает на себя внимание глухая светотень и темный, почти черный фон)</a:t>
            </a:r>
            <a:endParaRPr lang="ru-RU" u="sng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Иоанн Креститель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643050"/>
            <a:ext cx="3816350" cy="5046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371</TotalTime>
  <Words>709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Презентация PowerPoint</vt:lpstr>
      <vt:lpstr>План</vt:lpstr>
      <vt:lpstr>Художник Леонардо </vt:lpstr>
      <vt:lpstr>Дама с горностаем 1485-1490 годы. Национальный музей, Краков. Ренессанс.</vt:lpstr>
      <vt:lpstr>Мадонна в скалах 1483-1494 годы. Музей Лувр, Париж. Высокое Возрождение.</vt:lpstr>
      <vt:lpstr>Мадонна Литта 1490-1491 годы. Эрмитаж, Санкт-Петербург. Ренессанс.</vt:lpstr>
      <vt:lpstr>Мона Лиза или Джоконда 1503-1505. Музей Лувр, Париж. Ренессанс. </vt:lpstr>
      <vt:lpstr>Вакх 1510-1513. Музей Лувр, Париж. Высокое Возрождение.</vt:lpstr>
      <vt:lpstr>Иоанн Креститель 1513-1516. Музей Лувр, Париж. Высокое Возрождение.</vt:lpstr>
      <vt:lpstr>Благовещение 1472-1475 годы. Галерея Уффици, Флоренция. Высокое Возрождение.</vt:lpstr>
      <vt:lpstr> Тайная вечеря 1495-1498 годы. Монастырь Санта Мария делле Грацие, Милан. Возрождение.  </vt:lpstr>
      <vt:lpstr>Тайная вечеря 1495-1498 годы. Монастырь Санта Мария делле Грацие, Милан. Возрождение.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Учитель</cp:lastModifiedBy>
  <cp:revision>44</cp:revision>
  <dcterms:created xsi:type="dcterms:W3CDTF">2010-03-28T11:04:54Z</dcterms:created>
  <dcterms:modified xsi:type="dcterms:W3CDTF">2012-12-11T04:33:12Z</dcterms:modified>
</cp:coreProperties>
</file>