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70" r:id="rId3"/>
    <p:sldId id="311" r:id="rId4"/>
    <p:sldId id="274" r:id="rId5"/>
    <p:sldId id="276" r:id="rId6"/>
    <p:sldId id="277" r:id="rId7"/>
    <p:sldId id="278" r:id="rId8"/>
    <p:sldId id="279" r:id="rId9"/>
    <p:sldId id="280" r:id="rId10"/>
    <p:sldId id="275" r:id="rId11"/>
    <p:sldId id="282" r:id="rId12"/>
    <p:sldId id="283" r:id="rId13"/>
    <p:sldId id="284" r:id="rId14"/>
    <p:sldId id="285" r:id="rId15"/>
    <p:sldId id="288" r:id="rId16"/>
    <p:sldId id="291" r:id="rId17"/>
    <p:sldId id="289" r:id="rId18"/>
    <p:sldId id="290" r:id="rId19"/>
    <p:sldId id="292" r:id="rId20"/>
    <p:sldId id="286" r:id="rId21"/>
    <p:sldId id="287" r:id="rId22"/>
    <p:sldId id="294" r:id="rId23"/>
    <p:sldId id="293" r:id="rId24"/>
    <p:sldId id="295" r:id="rId25"/>
    <p:sldId id="296" r:id="rId26"/>
    <p:sldId id="297" r:id="rId27"/>
    <p:sldId id="306" r:id="rId28"/>
    <p:sldId id="307" r:id="rId29"/>
    <p:sldId id="298" r:id="rId30"/>
    <p:sldId id="300" r:id="rId31"/>
    <p:sldId id="303" r:id="rId32"/>
    <p:sldId id="304" r:id="rId33"/>
    <p:sldId id="30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E3A3D-1A21-48FC-8A75-7F4DAC7EE65F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4E23D-0782-4FC8-9A28-E6F5A02AF6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776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leonardodavinchi.ru/cms.ashx?req=Image&amp;imageid=2f05ba3c-012b-4818-b092-95862a8e7a3c&amp;key=mai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leonardodavinchi.ru/cms.ashx?req=Image&amp;imageid=fc05011c-b05f-4e0e-a199-b23998e29580&amp;key=main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leonardodavinchi.ru/cms.ashx?req=Image&amp;imageid=abfa2317-22d1-43da-bc01-3da44d7548f7&amp;key=main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leonardodavinchi.ru/cms.ashx?req=Image&amp;imageid=c68ba48a-a04f-4029-83ac-cbf6ee34f97e&amp;key=main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hyperlink" Target="http://www.leonardodavinchi.ru/cms.ashx?req=Image&amp;imageid=b39c8e01-706d-46df-9e07-83c087a9969b&amp;key=mai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leonardodavinchi.ru/cms.ashx?req=Image&amp;imageid=2a780d86-eeb5-439d-92f6-2453975eb3cc&amp;key=main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leonardodavinchi.ru/cms.ashx?req=Image&amp;imageid=69363d56-2d28-421e-b5cc-e7ae7787eb71&amp;key=main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leonardodavinchi.ru/cms.ashx?req=Image&amp;imageid=82e37587-3d6e-4993-985c-817b32f3841b&amp;key=mai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leonardodavinchi.ru/cms.ashx?req=Image&amp;imageid=9cd8caaa-50f0-4ced-8f17-1ec853841d6c&amp;key=main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leonardodavinchi.ru/cms.ashx?req=Image&amp;imageid=2caf81f0-99b3-4a89-a40b-f939fb9f2dd9&amp;key=main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leonardodavinchi.ru/cms.ashx?req=Image&amp;imageid=d8765f02-b87e-48ec-b44d-67867f27b53f&amp;key=mai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leonardodavinchi.ru/cms.ashx?req=Image&amp;imageid=e2a30e07-3da7-49d3-8f4f-a7cddf46663b&amp;key=main" TargetMode="Externa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leonardodavinchi.ru/cms.ashx?req=Image&amp;imageid=69c41eef-2a11-4f1b-bb6f-a290412a696c&amp;key=main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leonardodavinchi.ru/cms.ashx?req=Image&amp;imageid=4daec141-4ddf-43a8-84b3-42e6709b2740&amp;key=main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leonardodavinchi.ru/cms.ashx?req=Image&amp;imageid=342121bb-0127-4261-b398-a1c571703199&amp;key=main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leonardodavinchi.ru/cms.ashx?req=Image&amp;imageid=c8e747cc-1f85-4415-9a98-3d962c89bd13&amp;key=main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leonardodavinchi.ru/cms.ashx?req=Image&amp;imageid=6e4eb83c-1f27-449b-93ee-04e32e13733d&amp;key=main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leonardodavinchi.ru/cms.ashx?req=Image&amp;imageid=49ad6b5a-5586-4b37-9c3f-5ccad8552e8d&amp;key=main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leonardodavinchi.ru/cms.ashx?req=Image&amp;imageid=0e205898-d794-4b7d-9c3c-26da01f9ac33&amp;key=mai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hyperlink" Target="http://www.leonardodavinchi.ru/cms.ashx?req=Image&amp;imageid=665f4809-1808-4e2f-b265-fc06fef5eb56&amp;key=mai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leonardodavinchi.ru/cms.ashx?req=Image&amp;imageid=aa0a3530-dd1e-4c02-8e85-819072e17e8b&amp;key=main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web-lib.info/2007/12/23/izobretenija_leonardo_da_vinchi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leonardodavinchi.ru/cms.ashx?req=Image&amp;imageid=1b001b14-eb73-4327-a0e9-d8c2e9522d0e&amp;key=main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eonardodavinchi.ru/cms.ashx?req=Image&amp;imageid=f165e663-5aa3-4c80-8512-fbc9e61c220c&amp;key=main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hyperlink" Target="http://www.leonardodavinchi.ru/cms.ashx?req=Image&amp;imageid=910d6e3c-0acc-4024-94bc-798ed555b9dd&amp;key=mai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leonardodavinchi.ru/cms.ashx?req=Image&amp;imageid=f4da5df6-816b-4c4b-93fb-400487be7f25&amp;key=main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leonardodavinchi.ru/cms.ashx?req=Image&amp;imageid=44b0ec97-6cb0-4590-a577-4cd95737d027&amp;key=main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hyperlink" Target="http://www.leonardodavinchi.ru/cms.ashx?req=Image&amp;imageid=bd79187a-cf42-4494-a2c9-24a0999a947f&amp;key=mai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leonardodavinchi.ru/cms.ashx?req=Image&amp;imageid=2fc2391a-93c5-4474-b793-5e2ad054ebc6&amp;key=main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4929222" cy="1285884"/>
          </a:xfrm>
        </p:spPr>
        <p:txBody>
          <a:bodyPr>
            <a:normAutofit fontScale="47500" lnSpcReduction="20000"/>
          </a:bodyPr>
          <a:lstStyle/>
          <a:p>
            <a:r>
              <a:rPr lang="ru-RU" sz="9000" b="1" dirty="0" smtClean="0">
                <a:solidFill>
                  <a:srgbClr val="C00000"/>
                </a:solidFill>
              </a:rPr>
              <a:t>Leonardo da Vinci (1452-1519)</a:t>
            </a:r>
            <a:endParaRPr lang="ru-RU" sz="9000" b="1" i="1" dirty="0" smtClean="0">
              <a:solidFill>
                <a:srgbClr val="C00000"/>
              </a:solidFill>
            </a:endParaRPr>
          </a:p>
          <a:p>
            <a:endParaRPr lang="ru-RU" b="1" dirty="0"/>
          </a:p>
        </p:txBody>
      </p:sp>
      <p:pic>
        <p:nvPicPr>
          <p:cNvPr id="36866" name="Picture 2" descr="C:\Users\1\Desktop\МХК\Дополнительный материал по МХК\Эпоха Возрождения\Леонарда да Винчи\Автопортрет Леонардо да Винч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357166"/>
            <a:ext cx="3048008" cy="4572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55172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Преподаватель 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истории 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обществознания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МБОУ «СОШ № 48» г. Владивостока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Шабалина Светлана Николаевна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143248"/>
            <a:ext cx="8286808" cy="307183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Данный рисунок - изображение "предка" современного вертолета. Радиус винта - 4,8 м. Он имел металлическую окантовку и полотняное покрытие. Винт приводился в движение людьми , которые шли вокруг оси и толкали рычаги. Существовал и еще один способ запуска винта - требовалось быстро раскрутить трос под осью.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"Я думаю, что если этот винтовой механизм добротно сделан, т. е. сделан из накрахмаленного полотна (во избежание разрывов) и быстро раскручен, то он найдет себе поддержку в воздухе и взлетит высоко вверх"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1071546"/>
            <a:ext cx="3929090" cy="939784"/>
          </a:xfrm>
        </p:spPr>
        <p:txBody>
          <a:bodyPr/>
          <a:lstStyle/>
          <a:p>
            <a:pPr algn="ctr"/>
            <a:r>
              <a:rPr lang="ru-RU" dirty="0" smtClean="0"/>
              <a:t>Вертолет</a:t>
            </a:r>
            <a:endParaRPr lang="ru-RU" dirty="0"/>
          </a:p>
        </p:txBody>
      </p:sp>
      <p:pic>
        <p:nvPicPr>
          <p:cNvPr id="4" name="Рисунок 3" descr="Вертолет">
            <a:hlinkClick r:id="rId2" tgtFrame="_blank" tooltip="Вертолет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85728"/>
            <a:ext cx="3714750" cy="26003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143512"/>
            <a:ext cx="8215370" cy="14287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Большое внимание Леонардо уделял проектированию автоматического огнестрельного оружия. В многоствольных пушек, эффективных (в отличие от обычных, медленно заряжавшихся орудий того времени) при обстреле наступающей пехоты, он оснастил обычную пушку подъемным блоком, позволявшим корректировать угол стрельбы и повысить точность поражения.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Варианты скорострельных орудий">
            <a:hlinkClick r:id="rId2" tgtFrame="_blank" tooltip="&quot;Варианты скорострельных орудий&quot;"/>
          </p:cNvPr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928670"/>
            <a:ext cx="3052766" cy="40005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8" name="Прямоугольник 7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Варианты скорострельных орудий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0" y="1071546"/>
            <a:ext cx="9144000" cy="18573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55000" lnSpcReduction="20000"/>
          </a:bodyPr>
          <a:lstStyle/>
          <a:p>
            <a:r>
              <a:rPr lang="ru-RU" dirty="0" smtClean="0"/>
              <a:t>Катапульта предназначалась для метания камней. Из описания Леонардо видно, что раствор плеча арбалета, т.е. его длина до места крепления тетивы составляет 42 длины рукояти, в раскрытом виде длина арбалета - 42 длины плеча (грубо 24 м). Он должен был устанавливаться на "тележку" шириной в 2 и длиной в 40 длин рукояти. Колеса тележки крепились под углом для придания ей устойчивости при стрельбе. Стрела для этого арбалета изготовлялась из плоских секций с тем, чтобы увеличить ее прочность и гибкость. Тетива натягивалась с помощью специального крепления, показанного в правом нижнем углу рисунка. Слева изображен спусковой механизм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Гигантский арбалет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pic>
        <p:nvPicPr>
          <p:cNvPr id="6" name="Содержимое 5" descr="Гиганский арбалет">
            <a:hlinkClick r:id="rId2" tgtFrame="_blank" tooltip="&quot;Гиганский арбалет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143248"/>
            <a:ext cx="4895856" cy="35004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3050"/>
            <a:ext cx="8258204" cy="6556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Пушки с подъемной дугой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214950"/>
            <a:ext cx="8215370" cy="12144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b"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Леонардо отдает предпочтение легкому оружию с регулируемой (при помощи подъемной дуги) траекторией полета снаряда. Пушки заряжались с тыльной стороны, что устраняло проблемы их загрузки через жерло.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Пушки с подъемной дугой">
            <a:hlinkClick r:id="rId2" tgtFrame="_blank" tooltip="&quot;Пушки с подъемной дугой&quot;"/>
          </p:cNvPr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214422"/>
            <a:ext cx="3178964" cy="377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Содержимое 7" descr="Пушки">
            <a:hlinkClick r:id="rId4" tgtFrame="_blank" tooltip="Пушки"/>
          </p:cNvPr>
          <p:cNvPicPr>
            <a:picLocks noGrp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214422"/>
            <a:ext cx="3203572" cy="377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57158" y="4429132"/>
            <a:ext cx="8329642" cy="221457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r>
              <a:rPr lang="ru-RU" sz="1600" dirty="0" smtClean="0"/>
              <a:t>Против движущихся целей (например, наступающие войска) Леонардо хотел применять разрывные пушечные ядра, которыми стреляет большая мортира. Они разрываются на множество смертоносных кусков при ударе: "Это самая смертоносная машина из всех существующих. При падении ядра его центр поджигает другие ядра, и центральное ядро взрывается и разрывает остальные, которые вспыхивают так быстро, что не успеешь произнести "Святая Мария!"" .Иногда все это производило в основном психологический эффект, который превосходил смертоносный</a:t>
            </a:r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Разрывные пушечные ядра</a:t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  <a:effectLst/>
            </a:endParaRPr>
          </a:p>
        </p:txBody>
      </p:sp>
      <p:pic>
        <p:nvPicPr>
          <p:cNvPr id="5" name="Содержимое 4" descr="Разрывные пушечные ядра">
            <a:hlinkClick r:id="rId2" tgtFrame="_blank" tooltip="&quot;Разрывные пушечные ядра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000108"/>
            <a:ext cx="5038732" cy="314327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85720" y="1214422"/>
            <a:ext cx="4038600" cy="4876630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Катапульта является одним из самых древних традиционных видов оружия. Катапульта с лебедкой имела гибкое плечо, сгибающееся назад при помощи ручной лебедки, а также ковш, куда по приставной лестнице помещали камень для броска. Засов лебедки открывался, освобождая гибкое плечо. Оно, в свою очередь, било по ковшу, выбрасывавшему камень на значительное расстояние. Группа таких катапульт, бьющих по врагу одновременно, могла обеспечивать прекрасную защиту.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Катапульта с лебёдкой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pic>
        <p:nvPicPr>
          <p:cNvPr id="5" name="Содержимое 4" descr="Катапульта с лебёдкой">
            <a:hlinkClick r:id="rId2" tgtFrame="_blank" tooltip="&quot;Катапульта с лебёдкой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357298"/>
            <a:ext cx="4357718" cy="45720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714884"/>
            <a:ext cx="8501122" cy="192882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Еще одно остроумное изобретение - сразу несколько пращей, приводимых в движение центробежной силой. Она возникает в результате выброса энергии, создающейся при раскручивании лебедки на винтовой оси. Заряженные пращи, быстро вращаясь, переходят из вертикального в горизонтальное положение, в котором и происходит выстрел.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effectLst/>
              </a:rPr>
              <a:t>Центрифуга на несколько пращей</a:t>
            </a:r>
            <a:endParaRPr lang="ru-RU" sz="3600" dirty="0">
              <a:effectLst/>
            </a:endParaRPr>
          </a:p>
        </p:txBody>
      </p:sp>
      <p:pic>
        <p:nvPicPr>
          <p:cNvPr id="4" name="Рисунок 3" descr="Центрифуга">
            <a:hlinkClick r:id="rId2" tgtFrame="_blank" tooltip="Центрифуга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142984"/>
            <a:ext cx="4643444" cy="32147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01080" cy="727058"/>
          </a:xfrm>
        </p:spPr>
        <p:txBody>
          <a:bodyPr/>
          <a:lstStyle/>
          <a:p>
            <a:pPr algn="ctr"/>
            <a:r>
              <a:rPr lang="ru-RU" dirty="0" smtClean="0"/>
              <a:t>Лестница для штурма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76" y="3929066"/>
            <a:ext cx="3997354" cy="20717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Леонардо разработал методику как нападения, так и обороны. Он нарисовал множество вариантов веревочных лестниц, с которыми легко было разместиться у основания стен.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Лестница для штурма">
            <a:hlinkClick r:id="rId2" tgtFrame="_blank" tooltip="&quot;Лестница для штурма&quot;"/>
          </p:cNvPr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142984"/>
            <a:ext cx="385765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158" y="1481328"/>
            <a:ext cx="4138642" cy="501950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Леонардо разработал много простых, но в то же время эффективных систем обороны. Например, если противник пытался поставить вдоль стен приставные лестницы, чтобы взобраться по ним при штурме, то их можно было оттолкнуть при помощи длинного стержня, спрятанного в стене и выдвигающегося наружу при помощи рычага. Рисунок, на котором изображено устройство для отталкивания приставных лестниц противника, говорит сам за себя.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Устройство для отталкивания приставных лестниц противника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pic>
        <p:nvPicPr>
          <p:cNvPr id="7" name="Содержимое 6" descr="Устройтсво для отталкивания лестниц">
            <a:hlinkClick r:id="rId2" tgtFrame="_blank" tooltip="&quot;Устройтсво для отталкивания лестниц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571612"/>
            <a:ext cx="3786214" cy="478634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3186106" cy="43577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Гораздо большей уступкой изобретательности и эстетическому чувству являются выстроенные в ряд бомбарды, которые одновременно выбрасывали гранаты и различные метательные снаряды по ту сторону защищаемых бастионов.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9397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Защита крепостных стен с помощью бомбард</a:t>
            </a:r>
            <a:endParaRPr lang="ru-RU" sz="2800" dirty="0">
              <a:effectLst/>
            </a:endParaRPr>
          </a:p>
        </p:txBody>
      </p:sp>
      <p:pic>
        <p:nvPicPr>
          <p:cNvPr id="4" name="Рисунок 3" descr="Защита крепостных стен">
            <a:hlinkClick r:id="rId2" tgtFrame="_blank" tooltip="&quot;Защита крепостных стен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714488"/>
            <a:ext cx="5000634" cy="42862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План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643050"/>
            <a:ext cx="7429552" cy="3929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Blip>
                <a:blip r:embed="rId2"/>
              </a:buBlip>
            </a:pPr>
            <a:r>
              <a:rPr lang="ru-RU" dirty="0" smtClean="0"/>
              <a:t> Художник Леонардо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Изобретатель Леонардо: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Орнитоптер;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Вертолет;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Орудия;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Мосты;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Гидравлические механизмы;</a:t>
            </a:r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Font typeface="Lucida Sans Unicode" pitchFamily="34" charset="0"/>
              <a:buChar char="☼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086724" cy="928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Арочный мост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4214818"/>
            <a:ext cx="7929618" cy="22860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Это и есть те самые "легкие и прочные мосты", обещанные Леонардо в его письме к иль Моро. Они без особого труда могли быть построены из доступных материалов (небольших стволов деревьев), удобны в транспортировке (при помощи канатов) и предназначались, в основном, для военных целей. Облегчая форсирование рек, такие мосты способствовали быстрому и скрытному передвижению войск, что создавало фактор неожиданности и вело к успешному исходу сражения.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Арочный мост">
            <a:hlinkClick r:id="rId2" tgtFrame="_blank" tooltip="&quot;Арочный мост&quot;"/>
          </p:cNvPr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000108"/>
            <a:ext cx="4040188" cy="297698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286248" y="1000108"/>
            <a:ext cx="4400552" cy="55007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sz="1800" dirty="0" smtClean="0"/>
              <a:t>По замыслу Леонардо, этот мост представляет собой единый пролет, прикрепленный к одному берегу реки при помощи вертикального шарнира, на котором он вращается. Перекидывание моста на другой берег осуществляется за счет канатов и лебедок, а также колес и металлических валиков, обеспечивающих его скольжение. Кроме того, для него предусмотрен кессон, являющийся противовесом при балансировке и маневрировании подвешенного в воздухе моста в процессе его опускания на противоположный берег. 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Опирающийся мост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pic>
        <p:nvPicPr>
          <p:cNvPr id="5" name="Содержимое 4" descr="Опирающийся мост">
            <a:hlinkClick r:id="rId2" tgtFrame="_blank" tooltip="&quot;Опирающийся мост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3657600" cy="4445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effectLst/>
              </a:rPr>
              <a:t>Ворота для шлюза</a:t>
            </a:r>
            <a:endParaRPr lang="ru-RU" sz="3600" dirty="0">
              <a:effectLst/>
            </a:endParaRPr>
          </a:p>
        </p:txBody>
      </p:sp>
      <p:pic>
        <p:nvPicPr>
          <p:cNvPr id="4" name="Содержимое 3" descr="Ворота для шлюза">
            <a:hlinkClick r:id="rId2" tgtFrame="_blank" tooltip="&quot;Ворота для шлюза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786058"/>
            <a:ext cx="4953000" cy="3810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428596" y="1071546"/>
            <a:ext cx="8501122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dirty="0" smtClean="0"/>
              <a:t>Леонардо усовершенствовал систему открытия и закрытия шлюзовых ворот. Он изобрел маленькие шлюзовые ворота с засовом в их основании. Засов позволял впустить то количество воды, которое было необходимо для выравнивания давления по обеим сторонам главных ворот, что облегчало их открытие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effectLst/>
              </a:rPr>
              <a:t>Дноуглубительный снаряд</a:t>
            </a:r>
            <a:endParaRPr lang="ru-RU" sz="36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9"/>
            <a:ext cx="8158162" cy="17145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Для очистки каналов Леонардо изобрел драгу, помещаемую между двумя лодками и снабженную четырьмя лопастями. Лопасти приводились в движение рукоятью. По замыслу, собранный со дна ил складывался на плот, укрепленный между двумя лодками. При повороте колеса трос, привязанный к берегу, наматывался на барабан, что автоматически передвигало установку. Ось вращения барабана можно было установить вертикально. </a:t>
            </a:r>
            <a:endParaRPr lang="ru-RU" dirty="0"/>
          </a:p>
        </p:txBody>
      </p:sp>
      <p:pic>
        <p:nvPicPr>
          <p:cNvPr id="4" name="Рисунок 3" descr="Дноуглубительный снаряд">
            <a:hlinkClick r:id="rId2" tgtFrame="_blank" tooltip="&quot;Дноуглубительный снаряд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3071810"/>
            <a:ext cx="5929328" cy="3571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14422"/>
            <a:ext cx="8258204" cy="5903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Перемещение любого груза происходит по прямой линии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effectLst/>
              </a:rPr>
              <a:t>Машина для поднятия длинных предметов</a:t>
            </a:r>
            <a:endParaRPr lang="ru-RU" sz="2800" dirty="0">
              <a:effectLst/>
            </a:endParaRPr>
          </a:p>
        </p:txBody>
      </p:sp>
      <p:pic>
        <p:nvPicPr>
          <p:cNvPr id="4" name="Рисунок 3" descr="Машина для поднятия длинных предметов">
            <a:hlinkClick r:id="rId2" tgtFrame="_blank" tooltip="&quot;Машина для поднятия длинных предметов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000240"/>
            <a:ext cx="4395807" cy="46434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Автомобиль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71546"/>
            <a:ext cx="4214842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1600" dirty="0" smtClean="0"/>
              <a:t>На этом прототип современного автомобиля. Самодвижущаяся телега движется с помощью сложного арбалетного механизма, который передает энергию приводам, соединенным с рулем. Задние колеса имеют дифференцированные приводы и могут двигаться независимо. Четвертое колесо соединено с рулем, при помощи которого можно управлять телегой. Первоначально это транспортное средство предназначалось для увеселения королевского двора и относилось к тому ряду самодвижущихся машин, которые были созданы другими инженерами средневековья и Возрождения.</a:t>
            </a:r>
            <a:endParaRPr lang="ru-RU" sz="1600" dirty="0"/>
          </a:p>
        </p:txBody>
      </p:sp>
      <p:pic>
        <p:nvPicPr>
          <p:cNvPr id="5" name="Рисунок 4" descr="Автомобиль">
            <a:hlinkClick r:id="rId2" tgtFrame="_blank" tooltip="Автомобиль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285860"/>
            <a:ext cx="3457587" cy="52149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5286388"/>
            <a:ext cx="8072494" cy="12924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normAutofit fontScale="70000" lnSpcReduction="20000"/>
          </a:bodyPr>
          <a:lstStyle/>
          <a:p>
            <a:r>
              <a:rPr lang="ru-RU" dirty="0" smtClean="0"/>
              <a:t>В нижнем левом углу рисунка - горизонтальное сверло, которым сверлили стволы деревьев для изготовления водопроводных труб. Новшество заключалось в возможности регулировать положение бревна с тем, чтобы его центр совпадал со сверлом.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254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Горизонтальное сверло</a:t>
            </a:r>
            <a:endParaRPr lang="ru-RU" sz="3600" dirty="0"/>
          </a:p>
        </p:txBody>
      </p:sp>
      <p:pic>
        <p:nvPicPr>
          <p:cNvPr id="4" name="Рисунок 3" descr="Горизонтальное сверло">
            <a:hlinkClick r:id="rId2" tgtFrame="_blank" tooltip="&quot;Горизонтальное сверло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000108"/>
            <a:ext cx="5072098" cy="40005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00108"/>
            <a:ext cx="8301038" cy="12858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>
            <a:normAutofit fontScale="70000" lnSpcReduction="20000"/>
          </a:bodyPr>
          <a:lstStyle/>
          <a:p>
            <a:r>
              <a:rPr lang="ru-RU" dirty="0" smtClean="0"/>
              <a:t>Машина для помола зерна, которое по желобу ссыпалось в матерчатый рукав. Далее этот рукав начинал вибрировать при помощи шеста, соединенного с приводами мельничного колеса так, чтобы мука высыпалась из мешка, отделяясь от шелухи.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725470"/>
          </a:xfrm>
        </p:spPr>
        <p:txBody>
          <a:bodyPr/>
          <a:lstStyle/>
          <a:p>
            <a:pPr algn="ctr"/>
            <a:r>
              <a:rPr lang="ru-RU" dirty="0" smtClean="0"/>
              <a:t>Сепаратор муки</a:t>
            </a:r>
            <a:endParaRPr lang="ru-RU" dirty="0"/>
          </a:p>
        </p:txBody>
      </p:sp>
      <p:pic>
        <p:nvPicPr>
          <p:cNvPr id="4" name="Рисунок 3" descr="Сепаратор муки">
            <a:hlinkClick r:id="rId2" tgtFrame="_blank" tooltip="&quot;Сепаратор муки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571744"/>
            <a:ext cx="4857784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Сепаратор муки2">
            <a:hlinkClick r:id="rId4" tgtFrame="_blank" tooltip="&quot;Сепаратор муки2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2571744"/>
            <a:ext cx="3543304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256"/>
            <a:ext cx="8258204" cy="22860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en-US" dirty="0" smtClean="0"/>
              <a:t>Текстильная промышленность всегда была широко развита в Тоскане и Ломбардии. Леонардо изучал </a:t>
            </a:r>
            <a:r>
              <a:rPr lang="en-US" dirty="0" err="1" smtClean="0"/>
              <a:t>машины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намотки</a:t>
            </a:r>
            <a:r>
              <a:rPr lang="en-US" dirty="0" smtClean="0"/>
              <a:t>, </a:t>
            </a:r>
            <a:r>
              <a:rPr lang="en-US" dirty="0" err="1" smtClean="0"/>
              <a:t>изготовления</a:t>
            </a:r>
            <a:r>
              <a:rPr lang="en-US" dirty="0" smtClean="0"/>
              <a:t> </a:t>
            </a:r>
            <a:r>
              <a:rPr lang="en-US" dirty="0" err="1" smtClean="0"/>
              <a:t>канатов</a:t>
            </a:r>
            <a:r>
              <a:rPr lang="en-US" dirty="0" smtClean="0"/>
              <a:t> и </a:t>
            </a:r>
            <a:r>
              <a:rPr lang="en-US" dirty="0" err="1" smtClean="0"/>
              <a:t>обработки</a:t>
            </a:r>
            <a:r>
              <a:rPr lang="en-US" dirty="0" smtClean="0"/>
              <a:t> </a:t>
            </a:r>
            <a:r>
              <a:rPr lang="en-US" dirty="0" err="1" smtClean="0"/>
              <a:t>тканей</a:t>
            </a:r>
            <a:r>
              <a:rPr lang="en-US" dirty="0" smtClean="0"/>
              <a:t>. </a:t>
            </a:r>
            <a:r>
              <a:rPr lang="en-US" dirty="0" err="1" smtClean="0"/>
              <a:t>Чтобы</a:t>
            </a:r>
            <a:r>
              <a:rPr lang="en-US" dirty="0" smtClean="0"/>
              <a:t> </a:t>
            </a:r>
            <a:r>
              <a:rPr lang="en-US" dirty="0" err="1" smtClean="0"/>
              <a:t>сделать</a:t>
            </a:r>
            <a:r>
              <a:rPr lang="en-US" dirty="0" smtClean="0"/>
              <a:t> </a:t>
            </a:r>
            <a:r>
              <a:rPr lang="en-US" dirty="0" err="1" smtClean="0"/>
              <a:t>веревку</a:t>
            </a:r>
            <a:r>
              <a:rPr lang="en-US" dirty="0" smtClean="0"/>
              <a:t> (</a:t>
            </a:r>
            <a:r>
              <a:rPr lang="en-US" dirty="0" err="1" smtClean="0"/>
              <a:t>канат</a:t>
            </a:r>
            <a:r>
              <a:rPr lang="en-US" dirty="0" smtClean="0"/>
              <a:t>) </a:t>
            </a:r>
            <a:r>
              <a:rPr lang="en-US" dirty="0" err="1" smtClean="0"/>
              <a:t>надо</a:t>
            </a:r>
            <a:r>
              <a:rPr lang="en-US" dirty="0" smtClean="0"/>
              <a:t> </a:t>
            </a:r>
            <a:r>
              <a:rPr lang="en-US" dirty="0" err="1" smtClean="0"/>
              <a:t>было</a:t>
            </a:r>
            <a:r>
              <a:rPr lang="en-US" dirty="0" smtClean="0"/>
              <a:t> </a:t>
            </a:r>
            <a:r>
              <a:rPr lang="en-US" dirty="0" err="1" smtClean="0"/>
              <a:t>переплести</a:t>
            </a:r>
            <a:r>
              <a:rPr lang="en-US" dirty="0" smtClean="0"/>
              <a:t> </a:t>
            </a:r>
            <a:r>
              <a:rPr lang="en-US" dirty="0" err="1" smtClean="0"/>
              <a:t>несколько</a:t>
            </a:r>
            <a:r>
              <a:rPr lang="en-US" dirty="0" smtClean="0"/>
              <a:t> </a:t>
            </a:r>
            <a:r>
              <a:rPr lang="en-US" dirty="0" err="1" smtClean="0"/>
              <a:t>прядей</a:t>
            </a:r>
            <a:r>
              <a:rPr lang="en-US" dirty="0" smtClean="0"/>
              <a:t> (</a:t>
            </a:r>
            <a:r>
              <a:rPr lang="en-US" dirty="0" err="1" smtClean="0"/>
              <a:t>каждая</a:t>
            </a:r>
            <a:r>
              <a:rPr lang="en-US" dirty="0" smtClean="0"/>
              <a:t> </a:t>
            </a:r>
            <a:r>
              <a:rPr lang="en-US" dirty="0" err="1" smtClean="0"/>
              <a:t>прядь</a:t>
            </a:r>
            <a:r>
              <a:rPr lang="en-US" dirty="0" smtClean="0"/>
              <a:t> </a:t>
            </a:r>
            <a:r>
              <a:rPr lang="en-US" dirty="0" err="1" smtClean="0"/>
              <a:t>состоит</a:t>
            </a:r>
            <a:r>
              <a:rPr lang="en-US" dirty="0" smtClean="0"/>
              <a:t> </a:t>
            </a:r>
            <a:r>
              <a:rPr lang="en-US" dirty="0" err="1" smtClean="0"/>
              <a:t>из</a:t>
            </a:r>
            <a:r>
              <a:rPr lang="en-US" dirty="0" smtClean="0"/>
              <a:t> </a:t>
            </a:r>
            <a:r>
              <a:rPr lang="en-US" dirty="0" err="1" smtClean="0"/>
              <a:t>отдельных</a:t>
            </a:r>
            <a:r>
              <a:rPr lang="en-US" dirty="0" smtClean="0"/>
              <a:t> </a:t>
            </a:r>
            <a:r>
              <a:rPr lang="en-US" dirty="0" err="1" smtClean="0"/>
              <a:t>нитей</a:t>
            </a:r>
            <a:r>
              <a:rPr lang="en-US" dirty="0" smtClean="0"/>
              <a:t>).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этого</a:t>
            </a:r>
            <a:r>
              <a:rPr lang="en-US" dirty="0" smtClean="0"/>
              <a:t> Леонардо </a:t>
            </a:r>
            <a:r>
              <a:rPr lang="en-US" dirty="0" err="1" smtClean="0"/>
              <a:t>разработал</a:t>
            </a:r>
            <a:r>
              <a:rPr lang="en-US" dirty="0" smtClean="0"/>
              <a:t> </a:t>
            </a:r>
            <a:r>
              <a:rPr lang="en-US" dirty="0" err="1" smtClean="0"/>
              <a:t>машину</a:t>
            </a:r>
            <a:r>
              <a:rPr lang="en-US" dirty="0" smtClean="0"/>
              <a:t>, </a:t>
            </a:r>
            <a:r>
              <a:rPr lang="en-US" dirty="0" err="1" smtClean="0"/>
              <a:t>приводимую</a:t>
            </a:r>
            <a:r>
              <a:rPr lang="en-US" dirty="0" smtClean="0"/>
              <a:t> в </a:t>
            </a:r>
            <a:r>
              <a:rPr lang="en-US" dirty="0" err="1" smtClean="0"/>
              <a:t>движение</a:t>
            </a:r>
            <a:r>
              <a:rPr lang="en-US" dirty="0" smtClean="0"/>
              <a:t> </a:t>
            </a:r>
            <a:r>
              <a:rPr lang="en-US" dirty="0" err="1" smtClean="0"/>
              <a:t>рукояткой</a:t>
            </a:r>
            <a:r>
              <a:rPr lang="en-US" dirty="0" smtClean="0"/>
              <a:t>. </a:t>
            </a:r>
            <a:r>
              <a:rPr lang="en-US" dirty="0" err="1" smtClean="0"/>
              <a:t>При</a:t>
            </a:r>
            <a:r>
              <a:rPr lang="en-US" dirty="0" smtClean="0"/>
              <a:t> </a:t>
            </a:r>
            <a:r>
              <a:rPr lang="en-US" dirty="0" err="1" smtClean="0"/>
              <a:t>помощи</a:t>
            </a:r>
            <a:r>
              <a:rPr lang="en-US" dirty="0" smtClean="0"/>
              <a:t> </a:t>
            </a:r>
            <a:r>
              <a:rPr lang="en-US" dirty="0" err="1" smtClean="0"/>
              <a:t>блоков</a:t>
            </a:r>
            <a:r>
              <a:rPr lang="en-US" dirty="0" smtClean="0"/>
              <a:t> (</a:t>
            </a:r>
            <a:r>
              <a:rPr lang="en-US" dirty="0" err="1" smtClean="0"/>
              <a:t>воротов</a:t>
            </a:r>
            <a:r>
              <a:rPr lang="en-US" dirty="0" smtClean="0"/>
              <a:t>) </a:t>
            </a:r>
            <a:r>
              <a:rPr lang="en-US" dirty="0" err="1" smtClean="0"/>
              <a:t>может</a:t>
            </a:r>
            <a:r>
              <a:rPr lang="en-US" dirty="0" smtClean="0"/>
              <a:t> </a:t>
            </a:r>
            <a:r>
              <a:rPr lang="en-US" dirty="0" err="1" smtClean="0"/>
              <a:t>она</a:t>
            </a:r>
            <a:r>
              <a:rPr lang="en-US" dirty="0" smtClean="0"/>
              <a:t> </a:t>
            </a:r>
            <a:r>
              <a:rPr lang="en-US" dirty="0" err="1" smtClean="0"/>
              <a:t>поворачивала</a:t>
            </a:r>
            <a:r>
              <a:rPr lang="en-US" dirty="0" smtClean="0"/>
              <a:t> </a:t>
            </a:r>
            <a:r>
              <a:rPr lang="en-US" dirty="0" err="1" smtClean="0"/>
              <a:t>устройство</a:t>
            </a:r>
            <a:r>
              <a:rPr lang="en-US" dirty="0" smtClean="0"/>
              <a:t>, к </a:t>
            </a:r>
            <a:r>
              <a:rPr lang="en-US" dirty="0" err="1" smtClean="0"/>
              <a:t>которому</a:t>
            </a:r>
            <a:r>
              <a:rPr lang="en-US" dirty="0" smtClean="0"/>
              <a:t> </a:t>
            </a:r>
            <a:r>
              <a:rPr lang="en-US" dirty="0" err="1" smtClean="0"/>
              <a:t>были</a:t>
            </a:r>
            <a:r>
              <a:rPr lang="en-US" dirty="0" smtClean="0"/>
              <a:t> </a:t>
            </a:r>
            <a:r>
              <a:rPr lang="en-US" dirty="0" err="1" smtClean="0"/>
              <a:t>прикреплены</a:t>
            </a:r>
            <a:r>
              <a:rPr lang="en-US" dirty="0" smtClean="0"/>
              <a:t> </a:t>
            </a:r>
            <a:r>
              <a:rPr lang="en-US" dirty="0" err="1" smtClean="0"/>
              <a:t>переплетаемые</a:t>
            </a:r>
            <a:r>
              <a:rPr lang="en-US" dirty="0" smtClean="0"/>
              <a:t> </a:t>
            </a:r>
            <a:r>
              <a:rPr lang="en-US" dirty="0" err="1" smtClean="0"/>
              <a:t>пряди</a:t>
            </a:r>
            <a:r>
              <a:rPr lang="en-US" dirty="0" smtClean="0"/>
              <a:t> (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этом</a:t>
            </a:r>
            <a:r>
              <a:rPr lang="en-US" dirty="0" smtClean="0"/>
              <a:t> </a:t>
            </a:r>
            <a:r>
              <a:rPr lang="en-US" dirty="0" err="1" smtClean="0"/>
              <a:t>только</a:t>
            </a:r>
            <a:r>
              <a:rPr lang="en-US" dirty="0" smtClean="0"/>
              <a:t> </a:t>
            </a:r>
            <a:r>
              <a:rPr lang="en-US" dirty="0" err="1" smtClean="0"/>
              <a:t>три</a:t>
            </a:r>
            <a:r>
              <a:rPr lang="en-US" dirty="0" smtClean="0"/>
              <a:t> </a:t>
            </a:r>
            <a:r>
              <a:rPr lang="en-US" dirty="0" err="1" smtClean="0"/>
              <a:t>пряди</a:t>
            </a:r>
            <a:r>
              <a:rPr lang="en-US" dirty="0" smtClean="0"/>
              <a:t>)</a:t>
            </a:r>
            <a:r>
              <a:rPr lang="ru-RU" dirty="0" smtClean="0"/>
              <a:t>,</a:t>
            </a:r>
            <a:r>
              <a:rPr lang="en-US" dirty="0" err="1" smtClean="0"/>
              <a:t>прядей</a:t>
            </a:r>
            <a:r>
              <a:rPr lang="en-US" dirty="0" smtClean="0"/>
              <a:t> </a:t>
            </a:r>
            <a:r>
              <a:rPr lang="en-US" dirty="0" err="1" smtClean="0"/>
              <a:t>гораздо</a:t>
            </a:r>
            <a:r>
              <a:rPr lang="en-US" dirty="0" smtClean="0"/>
              <a:t> </a:t>
            </a:r>
            <a:r>
              <a:rPr lang="en-US" dirty="0" err="1" smtClean="0"/>
              <a:t>больше</a:t>
            </a:r>
            <a:r>
              <a:rPr lang="en-US" dirty="0" smtClean="0"/>
              <a:t>. </a:t>
            </a:r>
            <a:r>
              <a:rPr lang="en-US" dirty="0" err="1" smtClean="0"/>
              <a:t>Они</a:t>
            </a:r>
            <a:r>
              <a:rPr lang="en-US" dirty="0" smtClean="0"/>
              <a:t> </a:t>
            </a:r>
            <a:r>
              <a:rPr lang="en-US" dirty="0" err="1" smtClean="0"/>
              <a:t>собраны</a:t>
            </a:r>
            <a:r>
              <a:rPr lang="en-US" dirty="0" smtClean="0"/>
              <a:t> в </a:t>
            </a:r>
            <a:r>
              <a:rPr lang="en-US" dirty="0" err="1" smtClean="0"/>
              <a:t>полукруг</a:t>
            </a:r>
            <a:r>
              <a:rPr lang="en-US" dirty="0" smtClean="0"/>
              <a:t> </a:t>
            </a:r>
            <a:r>
              <a:rPr lang="en-US" dirty="0" err="1" smtClean="0"/>
              <a:t>барабана</a:t>
            </a:r>
            <a:r>
              <a:rPr lang="en-US" dirty="0" smtClean="0"/>
              <a:t>,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котором</a:t>
            </a:r>
            <a:r>
              <a:rPr lang="en-US" dirty="0" smtClean="0"/>
              <a:t> </a:t>
            </a:r>
            <a:r>
              <a:rPr lang="en-US" dirty="0" err="1" smtClean="0"/>
              <a:t>поворачиваются</a:t>
            </a:r>
            <a:r>
              <a:rPr lang="en-US" dirty="0" smtClean="0"/>
              <a:t> </a:t>
            </a:r>
            <a:r>
              <a:rPr lang="en-US" dirty="0" err="1" smtClean="0"/>
              <a:t>блоки</a:t>
            </a:r>
            <a:r>
              <a:rPr lang="en-US" dirty="0" smtClean="0"/>
              <a:t> (</a:t>
            </a:r>
            <a:r>
              <a:rPr lang="en-US" dirty="0" err="1" smtClean="0"/>
              <a:t>вороты</a:t>
            </a:r>
            <a:r>
              <a:rPr lang="en-US" dirty="0" smtClean="0"/>
              <a:t>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effectLst/>
              </a:rPr>
              <a:t>Машина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для</a:t>
            </a:r>
            <a:r>
              <a:rPr lang="en-US" dirty="0" smtClean="0">
                <a:effectLst/>
              </a:rPr>
              <a:t> </a:t>
            </a:r>
            <a:r>
              <a:rPr lang="en-US" dirty="0" err="1" smtClean="0">
                <a:effectLst/>
              </a:rPr>
              <a:t>плетения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канатов</a:t>
            </a:r>
            <a:endParaRPr lang="ru-RU" dirty="0">
              <a:effectLst/>
            </a:endParaRPr>
          </a:p>
        </p:txBody>
      </p:sp>
      <p:pic>
        <p:nvPicPr>
          <p:cNvPr id="4" name="Рисунок 3" descr="Машина для плетения канатов">
            <a:hlinkClick r:id="rId2" tgtFrame="_blank" tooltip="&quot;Машина для плетения канатов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071546"/>
            <a:ext cx="7000911" cy="30003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01MSDCF\DSC002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87476" y="1569988"/>
            <a:ext cx="6283296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564904"/>
            <a:ext cx="7772400" cy="8926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Изобретатель Леонардо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642836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CIM\101MSDCF\DSC002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928670"/>
            <a:ext cx="8001024" cy="4500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DCIM\101MSDCF\DSC002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8255025" cy="4643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DCIM\101MSDCF\DSC002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714356"/>
            <a:ext cx="8509028" cy="4786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етения Леонардо Да Винчи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7786742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22892" y="569248"/>
            <a:ext cx="8698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216D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Мост в Норвегии, сделанный по чертежам Леонардо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Вертикальный "ORNITOTTERO"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428736"/>
            <a:ext cx="4041775" cy="474346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Необходимость в более мощном источнике энергии привела Леонардо к мысли задействовать все части человеческого тела в процессе полета. На рисунке – человек, управляющими скользящими механизмами не только с помощью рук и ног, но и головы, которая, по словам Леонардо,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"имеет силу, равную 200 фунтам"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. Человек стоит в центре огромного сосуда, который представляет собой чашу диаметром 12 м, снабженную лестницей (12 м). Крылья аппарата имели ширину 24 м и размах 4,8 м. На этом аппарате Леонардо предполагал использовать две пары крыльев, машущих поочередно.</a:t>
            </a:r>
          </a:p>
          <a:p>
            <a:endParaRPr lang="ru-RU" dirty="0"/>
          </a:p>
        </p:txBody>
      </p:sp>
      <p:pic>
        <p:nvPicPr>
          <p:cNvPr id="26626" name="Picture 2" descr="C:\Users\1\Desktop\МХК\Дополнительный материал по МХК\Эпоха Возрождения\Леонарда да Винчи\Лео 1\Леонардо\cmsCAKXUNC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1500174"/>
            <a:ext cx="3238504" cy="462643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714876" y="1500174"/>
            <a:ext cx="4257676" cy="4929222"/>
          </a:xfrm>
        </p:spPr>
        <p:txBody>
          <a:bodyPr anchor="ctr"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Этот рисунок - один из самых знаменитых рисунков Леонардо: </a:t>
            </a:r>
            <a:r>
              <a:rPr lang="ru-RU" i="1" dirty="0" smtClean="0"/>
              <a:t>"А вращает крыло, В поворачивает его с помощью рычага, С опускает его, D поднимает его"</a:t>
            </a:r>
            <a:r>
              <a:rPr lang="ru-RU" dirty="0" smtClean="0"/>
              <a:t>. Человек лежит на платформе вытянувшись: </a:t>
            </a:r>
            <a:r>
              <a:rPr lang="ru-RU" i="1" dirty="0" smtClean="0"/>
              <a:t>"На этом месте располагается сердце"</a:t>
            </a:r>
            <a:r>
              <a:rPr lang="ru-RU" dirty="0" smtClean="0"/>
              <a:t>. Ноги вдеты в стремена таким образом, что одна нога поднимает крыло, другая опускает. Это - летательный аппарат, в котором распростертый человек крутит педали, поднимающие и опускающие крылья, сгибающие и вращающие их при помощи веревок и рычагов, т.е. этот аппарат как бы “гребет” по воздуху.</a:t>
            </a:r>
          </a:p>
          <a:p>
            <a:endParaRPr lang="ru-RU" sz="3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rgbClr val="FF0000"/>
                </a:solidFill>
                <a:effectLst/>
              </a:rPr>
              <a:t>Лежащий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"ORNITOTTERO"</a:t>
            </a:r>
            <a:br>
              <a:rPr lang="en-US" dirty="0" smtClean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  <a:effectLst/>
            </a:endParaRPr>
          </a:p>
        </p:txBody>
      </p:sp>
      <p:pic>
        <p:nvPicPr>
          <p:cNvPr id="5" name="Содержимое 4" descr="Лежащий &quot;ORNITOTTERO&quot;">
            <a:hlinkClick r:id="rId2" tgtFrame="_blank" tooltip="&quot;Лежащий &amp;quote;ORNITOTTERO&amp;quote;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4038600" cy="272346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effectLst/>
              </a:rPr>
              <a:t>Орнитоптер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 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000504"/>
            <a:ext cx="4040188" cy="250033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Пилот с аппаратурой на спине располагался под металлическим полукругом; движение крыльев создавалось за счет движения ног. Этому помогали руки, управляющие рукоятками, расположенными под полукругом. Руль размещался на шее пилота. Направление полета определялось поворотом головы.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6314" y="1071546"/>
            <a:ext cx="4041775" cy="2714644"/>
          </a:xfrm>
        </p:spPr>
        <p:txBody>
          <a:bodyPr anchor="t"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Фюзеляж по форме напоминает лодку для пилота. Видимо, о воздухе Леонардо мыслил теми же понятиями, что и о воде. Огромные крылья (похожие на крылья летучей мыши) приводятся в движение системой винтов и гаек. Как и на лодках, был предусмотрен руль. Широкая хвостовая плоскость предназначалась, должно быть, для контроля высоты.</a:t>
            </a:r>
          </a:p>
          <a:p>
            <a:endParaRPr lang="ru-RU" dirty="0"/>
          </a:p>
        </p:txBody>
      </p:sp>
      <p:pic>
        <p:nvPicPr>
          <p:cNvPr id="7" name="Содержимое 6" descr="Орнитопер">
            <a:hlinkClick r:id="rId2" tgtFrame="_blank" tooltip="Орнитопер"/>
          </p:cNvPr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4040188" cy="271417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Содержимое 7" descr="орнитопер">
            <a:hlinkClick r:id="rId4" tgtFrame="_blank" tooltip="орнитопер"/>
          </p:cNvPr>
          <p:cNvPicPr>
            <a:picLocks noGrp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071942"/>
            <a:ext cx="4041775" cy="2528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357554" y="857232"/>
            <a:ext cx="5500726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Будучи убежденным, что невозможно управлять таким аппаратом при помощи только силы человеческих мышц, Леонардо дал альтернативные решения. Например, им был спроектирован аппарат с пусковым пружинным устройством, передающим свою энергию крыльям “</a:t>
            </a:r>
            <a:r>
              <a:rPr lang="ru-RU" sz="1800" dirty="0" err="1" smtClean="0"/>
              <a:t>ornitottero</a:t>
            </a:r>
            <a:r>
              <a:rPr lang="ru-RU" sz="1800" dirty="0" smtClean="0"/>
              <a:t>” (в данном случае - вертикального) в момент распрямления пружины. В детальной проработке слева Леонардо изобразил устройство, аналогичное тем, что он использовал в своем “автомобиле” и в некоторых часовых механизмах. Данная система теоретически настолько опережала свое время, что даже получила название "Аэроплан Леонардо". На практике она оказалась несовершенной из-за необходимости быстрого раскручивания пружины и трудностей при ее обратном сматывании во время полета.</a:t>
            </a:r>
          </a:p>
          <a:p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58204" cy="714356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  <a:effectLst/>
              </a:rPr>
              <a:t>Орнитоптер</a:t>
            </a:r>
            <a:r>
              <a:rPr lang="en-US" sz="3600" dirty="0" smtClean="0">
                <a:solidFill>
                  <a:srgbClr val="FF0000"/>
                </a:solidFill>
                <a:effectLst/>
              </a:rPr>
              <a:t> с </a:t>
            </a:r>
            <a:r>
              <a:rPr lang="en-US" sz="3600" dirty="0" err="1" smtClean="0">
                <a:solidFill>
                  <a:srgbClr val="FF0000"/>
                </a:solidFill>
                <a:effectLst/>
              </a:rPr>
              <a:t>пружинным</a:t>
            </a:r>
            <a:r>
              <a:rPr lang="en-US" sz="36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  <a:effectLst/>
              </a:rPr>
              <a:t>приводом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ru-RU" dirty="0"/>
          </a:p>
        </p:txBody>
      </p:sp>
      <p:pic>
        <p:nvPicPr>
          <p:cNvPr id="5" name="Содержимое 4" descr="Орнитоптер с пружинным приводом">
            <a:hlinkClick r:id="rId2" tgtFrame="_blank" tooltip="&quot;Орнитоптер с пружинным приводом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3311496" cy="43577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43372" y="357166"/>
            <a:ext cx="4786346" cy="228601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Полет птицы</a:t>
            </a:r>
          </a:p>
          <a:p>
            <a:pPr algn="ctr"/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Благодаря систематическим исследованиям полета птицы, Леонардо решил заменить полет при помощи машущих крыльев планирующим полетом. Около 1505 г. была закончена его книга “</a:t>
            </a:r>
            <a:r>
              <a:rPr lang="ru-RU" sz="2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Сodice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sul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Volo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degli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Uccelli</a:t>
            </a: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” (в настоящее время она находится в Турине, в бывшей Королевской библиотеке). - из этой книги.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body" idx="1"/>
          </p:nvPr>
        </p:nvSpPr>
        <p:spPr>
          <a:xfrm>
            <a:off x="428596" y="4357694"/>
            <a:ext cx="4111626" cy="2214556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b="1" dirty="0" smtClean="0"/>
          </a:p>
          <a:p>
            <a:pPr algn="ctr"/>
            <a:r>
              <a:rPr lang="en-US" sz="3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Парашют</a:t>
            </a:r>
            <a:endParaRPr lang="ru-RU" sz="3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Если у человека есть тент из плотной ткани, каждая из сторон которого составляет 12 длин руки, и высота -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12, то он может прыгнуть, не разбившись, с любой значительной высоты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".</a:t>
            </a:r>
          </a:p>
          <a:p>
            <a:pPr algn="ctr"/>
            <a:endParaRPr lang="ru-RU" dirty="0"/>
          </a:p>
        </p:txBody>
      </p:sp>
      <p:pic>
        <p:nvPicPr>
          <p:cNvPr id="8" name="Содержимое 7" descr="Парашют">
            <a:hlinkClick r:id="rId2" tgtFrame="_blank" tooltip="Парашют"/>
          </p:cNvPr>
          <p:cNvPicPr>
            <a:picLocks noGrp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428604"/>
            <a:ext cx="2527300" cy="3810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Полет птицы">
            <a:hlinkClick r:id="rId4" tgtFrame="_blank" tooltip="&quot;Полет птицы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2786058"/>
            <a:ext cx="1328739" cy="3810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32335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"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Человек повернется направо, если согнет правую руку и вытянет левую; меняя эти движения, он будет поворачиваться справа налево”.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</a:rPr>
              <a:t>Спуск на землю "сухим листком</a:t>
            </a:r>
            <a:r>
              <a:rPr lang="ru-RU" dirty="0" smtClean="0"/>
              <a:t>"</a:t>
            </a:r>
            <a:endParaRPr lang="ru-RU" dirty="0"/>
          </a:p>
        </p:txBody>
      </p:sp>
      <p:pic>
        <p:nvPicPr>
          <p:cNvPr id="5" name="Содержимое 4" descr="Спуск на землю сухим листиком">
            <a:hlinkClick r:id="rId2" tgtFrame="_blank" tooltip="&quot;Спуск на землю сухим листиком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643182"/>
            <a:ext cx="3746500" cy="38576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368</TotalTime>
  <Words>1473</Words>
  <Application>Microsoft Office PowerPoint</Application>
  <PresentationFormat>Экран (4:3)</PresentationFormat>
  <Paragraphs>73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Открытая</vt:lpstr>
      <vt:lpstr>Презентация PowerPoint</vt:lpstr>
      <vt:lpstr>План</vt:lpstr>
      <vt:lpstr>Изобретатель Леонардо</vt:lpstr>
      <vt:lpstr>Вертикальный "ORNITOTTERO"</vt:lpstr>
      <vt:lpstr>Лежащий "ORNITOTTERO" </vt:lpstr>
      <vt:lpstr>Орнитоптер  </vt:lpstr>
      <vt:lpstr>Орнитоптер с пружинным приводом </vt:lpstr>
      <vt:lpstr>Презентация PowerPoint</vt:lpstr>
      <vt:lpstr>Спуск на землю "сухим листком"</vt:lpstr>
      <vt:lpstr>Вертолет</vt:lpstr>
      <vt:lpstr>Презентация PowerPoint</vt:lpstr>
      <vt:lpstr>Гигантский арбалет</vt:lpstr>
      <vt:lpstr>Пушки с подъемной дугой</vt:lpstr>
      <vt:lpstr>Разрывные пушечные ядра </vt:lpstr>
      <vt:lpstr>Катапульта с лебёдкой</vt:lpstr>
      <vt:lpstr>Центрифуга на несколько пращей</vt:lpstr>
      <vt:lpstr>Лестница для штурма</vt:lpstr>
      <vt:lpstr>Устройство для отталкивания приставных лестниц противника</vt:lpstr>
      <vt:lpstr>Защита крепостных стен с помощью бомбард</vt:lpstr>
      <vt:lpstr>Арочный мост</vt:lpstr>
      <vt:lpstr>Опирающийся мост</vt:lpstr>
      <vt:lpstr>Ворота для шлюза</vt:lpstr>
      <vt:lpstr>Дноуглубительный снаряд</vt:lpstr>
      <vt:lpstr>Машина для поднятия длинных предметов</vt:lpstr>
      <vt:lpstr>Автомобиль</vt:lpstr>
      <vt:lpstr>Горизонтальное сверло</vt:lpstr>
      <vt:lpstr>Сепаратор муки</vt:lpstr>
      <vt:lpstr>Машина для плетения канатов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47</cp:revision>
  <dcterms:created xsi:type="dcterms:W3CDTF">2010-03-28T11:04:54Z</dcterms:created>
  <dcterms:modified xsi:type="dcterms:W3CDTF">2012-12-11T04:43:39Z</dcterms:modified>
</cp:coreProperties>
</file>