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  <p:sldMasterId id="2147483689" r:id="rId2"/>
  </p:sldMasterIdLst>
  <p:sldIdLst>
    <p:sldId id="256" r:id="rId3"/>
    <p:sldId id="257" r:id="rId4"/>
    <p:sldId id="258" r:id="rId5"/>
    <p:sldId id="259" r:id="rId6"/>
    <p:sldId id="260" r:id="rId7"/>
  </p:sldIdLst>
  <p:sldSz cx="6858000" cy="9144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68D230F3-CF80-4859-8CE7-A43EE81993B5}" styleName="Светлый стиль 1 — акцент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40" d="100"/>
          <a:sy n="40" d="100"/>
        </p:scale>
        <p:origin x="1674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57250" y="1496484"/>
            <a:ext cx="5143500" cy="3183467"/>
          </a:xfrm>
        </p:spPr>
        <p:txBody>
          <a:bodyPr anchor="b"/>
          <a:lstStyle>
            <a:lvl1pPr algn="ctr">
              <a:defRPr sz="3375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350"/>
            </a:lvl1pPr>
            <a:lvl2pPr marL="257175" indent="0" algn="ctr">
              <a:buNone/>
              <a:defRPr sz="1125"/>
            </a:lvl2pPr>
            <a:lvl3pPr marL="514350" indent="0" algn="ctr">
              <a:buNone/>
              <a:defRPr sz="1013"/>
            </a:lvl3pPr>
            <a:lvl4pPr marL="771525" indent="0" algn="ctr">
              <a:buNone/>
              <a:defRPr sz="900"/>
            </a:lvl4pPr>
            <a:lvl5pPr marL="1028700" indent="0" algn="ctr">
              <a:buNone/>
              <a:defRPr sz="900"/>
            </a:lvl5pPr>
            <a:lvl6pPr marL="1285875" indent="0" algn="ctr">
              <a:buNone/>
              <a:defRPr sz="900"/>
            </a:lvl6pPr>
            <a:lvl7pPr marL="1543050" indent="0" algn="ctr">
              <a:buNone/>
              <a:defRPr sz="900"/>
            </a:lvl7pPr>
            <a:lvl8pPr marL="1800225" indent="0" algn="ctr">
              <a:buNone/>
              <a:defRPr sz="900"/>
            </a:lvl8pPr>
            <a:lvl9pPr marL="2057400" indent="0" algn="ctr">
              <a:buNone/>
              <a:defRPr sz="9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20ED2-0B9E-487C-A8CF-83B66E6EFF52}" type="datetimeFigureOut">
              <a:rPr lang="ru-RU" smtClean="0"/>
              <a:t>11.12.2012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A99324-09B5-4771-9CEA-3B476CF98D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11777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20ED2-0B9E-487C-A8CF-83B66E6EFF52}" type="datetimeFigureOut">
              <a:rPr lang="ru-RU" smtClean="0"/>
              <a:t>11.12.2012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A99324-09B5-4771-9CEA-3B476CF98D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62151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07756" y="486834"/>
            <a:ext cx="1478756" cy="7749117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71487" y="486834"/>
            <a:ext cx="4350544" cy="77491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20ED2-0B9E-487C-A8CF-83B66E6EFF52}" type="datetimeFigureOut">
              <a:rPr lang="ru-RU" smtClean="0"/>
              <a:t>11.12.2012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A99324-09B5-4771-9CEA-3B476CF98D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406526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6350" y="-11290"/>
            <a:ext cx="6877353" cy="9166580"/>
            <a:chOff x="-8466" y="-8468"/>
            <a:chExt cx="9169804" cy="6874935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Freeform 23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2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47947" y="3206046"/>
            <a:ext cx="4370039" cy="2195069"/>
          </a:xfrm>
        </p:spPr>
        <p:txBody>
          <a:bodyPr anchor="b">
            <a:noAutofit/>
          </a:bodyPr>
          <a:lstStyle>
            <a:lvl1pPr algn="r">
              <a:defRPr sz="405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47947" y="5401113"/>
            <a:ext cx="4370039" cy="1462532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20ED2-0B9E-487C-A8CF-83B66E6EFF52}" type="datetimeFigureOut">
              <a:rPr lang="ru-RU" smtClean="0"/>
              <a:t>11.12.2012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A99324-09B5-4771-9CEA-3B476CF98D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359175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20ED2-0B9E-487C-A8CF-83B66E6EFF52}" type="datetimeFigureOut">
              <a:rPr lang="ru-RU" smtClean="0"/>
              <a:t>11.12.2012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A99324-09B5-4771-9CEA-3B476CF98D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598616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3601158"/>
            <a:ext cx="4760786" cy="2435441"/>
          </a:xfrm>
        </p:spPr>
        <p:txBody>
          <a:bodyPr anchor="b"/>
          <a:lstStyle>
            <a:lvl1pPr algn="l">
              <a:defRPr sz="3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199" y="6036597"/>
            <a:ext cx="4760786" cy="1147200"/>
          </a:xfrm>
        </p:spPr>
        <p:txBody>
          <a:bodyPr anchor="t"/>
          <a:lstStyle>
            <a:lvl1pPr marL="0" indent="0" algn="l">
              <a:buNone/>
              <a:defRPr sz="15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20ED2-0B9E-487C-A8CF-83B66E6EFF52}" type="datetimeFigureOut">
              <a:rPr lang="ru-RU" smtClean="0"/>
              <a:t>11.12.2012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A99324-09B5-4771-9CEA-3B476CF98D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918331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12800"/>
            <a:ext cx="4760786" cy="176106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880785"/>
            <a:ext cx="2316082" cy="5174363"/>
          </a:xfrm>
        </p:spPr>
        <p:txBody>
          <a:bodyPr>
            <a:normAutofit/>
          </a:bodyPr>
          <a:lstStyle>
            <a:lvl1pPr>
              <a:defRPr sz="1350"/>
            </a:lvl1pPr>
            <a:lvl2pPr>
              <a:defRPr sz="1200"/>
            </a:lvl2pPr>
            <a:lvl3pPr>
              <a:defRPr sz="1050"/>
            </a:lvl3pPr>
            <a:lvl4pPr>
              <a:defRPr sz="900"/>
            </a:lvl4pPr>
            <a:lvl5pPr>
              <a:defRPr sz="900"/>
            </a:lvl5pPr>
            <a:lvl6pPr>
              <a:defRPr sz="900"/>
            </a:lvl6pPr>
            <a:lvl7pPr>
              <a:defRPr sz="900"/>
            </a:lvl7pPr>
            <a:lvl8pPr>
              <a:defRPr sz="900"/>
            </a:lvl8pPr>
            <a:lvl9pPr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901903" y="2880787"/>
            <a:ext cx="2316083" cy="5174364"/>
          </a:xfrm>
        </p:spPr>
        <p:txBody>
          <a:bodyPr>
            <a:normAutofit/>
          </a:bodyPr>
          <a:lstStyle>
            <a:lvl1pPr>
              <a:defRPr sz="1350"/>
            </a:lvl1pPr>
            <a:lvl2pPr>
              <a:defRPr sz="1200"/>
            </a:lvl2pPr>
            <a:lvl3pPr>
              <a:defRPr sz="1050"/>
            </a:lvl3pPr>
            <a:lvl4pPr>
              <a:defRPr sz="900"/>
            </a:lvl4pPr>
            <a:lvl5pPr>
              <a:defRPr sz="900"/>
            </a:lvl5pPr>
            <a:lvl6pPr>
              <a:defRPr sz="900"/>
            </a:lvl6pPr>
            <a:lvl7pPr>
              <a:defRPr sz="900"/>
            </a:lvl7pPr>
            <a:lvl8pPr>
              <a:defRPr sz="900"/>
            </a:lvl8pPr>
            <a:lvl9pPr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20ED2-0B9E-487C-A8CF-83B66E6EFF52}" type="datetimeFigureOut">
              <a:rPr lang="ru-RU" smtClean="0"/>
              <a:t>11.12.2012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A99324-09B5-4771-9CEA-3B476CF98D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795607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12800"/>
            <a:ext cx="4760785" cy="1761067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199" y="2881311"/>
            <a:ext cx="2318004" cy="768349"/>
          </a:xfrm>
        </p:spPr>
        <p:txBody>
          <a:bodyPr anchor="b">
            <a:noAutofit/>
          </a:bodyPr>
          <a:lstStyle>
            <a:lvl1pPr marL="0" indent="0">
              <a:buNone/>
              <a:defRPr sz="1800" b="0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199" y="3649662"/>
            <a:ext cx="2318004" cy="4405489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899980" y="2881311"/>
            <a:ext cx="2318004" cy="768349"/>
          </a:xfrm>
        </p:spPr>
        <p:txBody>
          <a:bodyPr anchor="b">
            <a:noAutofit/>
          </a:bodyPr>
          <a:lstStyle>
            <a:lvl1pPr marL="0" indent="0">
              <a:buNone/>
              <a:defRPr sz="1800" b="0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899980" y="3649662"/>
            <a:ext cx="2318004" cy="4405489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20ED2-0B9E-487C-A8CF-83B66E6EFF52}" type="datetimeFigureOut">
              <a:rPr lang="ru-RU" smtClean="0"/>
              <a:t>11.12.2012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A99324-09B5-4771-9CEA-3B476CF98D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108402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812800"/>
            <a:ext cx="4760786" cy="176106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20ED2-0B9E-487C-A8CF-83B66E6EFF52}" type="datetimeFigureOut">
              <a:rPr lang="ru-RU" smtClean="0"/>
              <a:t>11.12.2012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A99324-09B5-4771-9CEA-3B476CF98D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477432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20ED2-0B9E-487C-A8CF-83B66E6EFF52}" type="datetimeFigureOut">
              <a:rPr lang="ru-RU" smtClean="0"/>
              <a:t>11.12.2012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A99324-09B5-4771-9CEA-3B476CF98D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436234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1998139"/>
            <a:ext cx="2092637" cy="1704621"/>
          </a:xfrm>
        </p:spPr>
        <p:txBody>
          <a:bodyPr anchor="b">
            <a:normAutofit/>
          </a:bodyPr>
          <a:lstStyle>
            <a:lvl1pPr>
              <a:defRPr sz="15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78456" y="686567"/>
            <a:ext cx="2539528" cy="7368583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199" y="3702759"/>
            <a:ext cx="2092637" cy="3445932"/>
          </a:xfrm>
        </p:spPr>
        <p:txBody>
          <a:bodyPr>
            <a:normAutofit/>
          </a:bodyPr>
          <a:lstStyle>
            <a:lvl1pPr marL="0" indent="0">
              <a:buNone/>
              <a:defRPr sz="1050"/>
            </a:lvl1pPr>
            <a:lvl2pPr marL="257175" indent="0">
              <a:buNone/>
              <a:defRPr sz="788"/>
            </a:lvl2pPr>
            <a:lvl3pPr marL="514350" indent="0">
              <a:buNone/>
              <a:defRPr sz="675"/>
            </a:lvl3pPr>
            <a:lvl4pPr marL="771525" indent="0">
              <a:buNone/>
              <a:defRPr sz="563"/>
            </a:lvl4pPr>
            <a:lvl5pPr marL="1028700" indent="0">
              <a:buNone/>
              <a:defRPr sz="563"/>
            </a:lvl5pPr>
            <a:lvl6pPr marL="1285875" indent="0">
              <a:buNone/>
              <a:defRPr sz="563"/>
            </a:lvl6pPr>
            <a:lvl7pPr marL="1543050" indent="0">
              <a:buNone/>
              <a:defRPr sz="563"/>
            </a:lvl7pPr>
            <a:lvl8pPr marL="1800225" indent="0">
              <a:buNone/>
              <a:defRPr sz="563"/>
            </a:lvl8pPr>
            <a:lvl9pPr marL="2057400" indent="0">
              <a:buNone/>
              <a:defRPr sz="563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20ED2-0B9E-487C-A8CF-83B66E6EFF52}" type="datetimeFigureOut">
              <a:rPr lang="ru-RU" smtClean="0"/>
              <a:t>11.12.2012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A99324-09B5-4771-9CEA-3B476CF98D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58034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20ED2-0B9E-487C-A8CF-83B66E6EFF52}" type="datetimeFigureOut">
              <a:rPr lang="ru-RU" smtClean="0"/>
              <a:t>11.12.2012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A99324-09B5-4771-9CEA-3B476CF98D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097564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6400800"/>
            <a:ext cx="4760786" cy="755651"/>
          </a:xfrm>
        </p:spPr>
        <p:txBody>
          <a:bodyPr anchor="b">
            <a:normAutofit/>
          </a:bodyPr>
          <a:lstStyle>
            <a:lvl1pPr algn="l">
              <a:defRPr sz="1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7199" y="812800"/>
            <a:ext cx="4760786" cy="5127624"/>
          </a:xfrm>
        </p:spPr>
        <p:txBody>
          <a:bodyPr anchor="t">
            <a:normAutofit/>
          </a:bodyPr>
          <a:lstStyle>
            <a:lvl1pPr marL="0" indent="0" algn="ctr">
              <a:buNone/>
              <a:defRPr sz="1200"/>
            </a:lvl1pPr>
            <a:lvl2pPr marL="342900" indent="0">
              <a:buNone/>
              <a:defRPr sz="1200"/>
            </a:lvl2pPr>
            <a:lvl3pPr marL="685800" indent="0">
              <a:buNone/>
              <a:defRPr sz="1200"/>
            </a:lvl3pPr>
            <a:lvl4pPr marL="1028700" indent="0">
              <a:buNone/>
              <a:defRPr sz="1200"/>
            </a:lvl4pPr>
            <a:lvl5pPr marL="1371600" indent="0">
              <a:buNone/>
              <a:defRPr sz="1200"/>
            </a:lvl5pPr>
            <a:lvl6pPr marL="1714500" indent="0">
              <a:buNone/>
              <a:defRPr sz="1200"/>
            </a:lvl6pPr>
            <a:lvl7pPr marL="2057400" indent="0">
              <a:buNone/>
              <a:defRPr sz="1200"/>
            </a:lvl7pPr>
            <a:lvl8pPr marL="2400300" indent="0">
              <a:buNone/>
              <a:defRPr sz="1200"/>
            </a:lvl8pPr>
            <a:lvl9pPr marL="2743200" indent="0">
              <a:buNone/>
              <a:defRPr sz="12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199" y="7156451"/>
            <a:ext cx="4760786" cy="898699"/>
          </a:xfrm>
        </p:spPr>
        <p:txBody>
          <a:bodyPr>
            <a:normAutofit/>
          </a:bodyPr>
          <a:lstStyle>
            <a:lvl1pPr marL="0" indent="0">
              <a:buNone/>
              <a:defRPr sz="90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20ED2-0B9E-487C-A8CF-83B66E6EFF52}" type="datetimeFigureOut">
              <a:rPr lang="ru-RU" smtClean="0"/>
              <a:t>11.12.2012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A99324-09B5-4771-9CEA-3B476CF98D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45614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12800"/>
            <a:ext cx="4760786" cy="4538133"/>
          </a:xfrm>
        </p:spPr>
        <p:txBody>
          <a:bodyPr anchor="ctr">
            <a:normAutofit/>
          </a:bodyPr>
          <a:lstStyle>
            <a:lvl1pPr algn="l">
              <a:defRPr sz="33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960533"/>
            <a:ext cx="4760786" cy="2094616"/>
          </a:xfrm>
        </p:spPr>
        <p:txBody>
          <a:bodyPr anchor="ctr">
            <a:normAutofit/>
          </a:bodyPr>
          <a:lstStyle>
            <a:lvl1pPr marL="0" indent="0" algn="l">
              <a:buNone/>
              <a:defRPr sz="135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20ED2-0B9E-487C-A8CF-83B66E6EFF52}" type="datetimeFigureOut">
              <a:rPr lang="ru-RU" smtClean="0"/>
              <a:t>11.12.2012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A99324-09B5-4771-9CEA-3B476CF98D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282747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64" y="812800"/>
            <a:ext cx="4554137" cy="4030133"/>
          </a:xfrm>
        </p:spPr>
        <p:txBody>
          <a:bodyPr anchor="ctr">
            <a:normAutofit/>
          </a:bodyPr>
          <a:lstStyle>
            <a:lvl1pPr algn="l">
              <a:defRPr sz="33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825806" y="4842933"/>
            <a:ext cx="4064853" cy="508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342900" indent="0">
              <a:buFontTx/>
              <a:buNone/>
              <a:defRPr/>
            </a:lvl2pPr>
            <a:lvl3pPr marL="685800" indent="0">
              <a:buFontTx/>
              <a:buNone/>
              <a:defRPr/>
            </a:lvl3pPr>
            <a:lvl4pPr marL="1028700" indent="0">
              <a:buFontTx/>
              <a:buNone/>
              <a:defRPr/>
            </a:lvl4pPr>
            <a:lvl5pPr marL="13716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199" y="5960533"/>
            <a:ext cx="4760786" cy="2094616"/>
          </a:xfrm>
        </p:spPr>
        <p:txBody>
          <a:bodyPr anchor="ctr">
            <a:normAutofit/>
          </a:bodyPr>
          <a:lstStyle>
            <a:lvl1pPr marL="0" indent="0" algn="l">
              <a:buNone/>
              <a:defRPr sz="135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20ED2-0B9E-487C-A8CF-83B66E6EFF52}" type="datetimeFigureOut">
              <a:rPr lang="ru-RU" smtClean="0"/>
              <a:t>11.12.2012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A99324-09B5-4771-9CEA-3B476CF98DF4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362034" y="1053838"/>
            <a:ext cx="342989" cy="779701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/>
          <a:p>
            <a:pPr lvl="0"/>
            <a:r>
              <a:rPr lang="en-US" sz="6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5060775" y="3848742"/>
            <a:ext cx="342989" cy="779701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/>
          <a:p>
            <a:pPr lvl="0"/>
            <a:r>
              <a:rPr lang="en-US" sz="6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97548649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2575984"/>
            <a:ext cx="4760786" cy="3460613"/>
          </a:xfrm>
        </p:spPr>
        <p:txBody>
          <a:bodyPr anchor="b">
            <a:normAutofit/>
          </a:bodyPr>
          <a:lstStyle>
            <a:lvl1pPr algn="l">
              <a:defRPr sz="33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199" y="6036597"/>
            <a:ext cx="4760786" cy="2018552"/>
          </a:xfrm>
        </p:spPr>
        <p:txBody>
          <a:bodyPr anchor="t">
            <a:normAutofit/>
          </a:bodyPr>
          <a:lstStyle>
            <a:lvl1pPr marL="0" indent="0" algn="l">
              <a:buNone/>
              <a:defRPr sz="135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20ED2-0B9E-487C-A8CF-83B66E6EFF52}" type="datetimeFigureOut">
              <a:rPr lang="ru-RU" smtClean="0"/>
              <a:t>11.12.2012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A99324-09B5-4771-9CEA-3B476CF98D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031702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64" y="812800"/>
            <a:ext cx="4554137" cy="4030133"/>
          </a:xfrm>
        </p:spPr>
        <p:txBody>
          <a:bodyPr anchor="ctr">
            <a:normAutofit/>
          </a:bodyPr>
          <a:lstStyle>
            <a:lvl1pPr algn="l">
              <a:defRPr sz="33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457198" y="5350933"/>
            <a:ext cx="4760787" cy="685664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>
              <a:buFontTx/>
              <a:buNone/>
              <a:defRPr/>
            </a:lvl2pPr>
            <a:lvl3pPr marL="685800" indent="0">
              <a:buFontTx/>
              <a:buNone/>
              <a:defRPr/>
            </a:lvl3pPr>
            <a:lvl4pPr marL="1028700" indent="0">
              <a:buFontTx/>
              <a:buNone/>
              <a:defRPr/>
            </a:lvl4pPr>
            <a:lvl5pPr marL="13716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199" y="6036597"/>
            <a:ext cx="4760786" cy="2018552"/>
          </a:xfrm>
        </p:spPr>
        <p:txBody>
          <a:bodyPr anchor="t">
            <a:normAutofit/>
          </a:bodyPr>
          <a:lstStyle>
            <a:lvl1pPr marL="0" indent="0" algn="l">
              <a:buNone/>
              <a:defRPr sz="135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20ED2-0B9E-487C-A8CF-83B66E6EFF52}" type="datetimeFigureOut">
              <a:rPr lang="ru-RU" smtClean="0"/>
              <a:t>11.12.2012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A99324-09B5-4771-9CEA-3B476CF98DF4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362034" y="1053838"/>
            <a:ext cx="342989" cy="779701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/>
          <a:p>
            <a:pPr lvl="0"/>
            <a:r>
              <a:rPr lang="en-US" sz="6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5060775" y="3848742"/>
            <a:ext cx="342989" cy="779701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/>
          <a:p>
            <a:pPr lvl="0"/>
            <a:r>
              <a:rPr lang="en-US" sz="6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54645553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1886" y="812800"/>
            <a:ext cx="4756099" cy="4030133"/>
          </a:xfrm>
        </p:spPr>
        <p:txBody>
          <a:bodyPr anchor="ctr">
            <a:normAutofit/>
          </a:bodyPr>
          <a:lstStyle>
            <a:lvl1pPr algn="l">
              <a:defRPr sz="33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457198" y="5350933"/>
            <a:ext cx="4760787" cy="685664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1800">
                <a:solidFill>
                  <a:schemeClr val="accent1"/>
                </a:solidFill>
              </a:defRPr>
            </a:lvl1pPr>
            <a:lvl2pPr marL="342900" indent="0">
              <a:buFontTx/>
              <a:buNone/>
              <a:defRPr/>
            </a:lvl2pPr>
            <a:lvl3pPr marL="685800" indent="0">
              <a:buFontTx/>
              <a:buNone/>
              <a:defRPr/>
            </a:lvl3pPr>
            <a:lvl4pPr marL="1028700" indent="0">
              <a:buFontTx/>
              <a:buNone/>
              <a:defRPr/>
            </a:lvl4pPr>
            <a:lvl5pPr marL="13716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199" y="6036597"/>
            <a:ext cx="4760786" cy="2018552"/>
          </a:xfrm>
        </p:spPr>
        <p:txBody>
          <a:bodyPr anchor="t">
            <a:normAutofit/>
          </a:bodyPr>
          <a:lstStyle>
            <a:lvl1pPr marL="0" indent="0" algn="l">
              <a:buNone/>
              <a:defRPr sz="135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20ED2-0B9E-487C-A8CF-83B66E6EFF52}" type="datetimeFigureOut">
              <a:rPr lang="ru-RU" smtClean="0"/>
              <a:t>11.12.2012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A99324-09B5-4771-9CEA-3B476CF98D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346451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20ED2-0B9E-487C-A8CF-83B66E6EFF52}" type="datetimeFigureOut">
              <a:rPr lang="ru-RU" smtClean="0"/>
              <a:t>11.12.2012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A99324-09B5-4771-9CEA-3B476CF98D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591898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482984" y="812801"/>
            <a:ext cx="734109" cy="7001935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199" y="812801"/>
            <a:ext cx="3896270" cy="700193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20ED2-0B9E-487C-A8CF-83B66E6EFF52}" type="datetimeFigureOut">
              <a:rPr lang="ru-RU" smtClean="0"/>
              <a:t>11.12.2012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A99324-09B5-4771-9CEA-3B476CF98D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03233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916" y="2279652"/>
            <a:ext cx="5915025" cy="3803649"/>
          </a:xfrm>
        </p:spPr>
        <p:txBody>
          <a:bodyPr anchor="b"/>
          <a:lstStyle>
            <a:lvl1pPr>
              <a:defRPr sz="3375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7916" y="6119285"/>
            <a:ext cx="5915025" cy="2000249"/>
          </a:xfrm>
        </p:spPr>
        <p:txBody>
          <a:bodyPr/>
          <a:lstStyle>
            <a:lvl1pPr marL="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1pPr>
            <a:lvl2pPr marL="257175" indent="0">
              <a:buNone/>
              <a:defRPr sz="1125">
                <a:solidFill>
                  <a:schemeClr val="tx1">
                    <a:tint val="75000"/>
                  </a:schemeClr>
                </a:solidFill>
              </a:defRPr>
            </a:lvl2pPr>
            <a:lvl3pPr marL="514350" indent="0">
              <a:buNone/>
              <a:defRPr sz="1013">
                <a:solidFill>
                  <a:schemeClr val="tx1">
                    <a:tint val="75000"/>
                  </a:schemeClr>
                </a:solidFill>
              </a:defRPr>
            </a:lvl3pPr>
            <a:lvl4pPr marL="77152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4pPr>
            <a:lvl5pPr marL="102870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5pPr>
            <a:lvl6pPr marL="128587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6pPr>
            <a:lvl7pPr marL="154305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7pPr>
            <a:lvl8pPr marL="180022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8pPr>
            <a:lvl9pPr marL="205740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20ED2-0B9E-487C-A8CF-83B66E6EFF52}" type="datetimeFigureOut">
              <a:rPr lang="ru-RU" smtClean="0"/>
              <a:t>11.12.2012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A99324-09B5-4771-9CEA-3B476CF98D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41541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20ED2-0B9E-487C-A8CF-83B66E6EFF52}" type="datetimeFigureOut">
              <a:rPr lang="ru-RU" smtClean="0"/>
              <a:t>11.12.2012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A99324-09B5-4771-9CEA-3B476CF98D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27861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2381" y="486834"/>
            <a:ext cx="5915025" cy="176741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350" b="1"/>
            </a:lvl1pPr>
            <a:lvl2pPr marL="257175" indent="0">
              <a:buNone/>
              <a:defRPr sz="1125" b="1"/>
            </a:lvl2pPr>
            <a:lvl3pPr marL="514350" indent="0">
              <a:buNone/>
              <a:defRPr sz="1013" b="1"/>
            </a:lvl3pPr>
            <a:lvl4pPr marL="771525" indent="0">
              <a:buNone/>
              <a:defRPr sz="900" b="1"/>
            </a:lvl4pPr>
            <a:lvl5pPr marL="1028700" indent="0">
              <a:buNone/>
              <a:defRPr sz="900" b="1"/>
            </a:lvl5pPr>
            <a:lvl6pPr marL="1285875" indent="0">
              <a:buNone/>
              <a:defRPr sz="900" b="1"/>
            </a:lvl6pPr>
            <a:lvl7pPr marL="1543050" indent="0">
              <a:buNone/>
              <a:defRPr sz="900" b="1"/>
            </a:lvl7pPr>
            <a:lvl8pPr marL="1800225" indent="0">
              <a:buNone/>
              <a:defRPr sz="900" b="1"/>
            </a:lvl8pPr>
            <a:lvl9pPr marL="2057400" indent="0">
              <a:buNone/>
              <a:defRPr sz="9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350" b="1"/>
            </a:lvl1pPr>
            <a:lvl2pPr marL="257175" indent="0">
              <a:buNone/>
              <a:defRPr sz="1125" b="1"/>
            </a:lvl2pPr>
            <a:lvl3pPr marL="514350" indent="0">
              <a:buNone/>
              <a:defRPr sz="1013" b="1"/>
            </a:lvl3pPr>
            <a:lvl4pPr marL="771525" indent="0">
              <a:buNone/>
              <a:defRPr sz="900" b="1"/>
            </a:lvl4pPr>
            <a:lvl5pPr marL="1028700" indent="0">
              <a:buNone/>
              <a:defRPr sz="900" b="1"/>
            </a:lvl5pPr>
            <a:lvl6pPr marL="1285875" indent="0">
              <a:buNone/>
              <a:defRPr sz="900" b="1"/>
            </a:lvl6pPr>
            <a:lvl7pPr marL="1543050" indent="0">
              <a:buNone/>
              <a:defRPr sz="900" b="1"/>
            </a:lvl7pPr>
            <a:lvl8pPr marL="1800225" indent="0">
              <a:buNone/>
              <a:defRPr sz="900" b="1"/>
            </a:lvl8pPr>
            <a:lvl9pPr marL="2057400" indent="0">
              <a:buNone/>
              <a:defRPr sz="9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20ED2-0B9E-487C-A8CF-83B66E6EFF52}" type="datetimeFigureOut">
              <a:rPr lang="ru-RU" smtClean="0"/>
              <a:t>11.12.2012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A99324-09B5-4771-9CEA-3B476CF98D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12468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20ED2-0B9E-487C-A8CF-83B66E6EFF52}" type="datetimeFigureOut">
              <a:rPr lang="ru-RU" smtClean="0"/>
              <a:t>11.12.2012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A99324-09B5-4771-9CEA-3B476CF98D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68029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20ED2-0B9E-487C-A8CF-83B66E6EFF52}" type="datetimeFigureOut">
              <a:rPr lang="ru-RU" smtClean="0"/>
              <a:t>11.12.2012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A99324-09B5-4771-9CEA-3B476CF98D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27370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3" cy="2133600"/>
          </a:xfrm>
        </p:spPr>
        <p:txBody>
          <a:bodyPr anchor="b"/>
          <a:lstStyle>
            <a:lvl1pPr>
              <a:defRPr sz="18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915543" y="1316567"/>
            <a:ext cx="3471863" cy="6498167"/>
          </a:xfrm>
        </p:spPr>
        <p:txBody>
          <a:bodyPr/>
          <a:lstStyle>
            <a:lvl1pPr>
              <a:defRPr sz="1800"/>
            </a:lvl1pPr>
            <a:lvl2pPr>
              <a:defRPr sz="1575"/>
            </a:lvl2pPr>
            <a:lvl3pPr>
              <a:defRPr sz="1350"/>
            </a:lvl3pPr>
            <a:lvl4pPr>
              <a:defRPr sz="1125"/>
            </a:lvl4pPr>
            <a:lvl5pPr>
              <a:defRPr sz="1125"/>
            </a:lvl5pPr>
            <a:lvl6pPr>
              <a:defRPr sz="1125"/>
            </a:lvl6pPr>
            <a:lvl7pPr>
              <a:defRPr sz="1125"/>
            </a:lvl7pPr>
            <a:lvl8pPr>
              <a:defRPr sz="1125"/>
            </a:lvl8pPr>
            <a:lvl9pPr>
              <a:defRPr sz="1125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3" cy="5082117"/>
          </a:xfrm>
        </p:spPr>
        <p:txBody>
          <a:bodyPr/>
          <a:lstStyle>
            <a:lvl1pPr marL="0" indent="0">
              <a:buNone/>
              <a:defRPr sz="900"/>
            </a:lvl1pPr>
            <a:lvl2pPr marL="257175" indent="0">
              <a:buNone/>
              <a:defRPr sz="788"/>
            </a:lvl2pPr>
            <a:lvl3pPr marL="514350" indent="0">
              <a:buNone/>
              <a:defRPr sz="675"/>
            </a:lvl3pPr>
            <a:lvl4pPr marL="771525" indent="0">
              <a:buNone/>
              <a:defRPr sz="563"/>
            </a:lvl4pPr>
            <a:lvl5pPr marL="1028700" indent="0">
              <a:buNone/>
              <a:defRPr sz="563"/>
            </a:lvl5pPr>
            <a:lvl6pPr marL="1285875" indent="0">
              <a:buNone/>
              <a:defRPr sz="563"/>
            </a:lvl6pPr>
            <a:lvl7pPr marL="1543050" indent="0">
              <a:buNone/>
              <a:defRPr sz="563"/>
            </a:lvl7pPr>
            <a:lvl8pPr marL="1800225" indent="0">
              <a:buNone/>
              <a:defRPr sz="563"/>
            </a:lvl8pPr>
            <a:lvl9pPr marL="2057400" indent="0">
              <a:buNone/>
              <a:defRPr sz="563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20ED2-0B9E-487C-A8CF-83B66E6EFF52}" type="datetimeFigureOut">
              <a:rPr lang="ru-RU" smtClean="0"/>
              <a:t>11.12.2012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A99324-09B5-4771-9CEA-3B476CF98D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97773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3" cy="2133600"/>
          </a:xfrm>
        </p:spPr>
        <p:txBody>
          <a:bodyPr anchor="b"/>
          <a:lstStyle>
            <a:lvl1pPr>
              <a:defRPr sz="18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915543" y="1316567"/>
            <a:ext cx="3471863" cy="6498167"/>
          </a:xfrm>
        </p:spPr>
        <p:txBody>
          <a:bodyPr/>
          <a:lstStyle>
            <a:lvl1pPr marL="0" indent="0">
              <a:buNone/>
              <a:defRPr sz="1800"/>
            </a:lvl1pPr>
            <a:lvl2pPr marL="257175" indent="0">
              <a:buNone/>
              <a:defRPr sz="1575"/>
            </a:lvl2pPr>
            <a:lvl3pPr marL="514350" indent="0">
              <a:buNone/>
              <a:defRPr sz="1350"/>
            </a:lvl3pPr>
            <a:lvl4pPr marL="771525" indent="0">
              <a:buNone/>
              <a:defRPr sz="1125"/>
            </a:lvl4pPr>
            <a:lvl5pPr marL="1028700" indent="0">
              <a:buNone/>
              <a:defRPr sz="1125"/>
            </a:lvl5pPr>
            <a:lvl6pPr marL="1285875" indent="0">
              <a:buNone/>
              <a:defRPr sz="1125"/>
            </a:lvl6pPr>
            <a:lvl7pPr marL="1543050" indent="0">
              <a:buNone/>
              <a:defRPr sz="1125"/>
            </a:lvl7pPr>
            <a:lvl8pPr marL="1800225" indent="0">
              <a:buNone/>
              <a:defRPr sz="1125"/>
            </a:lvl8pPr>
            <a:lvl9pPr marL="2057400" indent="0">
              <a:buNone/>
              <a:defRPr sz="1125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3" cy="5082117"/>
          </a:xfrm>
        </p:spPr>
        <p:txBody>
          <a:bodyPr/>
          <a:lstStyle>
            <a:lvl1pPr marL="0" indent="0">
              <a:buNone/>
              <a:defRPr sz="900"/>
            </a:lvl1pPr>
            <a:lvl2pPr marL="257175" indent="0">
              <a:buNone/>
              <a:defRPr sz="788"/>
            </a:lvl2pPr>
            <a:lvl3pPr marL="514350" indent="0">
              <a:buNone/>
              <a:defRPr sz="675"/>
            </a:lvl3pPr>
            <a:lvl4pPr marL="771525" indent="0">
              <a:buNone/>
              <a:defRPr sz="563"/>
            </a:lvl4pPr>
            <a:lvl5pPr marL="1028700" indent="0">
              <a:buNone/>
              <a:defRPr sz="563"/>
            </a:lvl5pPr>
            <a:lvl6pPr marL="1285875" indent="0">
              <a:buNone/>
              <a:defRPr sz="563"/>
            </a:lvl6pPr>
            <a:lvl7pPr marL="1543050" indent="0">
              <a:buNone/>
              <a:defRPr sz="563"/>
            </a:lvl7pPr>
            <a:lvl8pPr marL="1800225" indent="0">
              <a:buNone/>
              <a:defRPr sz="563"/>
            </a:lvl8pPr>
            <a:lvl9pPr marL="2057400" indent="0">
              <a:buNone/>
              <a:defRPr sz="563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20ED2-0B9E-487C-A8CF-83B66E6EFF52}" type="datetimeFigureOut">
              <a:rPr lang="ru-RU" smtClean="0"/>
              <a:t>11.12.2012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A99324-09B5-4771-9CEA-3B476CF98D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15331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27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1488" y="486834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71488" y="8475134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F20ED2-0B9E-487C-A8CF-83B66E6EFF52}" type="datetimeFigureOut">
              <a:rPr lang="ru-RU" smtClean="0"/>
              <a:t>11.12.2012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271713" y="8475134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4843463" y="8475134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A99324-09B5-4771-9CEA-3B476CF98D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83509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</p:sldLayoutIdLst>
  <p:txStyles>
    <p:titleStyle>
      <a:lvl1pPr algn="l" defTabSz="514350" rtl="0" eaLnBrk="1" latinLnBrk="0" hangingPunct="1">
        <a:lnSpc>
          <a:spcPct val="90000"/>
        </a:lnSpc>
        <a:spcBef>
          <a:spcPct val="0"/>
        </a:spcBef>
        <a:buNone/>
        <a:defRPr sz="247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28588" indent="-128588" algn="l" defTabSz="51435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1575" kern="1200">
          <a:solidFill>
            <a:schemeClr val="tx1"/>
          </a:solidFill>
          <a:latin typeface="+mn-lt"/>
          <a:ea typeface="+mn-ea"/>
          <a:cs typeface="+mn-cs"/>
        </a:defRPr>
      </a:lvl1pPr>
      <a:lvl2pPr marL="38576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4293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125" kern="1200">
          <a:solidFill>
            <a:schemeClr val="tx1"/>
          </a:solidFill>
          <a:latin typeface="+mn-lt"/>
          <a:ea typeface="+mn-ea"/>
          <a:cs typeface="+mn-cs"/>
        </a:defRPr>
      </a:lvl3pPr>
      <a:lvl4pPr marL="90011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4pPr>
      <a:lvl5pPr marL="115728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5pPr>
      <a:lvl6pPr marL="141446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67163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92881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18598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2pPr>
      <a:lvl3pPr marL="51435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3pPr>
      <a:lvl4pPr marL="77152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4pPr>
      <a:lvl5pPr marL="102870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5pPr>
      <a:lvl6pPr marL="128587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54305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80022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6350" y="-11290"/>
            <a:ext cx="6877354" cy="9166580"/>
            <a:chOff x="-8467" y="-8468"/>
            <a:chExt cx="9169805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812800"/>
            <a:ext cx="4760785" cy="176106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199" y="2880787"/>
            <a:ext cx="4760786" cy="51743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053944" y="8055152"/>
            <a:ext cx="513099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F20ED2-0B9E-487C-A8CF-83B66E6EFF52}" type="datetimeFigureOut">
              <a:rPr lang="ru-RU" smtClean="0"/>
              <a:t>11.12.2012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8055152"/>
            <a:ext cx="346723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33507" y="8055152"/>
            <a:ext cx="384479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accent1"/>
                </a:solidFill>
              </a:defRPr>
            </a:lvl1pPr>
          </a:lstStyle>
          <a:p>
            <a:fld id="{83A99324-09B5-4771-9CEA-3B476CF98D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61219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3" r:id="rId4"/>
    <p:sldLayoutId id="2147483694" r:id="rId5"/>
    <p:sldLayoutId id="2147483695" r:id="rId6"/>
    <p:sldLayoutId id="2147483696" r:id="rId7"/>
    <p:sldLayoutId id="2147483697" r:id="rId8"/>
    <p:sldLayoutId id="2147483698" r:id="rId9"/>
    <p:sldLayoutId id="2147483699" r:id="rId10"/>
    <p:sldLayoutId id="2147483700" r:id="rId11"/>
    <p:sldLayoutId id="2147483701" r:id="rId12"/>
    <p:sldLayoutId id="2147483702" r:id="rId13"/>
    <p:sldLayoutId id="2147483703" r:id="rId14"/>
    <p:sldLayoutId id="2147483704" r:id="rId15"/>
    <p:sldLayoutId id="2147483705" r:id="rId16"/>
  </p:sldLayoutIdLst>
  <p:txStyles>
    <p:titleStyle>
      <a:lvl1pPr algn="l" defTabSz="342900" rtl="0" eaLnBrk="1" latinLnBrk="0" hangingPunct="1">
        <a:spcBef>
          <a:spcPct val="0"/>
        </a:spcBef>
        <a:buNone/>
        <a:defRPr sz="27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57175" indent="-257175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35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05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3972" y="6052173"/>
            <a:ext cx="2368008" cy="163939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0" y="168441"/>
            <a:ext cx="52457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Государственное бюджетное образовательное учреждение №113 компенсирующего вида Фрунзенского района.</a:t>
            </a:r>
            <a:endParaRPr lang="ru-RU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92505" y="2296211"/>
            <a:ext cx="5245769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Конспект организации совместной </a:t>
            </a:r>
            <a:r>
              <a:rPr lang="ru-RU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логоритмической</a:t>
            </a:r>
            <a:r>
              <a:rPr lang="ru-R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деятельности с элементами познания (основная область «Социализация»)</a:t>
            </a:r>
          </a:p>
          <a:p>
            <a:pPr algn="ctr"/>
            <a:r>
              <a:rPr lang="ru-R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По теме: «Одежда. Обувь»</a:t>
            </a:r>
          </a:p>
          <a:p>
            <a:pPr algn="ctr"/>
            <a:r>
              <a:rPr lang="ru-R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(средний возраст, ТНР</a:t>
            </a:r>
            <a:r>
              <a:rPr lang="ru-RU" sz="160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ru-RU" sz="1600" smtClean="0">
                <a:latin typeface="Arial" panose="020B0604020202020204" pitchFamily="34" charset="0"/>
                <a:cs typeface="Arial" panose="020B0604020202020204" pitchFamily="34" charset="0"/>
              </a:rPr>
              <a:t>ОНР)</a:t>
            </a:r>
            <a:endParaRPr lang="ru-RU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ru-RU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ru-RU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ru-RU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ru-RU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ru-RU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ru-RU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ru-RU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Бартош</a:t>
            </a:r>
            <a:r>
              <a:rPr lang="ru-R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Татьяна Борисовна</a:t>
            </a:r>
          </a:p>
          <a:p>
            <a:pPr algn="ctr"/>
            <a:r>
              <a:rPr lang="ru-R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Учитель-логопед</a:t>
            </a:r>
            <a:endParaRPr lang="ru-RU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144574" y="8301789"/>
            <a:ext cx="1298753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Санкт-Петербург</a:t>
            </a:r>
          </a:p>
          <a:p>
            <a:pPr algn="ctr"/>
            <a:r>
              <a:rPr lang="ru-RU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2012</a:t>
            </a:r>
            <a:endParaRPr lang="ru-RU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059643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312821"/>
            <a:ext cx="6858000" cy="82791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Цель: Взаимосвязь специалистов ГБДОУ в работе по преодолению общего недоразвития речи у детей среднего возраста.</a:t>
            </a:r>
          </a:p>
          <a:p>
            <a:pPr algn="ctr"/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Задачи специалистов:</a:t>
            </a:r>
          </a:p>
          <a:p>
            <a:r>
              <a:rPr lang="ru-RU" sz="1400" i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Логопед: </a:t>
            </a:r>
          </a:p>
          <a:p>
            <a:pPr marL="342900" indent="-342900">
              <a:buAutoNum type="arabicPeriod"/>
            </a:pPr>
            <a:r>
              <a:rPr lang="ru-RU" sz="1400" i="1" dirty="0" smtClean="0">
                <a:latin typeface="Arial" panose="020B0604020202020204" pitchFamily="34" charset="0"/>
                <a:cs typeface="Arial" panose="020B0604020202020204" pitchFamily="34" charset="0"/>
              </a:rPr>
              <a:t>Развитие координации движений при ходьбе в колонне по одному с остановкой, с изменением направления движения, со сменой темпа движения в зависимости от темпа музыки.</a:t>
            </a:r>
          </a:p>
          <a:p>
            <a:pPr marL="342900" indent="-342900">
              <a:buAutoNum type="arabicPeriod"/>
            </a:pPr>
            <a:r>
              <a:rPr lang="ru-RU" sz="1400" i="1" dirty="0" smtClean="0">
                <a:latin typeface="Arial" panose="020B0604020202020204" pitchFamily="34" charset="0"/>
                <a:cs typeface="Arial" panose="020B0604020202020204" pitchFamily="34" charset="0"/>
              </a:rPr>
              <a:t>Улучшение функции дыхания, укрепления дыхательной мускулатуры, выработка глубокого вдоха и длительного плавного выдоха.</a:t>
            </a:r>
          </a:p>
          <a:p>
            <a:pPr marL="342900" indent="-342900">
              <a:buAutoNum type="arabicPeriod"/>
            </a:pPr>
            <a:r>
              <a:rPr lang="ru-RU" sz="1400" i="1" dirty="0" smtClean="0">
                <a:latin typeface="Arial" panose="020B0604020202020204" pitchFamily="34" charset="0"/>
                <a:cs typeface="Arial" panose="020B0604020202020204" pitchFamily="34" charset="0"/>
              </a:rPr>
              <a:t>Развитие мимической мускулатуры.</a:t>
            </a:r>
          </a:p>
          <a:p>
            <a:pPr marL="342900" indent="-342900">
              <a:buAutoNum type="arabicPeriod"/>
            </a:pPr>
            <a:r>
              <a:rPr lang="ru-RU" sz="1400" i="1" dirty="0" smtClean="0">
                <a:latin typeface="Arial" panose="020B0604020202020204" pitchFamily="34" charset="0"/>
                <a:cs typeface="Arial" panose="020B0604020202020204" pitchFamily="34" charset="0"/>
              </a:rPr>
              <a:t>Уточнение активного и обогащения пассивного словаря по темам: «Одежда», «Обувь».</a:t>
            </a:r>
          </a:p>
          <a:p>
            <a:pPr marL="342900" indent="-342900">
              <a:buAutoNum type="arabicPeriod"/>
            </a:pPr>
            <a:r>
              <a:rPr lang="ru-RU" sz="1400" i="1" dirty="0" smtClean="0">
                <a:latin typeface="Arial" panose="020B0604020202020204" pitchFamily="34" charset="0"/>
                <a:cs typeface="Arial" panose="020B0604020202020204" pitchFamily="34" charset="0"/>
              </a:rPr>
              <a:t>Обогащение глагольного словаря.</a:t>
            </a:r>
          </a:p>
          <a:p>
            <a:pPr marL="342900" indent="-342900">
              <a:buAutoNum type="arabicPeriod"/>
            </a:pPr>
            <a:r>
              <a:rPr lang="ru-RU" sz="1400" i="1" dirty="0" smtClean="0">
                <a:latin typeface="Arial" panose="020B0604020202020204" pitchFamily="34" charset="0"/>
                <a:cs typeface="Arial" panose="020B0604020202020204" pitchFamily="34" charset="0"/>
              </a:rPr>
              <a:t>Развитие умения согласовывать существительное с местоимением</a:t>
            </a:r>
          </a:p>
          <a:p>
            <a:pPr marL="342900" indent="-342900">
              <a:buAutoNum type="arabicPeriod"/>
            </a:pPr>
            <a:r>
              <a:rPr lang="ru-RU" sz="1400" i="1" dirty="0" smtClean="0">
                <a:latin typeface="Arial" panose="020B0604020202020204" pitchFamily="34" charset="0"/>
                <a:cs typeface="Arial" panose="020B0604020202020204" pitchFamily="34" charset="0"/>
              </a:rPr>
              <a:t>Работа над улучшением координации речи с движением.</a:t>
            </a:r>
          </a:p>
          <a:p>
            <a:pPr marL="342900" indent="-342900">
              <a:buAutoNum type="arabicPeriod"/>
            </a:pPr>
            <a:r>
              <a:rPr lang="ru-RU" sz="1400" i="1" dirty="0" smtClean="0">
                <a:latin typeface="Arial" panose="020B0604020202020204" pitchFamily="34" charset="0"/>
                <a:cs typeface="Arial" panose="020B0604020202020204" pitchFamily="34" charset="0"/>
              </a:rPr>
              <a:t>Развитие слухового и зрительного внимания, чувства ритма.</a:t>
            </a:r>
          </a:p>
          <a:p>
            <a:pPr marL="342900" indent="-342900">
              <a:buAutoNum type="arabicPeriod"/>
            </a:pPr>
            <a:endParaRPr lang="ru-RU" sz="1400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1400" i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Музыкальный руководитель:</a:t>
            </a:r>
          </a:p>
          <a:p>
            <a:pPr marL="342900" indent="-342900">
              <a:buAutoNum type="arabicPeriod"/>
            </a:pPr>
            <a:r>
              <a:rPr lang="ru-RU" sz="1400" i="1" dirty="0" smtClean="0">
                <a:latin typeface="Arial" panose="020B0604020202020204" pitchFamily="34" charset="0"/>
                <a:cs typeface="Arial" panose="020B0604020202020204" pitchFamily="34" charset="0"/>
              </a:rPr>
              <a:t>Учить различным видам ходьбы, бега, поскокам в соответствии с темпом и ритмом музыки.</a:t>
            </a:r>
          </a:p>
          <a:p>
            <a:pPr marL="342900" indent="-342900">
              <a:buAutoNum type="arabicPeriod"/>
            </a:pPr>
            <a:r>
              <a:rPr lang="ru-RU" sz="1400" i="1" dirty="0" smtClean="0">
                <a:latin typeface="Arial" panose="020B0604020202020204" pitchFamily="34" charset="0"/>
                <a:cs typeface="Arial" panose="020B0604020202020204" pitchFamily="34" charset="0"/>
              </a:rPr>
              <a:t>Развитие вокально-певческих навыков.</a:t>
            </a:r>
          </a:p>
          <a:p>
            <a:pPr marL="342900" indent="-342900">
              <a:buAutoNum type="arabicPeriod"/>
            </a:pPr>
            <a:r>
              <a:rPr lang="ru-RU" sz="1400" i="1" dirty="0" smtClean="0">
                <a:latin typeface="Arial" panose="020B0604020202020204" pitchFamily="34" charset="0"/>
                <a:cs typeface="Arial" panose="020B0604020202020204" pitchFamily="34" charset="0"/>
              </a:rPr>
              <a:t>Воспитывать эмоциональную отзывчивость на музыку различного характера.</a:t>
            </a:r>
          </a:p>
          <a:p>
            <a:pPr marL="342900" indent="-342900">
              <a:buAutoNum type="arabicPeriod"/>
            </a:pPr>
            <a:r>
              <a:rPr lang="ru-RU" sz="1400" i="1" dirty="0" smtClean="0">
                <a:latin typeface="Arial" panose="020B0604020202020204" pitchFamily="34" charset="0"/>
                <a:cs typeface="Arial" panose="020B0604020202020204" pitchFamily="34" charset="0"/>
              </a:rPr>
              <a:t>Учить различать ритмический рисунок музыкального произведения в пении, хороводе.</a:t>
            </a:r>
          </a:p>
          <a:p>
            <a:pPr marL="342900" indent="-342900">
              <a:buAutoNum type="arabicPeriod"/>
            </a:pPr>
            <a:r>
              <a:rPr lang="ru-RU" sz="1400" i="1" dirty="0" smtClean="0">
                <a:latin typeface="Arial" panose="020B0604020202020204" pitchFamily="34" charset="0"/>
                <a:cs typeface="Arial" panose="020B0604020202020204" pitchFamily="34" charset="0"/>
              </a:rPr>
              <a:t>Учить соотносить речь с движением в соответствии с музыкой.</a:t>
            </a:r>
          </a:p>
          <a:p>
            <a:endParaRPr lang="ru-RU" sz="1400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1400" i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Воспитатель</a:t>
            </a:r>
            <a:r>
              <a:rPr lang="ru-RU" sz="1400" i="1" dirty="0" smtClean="0">
                <a:latin typeface="Arial" panose="020B0604020202020204" pitchFamily="34" charset="0"/>
                <a:cs typeface="Arial" panose="020B0604020202020204" pitchFamily="34" charset="0"/>
              </a:rPr>
              <a:t> проводит подготовительную работу по лексической теме по заданию логопеда, заучивает речевой материал стихов для речи с движением. На физкультурных занятиях разучивает подвижные игры, отрабатывает точность выполнения движений, которые на логопедической ритмике выполняются под музыку</a:t>
            </a:r>
          </a:p>
          <a:p>
            <a:endParaRPr lang="ru-RU" sz="1400" i="1" u="sng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1400" i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Материал к занятию: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400" i="1" dirty="0" smtClean="0">
                <a:latin typeface="Arial" panose="020B0604020202020204" pitchFamily="34" charset="0"/>
                <a:cs typeface="Arial" panose="020B0604020202020204" pitchFamily="34" charset="0"/>
              </a:rPr>
              <a:t>Письмо;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400" i="1" dirty="0" smtClean="0">
                <a:latin typeface="Arial" panose="020B0604020202020204" pitchFamily="34" charset="0"/>
                <a:cs typeface="Arial" panose="020B0604020202020204" pitchFamily="34" charset="0"/>
              </a:rPr>
              <a:t>Мягкие игрушки – лиса и зайчик;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400" i="1" dirty="0" smtClean="0">
                <a:latin typeface="Arial" panose="020B0604020202020204" pitchFamily="34" charset="0"/>
                <a:cs typeface="Arial" panose="020B0604020202020204" pitchFamily="34" charset="0"/>
              </a:rPr>
              <a:t>Предметные картинки с изображением одежды и обуви.</a:t>
            </a:r>
          </a:p>
          <a:p>
            <a:endParaRPr lang="ru-RU" sz="1400" i="1" u="sng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004640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33450" y="8763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0" y="247650"/>
            <a:ext cx="6858001" cy="8402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b="1" i="1" dirty="0" smtClean="0"/>
              <a:t>1</a:t>
            </a:r>
            <a:r>
              <a:rPr lang="ru-RU" i="1" dirty="0" smtClean="0"/>
              <a:t>. </a:t>
            </a:r>
            <a:r>
              <a:rPr lang="ru-RU" b="1" i="1" dirty="0" smtClean="0"/>
              <a:t>Организационный </a:t>
            </a:r>
            <a:r>
              <a:rPr lang="ru-RU" b="1" i="1" dirty="0"/>
              <a:t>момент.</a:t>
            </a:r>
          </a:p>
          <a:p>
            <a:r>
              <a:rPr lang="ru-RU" u="sng" dirty="0"/>
              <a:t>Логопед: </a:t>
            </a:r>
            <a:r>
              <a:rPr lang="ru-RU" dirty="0"/>
              <a:t>Ребята, вспомните, какой праздник мы недавно отмечали  (Праздник осени). А какие герои к нам приходили? (Лиса, заяц).</a:t>
            </a:r>
          </a:p>
          <a:p>
            <a:r>
              <a:rPr lang="ru-RU" dirty="0"/>
              <a:t>-Сегодня в почтовом ящике я нашла письмо от лисички. Посмотрим, что же она нам написала… (Логопед открывает письмо)</a:t>
            </a:r>
          </a:p>
          <a:p>
            <a:r>
              <a:rPr lang="ru-RU" dirty="0"/>
              <a:t>«Милые ребятишки, девчонки и мальчишки, хорошо Вам в детском саду, тепло, а у нас в лесу холодно. Зайцу-то вы новую шубку подарили, а я замерзаю, шубу мою моль поела. Спасите, помогите!!»</a:t>
            </a:r>
          </a:p>
          <a:p>
            <a:r>
              <a:rPr lang="ru-RU" dirty="0"/>
              <a:t>Логопед: Чем же нам лисе помочь? (шубку новую подарить) Ой, да тут еще что-то мелким подчерком написано, зайка, кажется приписал.</a:t>
            </a:r>
          </a:p>
          <a:p>
            <a:r>
              <a:rPr lang="ru-RU" dirty="0"/>
              <a:t>«Дорогие ребятки, спасибо Вам за новую, теплую, белую шубку. И красивая она, и на снегу меня никто не замечает, лиса мимо бегает. А вот лапкам холодно.»</a:t>
            </a:r>
          </a:p>
          <a:p>
            <a:r>
              <a:rPr lang="ru-RU" dirty="0"/>
              <a:t>Логопед: А что же мы можем зайчику подарить, чтобы лапы не мерзли? (Обувь).</a:t>
            </a:r>
          </a:p>
          <a:p>
            <a:r>
              <a:rPr lang="ru-RU" dirty="0"/>
              <a:t>Значит, придется  нам в лес отправляться, но в лесу холодно одеться надо! Что мы одеваем? (Одежду</a:t>
            </a:r>
            <a:r>
              <a:rPr lang="ru-RU" dirty="0" smtClean="0"/>
              <a:t>)</a:t>
            </a:r>
          </a:p>
          <a:p>
            <a:endParaRPr lang="ru-RU" dirty="0"/>
          </a:p>
          <a:p>
            <a:r>
              <a:rPr lang="ru-RU" b="1" dirty="0"/>
              <a:t> </a:t>
            </a:r>
            <a:r>
              <a:rPr lang="ru-RU" b="1" i="1" dirty="0" smtClean="0"/>
              <a:t>2. Сообщение темы занятия.</a:t>
            </a:r>
          </a:p>
          <a:p>
            <a:r>
              <a:rPr lang="ru-RU" i="1" dirty="0" smtClean="0"/>
              <a:t>Логопед: Ребята, сегодня мы с вами отправимся в лес, чтобы помочь нашим друзьям, но сначала давайте вспомним, какие предметы одежды и обуви вы знаете.</a:t>
            </a:r>
            <a:endParaRPr lang="ru-RU" i="1" dirty="0"/>
          </a:p>
          <a:p>
            <a:r>
              <a:rPr lang="ru-RU" i="1" dirty="0"/>
              <a:t>Логопед: </a:t>
            </a:r>
            <a:endParaRPr lang="ru-RU" dirty="0"/>
          </a:p>
          <a:p>
            <a:r>
              <a:rPr lang="ru-RU" i="1" dirty="0"/>
              <a:t>Чтоб в морозы не замерзнуть, чтоб спастись от холодов,</a:t>
            </a:r>
            <a:endParaRPr lang="ru-RU" dirty="0"/>
          </a:p>
          <a:p>
            <a:r>
              <a:rPr lang="ru-RU" i="1" dirty="0"/>
              <a:t>Человек в любую шкуру завернуться был готов.</a:t>
            </a:r>
            <a:endParaRPr lang="ru-RU" dirty="0"/>
          </a:p>
          <a:p>
            <a:r>
              <a:rPr lang="ru-RU" i="1" dirty="0"/>
              <a:t>Шкуру чистил он сначала, закреплял, чтоб не упала.</a:t>
            </a:r>
            <a:endParaRPr lang="ru-RU" dirty="0"/>
          </a:p>
          <a:p>
            <a:r>
              <a:rPr lang="ru-RU" i="1" dirty="0"/>
              <a:t>И ходил и в дождь и в снег в этой шкуре человек.</a:t>
            </a:r>
            <a:endParaRPr lang="ru-RU" dirty="0"/>
          </a:p>
          <a:p>
            <a:r>
              <a:rPr lang="ru-RU" dirty="0"/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10472314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190500"/>
            <a:ext cx="65913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/>
              <a:t>3</a:t>
            </a:r>
            <a:r>
              <a:rPr lang="ru-RU" i="1" dirty="0" smtClean="0"/>
              <a:t>.</a:t>
            </a:r>
            <a:r>
              <a:rPr lang="ru-RU" b="1" i="1" dirty="0" smtClean="0"/>
              <a:t> Развитие умения согласовывать существительное с местоимением.</a:t>
            </a:r>
          </a:p>
          <a:p>
            <a:r>
              <a:rPr lang="ru-RU" i="1" dirty="0" smtClean="0"/>
              <a:t>Логопед приглашает детей на прогулку, называет одежду, бросает мяч. Ребенок повторяет название одежды с соответствующим местоимением (майка – моя майка, колготки – мои колготки..), возвращает мяч.</a:t>
            </a:r>
          </a:p>
          <a:p>
            <a:endParaRPr lang="ru-RU" i="1" dirty="0"/>
          </a:p>
          <a:p>
            <a:r>
              <a:rPr lang="ru-RU" b="1" i="1" dirty="0"/>
              <a:t> </a:t>
            </a:r>
            <a:r>
              <a:rPr lang="ru-RU" b="1" i="1" dirty="0" smtClean="0"/>
              <a:t>4. Развитие координации речи </a:t>
            </a:r>
            <a:r>
              <a:rPr lang="ru-RU" b="1" i="1" dirty="0"/>
              <a:t>с движением.</a:t>
            </a:r>
          </a:p>
          <a:p>
            <a:endParaRPr lang="ru-RU" i="1" dirty="0"/>
          </a:p>
          <a:p>
            <a:endParaRPr lang="ru-RU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5375924"/>
              </p:ext>
            </p:extLst>
          </p:nvPr>
        </p:nvGraphicFramePr>
        <p:xfrm>
          <a:off x="147638" y="2581902"/>
          <a:ext cx="5915024" cy="1467184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2957512"/>
                <a:gridCol w="2957512"/>
              </a:tblGrid>
              <a:tr h="183398"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Рукавички мы надели,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804" marR="59804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«фонарики»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804" marR="59804" marT="0" marB="0"/>
                </a:tc>
              </a:tr>
              <a:tr h="183398"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Поглядите вы на нас: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804" marR="59804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«фонарики»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804" marR="59804" marT="0" marB="0"/>
                </a:tc>
              </a:tr>
              <a:tr h="366796"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В наших новых рукавичках</a:t>
                      </a:r>
                    </a:p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Мы  начнем веселый пляс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804" marR="59804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руки на пояс, </a:t>
                      </a:r>
                    </a:p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покружиться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804" marR="59804" marT="0" marB="0"/>
                </a:tc>
              </a:tr>
              <a:tr h="183398"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Мы похлопаем в ладоши,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804" marR="59804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хлопки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804" marR="59804" marT="0" marB="0"/>
                </a:tc>
              </a:tr>
              <a:tr h="183398"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Мы потопаем немножко,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804" marR="59804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притопы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804" marR="59804" marT="0" marB="0"/>
                </a:tc>
              </a:tr>
              <a:tr h="183398"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Рукавички отряхнем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804" marR="59804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встряхнуть кисти рук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804" marR="59804" marT="0" marB="0"/>
                </a:tc>
              </a:tr>
              <a:tr h="183398"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И опять плясать начнем.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804" marR="59804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«пружинки»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804" marR="59804" marT="0" marB="0"/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152400" y="4305300"/>
            <a:ext cx="6705600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b="1" i="1" dirty="0" smtClean="0"/>
              <a:t>5. Развитие </a:t>
            </a:r>
            <a:r>
              <a:rPr lang="ru-RU" b="1" i="1" dirty="0"/>
              <a:t>сильного плавного ротового выдоха; активизация губных мышц.</a:t>
            </a:r>
          </a:p>
          <a:p>
            <a:r>
              <a:rPr lang="ru-RU" dirty="0"/>
              <a:t>Логопед: Ох, и холодный же ветер дует. ( Дыхательное упражнение «Ветерок»)</a:t>
            </a:r>
          </a:p>
          <a:p>
            <a:r>
              <a:rPr lang="ru-RU" dirty="0"/>
              <a:t> </a:t>
            </a:r>
          </a:p>
          <a:p>
            <a:r>
              <a:rPr lang="ru-RU" b="1" i="1" dirty="0" smtClean="0"/>
              <a:t>6. Развитие </a:t>
            </a:r>
            <a:r>
              <a:rPr lang="ru-RU" b="1" i="1" dirty="0"/>
              <a:t>внимания и памяти. Закрепление названий предметов одежды.</a:t>
            </a:r>
          </a:p>
          <a:p>
            <a:r>
              <a:rPr lang="ru-RU" i="1" dirty="0"/>
              <a:t>Игра «Вешалка для одежды</a:t>
            </a:r>
            <a:r>
              <a:rPr lang="ru-RU" i="1" dirty="0" smtClean="0"/>
              <a:t>».</a:t>
            </a:r>
            <a:endParaRPr lang="ru-RU" i="1" dirty="0"/>
          </a:p>
          <a:p>
            <a:r>
              <a:rPr lang="ru-RU" i="1" dirty="0" smtClean="0"/>
              <a:t>Дети </a:t>
            </a:r>
            <a:r>
              <a:rPr lang="ru-RU" i="1" dirty="0"/>
              <a:t>двигаются по залу под музыку. Когда логопед называет предмет одежды, останавливаются, разводят руки в стороны, услышав название другого предмета, скрещивают руки на груди.</a:t>
            </a:r>
            <a:endParaRPr lang="ru-RU" dirty="0"/>
          </a:p>
          <a:p>
            <a:pPr lvl="0"/>
            <a:endParaRPr lang="ru-RU" i="1" dirty="0"/>
          </a:p>
          <a:p>
            <a:pPr lvl="0"/>
            <a:r>
              <a:rPr lang="ru-RU" b="1" i="1" dirty="0" smtClean="0"/>
              <a:t>7. Образование </a:t>
            </a:r>
            <a:r>
              <a:rPr lang="ru-RU" b="1" i="1" dirty="0"/>
              <a:t>формы существительных с уменьшительно-ласкательным суффиксом.</a:t>
            </a:r>
          </a:p>
          <a:p>
            <a:r>
              <a:rPr lang="ru-RU" i="1" u="sng" dirty="0"/>
              <a:t>Логопед:</a:t>
            </a:r>
            <a:r>
              <a:rPr lang="ru-RU" dirty="0"/>
              <a:t> Давайте поиграем в игру, подберём одежду для лисы и для зайчика</a:t>
            </a:r>
            <a:r>
              <a:rPr lang="ru-RU" dirty="0" smtClean="0"/>
              <a:t>. 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762749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190500"/>
            <a:ext cx="685800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dirty="0"/>
              <a:t>Логопед бросает мяч, называет слово</a:t>
            </a:r>
            <a:r>
              <a:rPr lang="ru-RU" dirty="0"/>
              <a:t> </a:t>
            </a:r>
            <a:r>
              <a:rPr lang="ru-RU" i="1" dirty="0"/>
              <a:t>в начальной форме: «Лисе большую куртку, а зайчику  маленькую …»</a:t>
            </a:r>
            <a:endParaRPr lang="ru-RU" dirty="0"/>
          </a:p>
          <a:p>
            <a:r>
              <a:rPr lang="ru-RU" i="1" dirty="0"/>
              <a:t> </a:t>
            </a:r>
            <a:endParaRPr lang="ru-RU" dirty="0"/>
          </a:p>
          <a:p>
            <a:pPr lvl="0"/>
            <a:r>
              <a:rPr lang="ru-RU" b="1" i="1" dirty="0" smtClean="0"/>
              <a:t>8. Закрепление </a:t>
            </a:r>
            <a:r>
              <a:rPr lang="ru-RU" b="1" i="1" dirty="0"/>
              <a:t>и активизация словаря по лексической теме</a:t>
            </a:r>
            <a:r>
              <a:rPr lang="ru-RU" b="1" i="1" dirty="0" smtClean="0"/>
              <a:t>.</a:t>
            </a:r>
            <a:endParaRPr lang="ru-RU" i="1" dirty="0"/>
          </a:p>
          <a:p>
            <a:r>
              <a:rPr lang="ru-RU" i="1" u="sng" dirty="0"/>
              <a:t>Логопед: </a:t>
            </a:r>
            <a:r>
              <a:rPr lang="ru-RU" i="1" dirty="0"/>
              <a:t>А что же мы зайчику хотели подарить? </a:t>
            </a:r>
            <a:endParaRPr lang="ru-RU" dirty="0"/>
          </a:p>
          <a:p>
            <a:r>
              <a:rPr lang="ru-RU" i="1" u="sng" dirty="0"/>
              <a:t>Дети</a:t>
            </a:r>
            <a:r>
              <a:rPr lang="ru-RU" i="1" dirty="0"/>
              <a:t>: Обувь</a:t>
            </a:r>
            <a:endParaRPr lang="ru-RU" dirty="0"/>
          </a:p>
          <a:p>
            <a:r>
              <a:rPr lang="ru-RU" i="1" u="sng" dirty="0"/>
              <a:t>Логопед</a:t>
            </a:r>
            <a:r>
              <a:rPr lang="ru-RU" i="1" dirty="0"/>
              <a:t>: А какую обувь вы знаете?</a:t>
            </a:r>
            <a:endParaRPr lang="ru-RU" dirty="0"/>
          </a:p>
          <a:p>
            <a:r>
              <a:rPr lang="ru-RU" i="1" dirty="0"/>
              <a:t>Дети по очереди называют предметы обуви, делая шаг вперед.</a:t>
            </a:r>
            <a:endParaRPr lang="ru-RU" dirty="0"/>
          </a:p>
          <a:p>
            <a:r>
              <a:rPr lang="ru-RU" i="1" dirty="0"/>
              <a:t> </a:t>
            </a:r>
            <a:endParaRPr lang="ru-RU" dirty="0"/>
          </a:p>
          <a:p>
            <a:pPr lvl="0"/>
            <a:r>
              <a:rPr lang="ru-RU" b="1" i="1" dirty="0" smtClean="0"/>
              <a:t>9. Танец </a:t>
            </a:r>
            <a:r>
              <a:rPr lang="ru-RU" b="1" i="1" dirty="0"/>
              <a:t>«Сапожок</a:t>
            </a:r>
            <a:r>
              <a:rPr lang="ru-RU" b="1" i="1" dirty="0" smtClean="0"/>
              <a:t>»</a:t>
            </a:r>
          </a:p>
          <a:p>
            <a:pPr lvl="0"/>
            <a:endParaRPr lang="ru-RU" i="1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77148707"/>
              </p:ext>
            </p:extLst>
          </p:nvPr>
        </p:nvGraphicFramePr>
        <p:xfrm>
          <a:off x="204788" y="3153402"/>
          <a:ext cx="5915024" cy="1467184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2957512"/>
                <a:gridCol w="2957512"/>
              </a:tblGrid>
              <a:tr h="366796"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Мой веселый сапожок, расшалился ты дружок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804" marR="59804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Выставлять ногу вперед на пятку, кружение топотушкой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804" marR="59804" marT="0" marB="0"/>
                </a:tc>
              </a:tr>
              <a:tr h="366796"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Посмотри, как он хорош, лучше верно не найдешь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804" marR="59804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Выставлять ногу вперед на пятку, кружение топотушкой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804" marR="59804" marT="0" marB="0"/>
                </a:tc>
              </a:tr>
              <a:tr h="366796"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А пойду-ка я гулять и в сапожках щеголять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804" marR="59804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«Пружинка», выставлять ногу вперед 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804" marR="59804" marT="0" marB="0"/>
                </a:tc>
              </a:tr>
              <a:tr h="366796"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Не могу я устоять, так и хочется плясать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804" marR="59804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«ОЙ», руки на пояс, топнуть ножкой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804" marR="59804" marT="0" marB="0"/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0" y="5219700"/>
            <a:ext cx="6705599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b="1" i="1" dirty="0" smtClean="0"/>
              <a:t>10. Дифференциация </a:t>
            </a:r>
            <a:r>
              <a:rPr lang="ru-RU" b="1" i="1" dirty="0"/>
              <a:t>одежды и обуви. Игра «Разложи»</a:t>
            </a:r>
            <a:endParaRPr lang="ru-RU" i="1" dirty="0"/>
          </a:p>
          <a:p>
            <a:r>
              <a:rPr lang="ru-RU" b="1" dirty="0"/>
              <a:t> </a:t>
            </a:r>
            <a:endParaRPr lang="ru-RU" dirty="0"/>
          </a:p>
          <a:p>
            <a:r>
              <a:rPr lang="ru-RU" i="1" dirty="0"/>
              <a:t>Логопед раздает детям картинки с изображением предметов одежды и обуви, которые необходимо разложить в шкаф (подарки лисе) и на обувную полку (для зайчика).</a:t>
            </a:r>
            <a:endParaRPr lang="ru-RU" dirty="0"/>
          </a:p>
          <a:p>
            <a:r>
              <a:rPr lang="ru-RU" i="1" dirty="0"/>
              <a:t> </a:t>
            </a:r>
            <a:endParaRPr lang="ru-RU" dirty="0"/>
          </a:p>
          <a:p>
            <a:pPr lvl="0"/>
            <a:r>
              <a:rPr lang="ru-RU" b="1" i="1" dirty="0" smtClean="0"/>
              <a:t>11. Организация </a:t>
            </a:r>
            <a:r>
              <a:rPr lang="ru-RU" b="1" i="1" dirty="0"/>
              <a:t>окончания занятия</a:t>
            </a:r>
            <a:r>
              <a:rPr lang="ru-RU" b="1" i="1" dirty="0" smtClean="0"/>
              <a:t>.</a:t>
            </a:r>
            <a:r>
              <a:rPr lang="ru-RU" b="1" i="1" dirty="0"/>
              <a:t> </a:t>
            </a:r>
            <a:endParaRPr lang="ru-RU" i="1" dirty="0"/>
          </a:p>
          <a:p>
            <a:r>
              <a:rPr lang="ru-RU" i="1" dirty="0"/>
              <a:t>Логопед: Погуляли, поиграли, поплясали, пора домой возвращаться.</a:t>
            </a:r>
            <a:endParaRPr lang="ru-RU" dirty="0"/>
          </a:p>
          <a:p>
            <a:r>
              <a:rPr lang="ru-RU" i="1" dirty="0"/>
              <a:t>Ходьба (бег, прыжки) по залу со сменой направления по залу.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9484034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92</TotalTime>
  <Words>689</Words>
  <Application>Microsoft Office PowerPoint</Application>
  <PresentationFormat>Экран (4:3)</PresentationFormat>
  <Paragraphs>109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5</vt:i4>
      </vt:variant>
    </vt:vector>
  </HeadingPairs>
  <TitlesOfParts>
    <vt:vector size="13" baseType="lpstr">
      <vt:lpstr>Arial</vt:lpstr>
      <vt:lpstr>Calibri</vt:lpstr>
      <vt:lpstr>Calibri Light</vt:lpstr>
      <vt:lpstr>Times New Roman</vt:lpstr>
      <vt:lpstr>Trebuchet MS</vt:lpstr>
      <vt:lpstr>Wingdings 3</vt:lpstr>
      <vt:lpstr>Тема Office</vt:lpstr>
      <vt:lpstr>Грань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Анастасия</dc:creator>
  <cp:lastModifiedBy>Анастасия</cp:lastModifiedBy>
  <cp:revision>11</cp:revision>
  <dcterms:created xsi:type="dcterms:W3CDTF">2012-12-09T18:35:26Z</dcterms:created>
  <dcterms:modified xsi:type="dcterms:W3CDTF">2012-12-11T10:44:45Z</dcterms:modified>
</cp:coreProperties>
</file>