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67" r:id="rId2"/>
    <p:sldId id="256" r:id="rId3"/>
    <p:sldId id="257" r:id="rId4"/>
    <p:sldId id="273" r:id="rId5"/>
    <p:sldId id="274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70" r:id="rId14"/>
    <p:sldId id="271" r:id="rId15"/>
    <p:sldId id="269" r:id="rId16"/>
    <p:sldId id="272" r:id="rId17"/>
    <p:sldId id="265" r:id="rId18"/>
    <p:sldId id="266" r:id="rId19"/>
    <p:sldId id="26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МБОУ Вольгинская СОШ" initials="МВС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66"/>
    <a:srgbClr val="FE0606"/>
    <a:srgbClr val="FF6600"/>
    <a:srgbClr val="FF99FF"/>
    <a:srgbClr val="FEF882"/>
    <a:srgbClr val="5DFC24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3" autoAdjust="0"/>
    <p:restoredTop sz="92758" autoAdjust="0"/>
  </p:normalViewPr>
  <p:slideViewPr>
    <p:cSldViewPr>
      <p:cViewPr varScale="1">
        <p:scale>
          <a:sx n="80" d="100"/>
          <a:sy n="80" d="100"/>
        </p:scale>
        <p:origin x="-1066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189FD2-0B9E-4370-96AE-30B78CF1FFDA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C28415-3F66-4461-B4DD-12CF028DCB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4323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C28415-3F66-4461-B4DD-12CF028DCB57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7194FC0-BE9E-4CCA-A684-A7C48C636D13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E13E8C8-4FB7-46CC-820F-8C72E63150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194FC0-BE9E-4CCA-A684-A7C48C636D13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13E8C8-4FB7-46CC-820F-8C72E63150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97194FC0-BE9E-4CCA-A684-A7C48C636D13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E13E8C8-4FB7-46CC-820F-8C72E63150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194FC0-BE9E-4CCA-A684-A7C48C636D13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13E8C8-4FB7-46CC-820F-8C72E63150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7194FC0-BE9E-4CCA-A684-A7C48C636D13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5E13E8C8-4FB7-46CC-820F-8C72E63150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194FC0-BE9E-4CCA-A684-A7C48C636D13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13E8C8-4FB7-46CC-820F-8C72E63150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194FC0-BE9E-4CCA-A684-A7C48C636D13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13E8C8-4FB7-46CC-820F-8C72E63150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194FC0-BE9E-4CCA-A684-A7C48C636D13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13E8C8-4FB7-46CC-820F-8C72E63150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7194FC0-BE9E-4CCA-A684-A7C48C636D13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13E8C8-4FB7-46CC-820F-8C72E63150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194FC0-BE9E-4CCA-A684-A7C48C636D13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13E8C8-4FB7-46CC-820F-8C72E63150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194FC0-BE9E-4CCA-A684-A7C48C636D13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E13E8C8-4FB7-46CC-820F-8C72E63150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7194FC0-BE9E-4CCA-A684-A7C48C636D13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E13E8C8-4FB7-46CC-820F-8C72E631503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hyperlink" Target="http://www.bestwallpapers.net.ru/private/img.php?id_img=12335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6286544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МБОУ </a:t>
            </a:r>
            <a:r>
              <a:rPr lang="ru-RU" sz="2000" dirty="0" err="1" smtClean="0">
                <a:solidFill>
                  <a:srgbClr val="C00000"/>
                </a:solidFill>
              </a:rPr>
              <a:t>Вольгинская</a:t>
            </a:r>
            <a:r>
              <a:rPr lang="ru-RU" sz="2000" dirty="0" smtClean="0">
                <a:solidFill>
                  <a:srgbClr val="C00000"/>
                </a:solidFill>
              </a:rPr>
              <a:t> СОШ </a:t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2000" dirty="0" smtClean="0">
                <a:solidFill>
                  <a:srgbClr val="C00000"/>
                </a:solidFill>
              </a:rPr>
              <a:t> 601125 </a:t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2000" dirty="0" smtClean="0">
                <a:solidFill>
                  <a:srgbClr val="C00000"/>
                </a:solidFill>
              </a:rPr>
              <a:t>п. </a:t>
            </a:r>
            <a:r>
              <a:rPr lang="ru-RU" sz="2000" dirty="0" err="1" smtClean="0">
                <a:solidFill>
                  <a:srgbClr val="C00000"/>
                </a:solidFill>
              </a:rPr>
              <a:t>Вольгинский</a:t>
            </a:r>
            <a:r>
              <a:rPr lang="ru-RU" sz="2000" dirty="0" smtClean="0">
                <a:solidFill>
                  <a:srgbClr val="C00000"/>
                </a:solidFill>
              </a:rPr>
              <a:t> ул. </a:t>
            </a:r>
            <a:r>
              <a:rPr lang="ru-RU" sz="2000" dirty="0" err="1" smtClean="0">
                <a:solidFill>
                  <a:srgbClr val="C00000"/>
                </a:solidFill>
              </a:rPr>
              <a:t>Старовская</a:t>
            </a:r>
            <a:r>
              <a:rPr lang="ru-RU" sz="2000" dirty="0" smtClean="0">
                <a:solidFill>
                  <a:srgbClr val="C00000"/>
                </a:solidFill>
              </a:rPr>
              <a:t> дом </a:t>
            </a:r>
            <a:r>
              <a:rPr lang="en-US" sz="2000" dirty="0" smtClean="0">
                <a:solidFill>
                  <a:srgbClr val="C00000"/>
                </a:solidFill>
              </a:rPr>
              <a:t>23</a:t>
            </a:r>
            <a:r>
              <a:rPr lang="ru-RU" sz="2000" dirty="0" smtClean="0">
                <a:solidFill>
                  <a:srgbClr val="C00000"/>
                </a:solidFill>
              </a:rPr>
              <a:t/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2000" dirty="0" smtClean="0">
                <a:solidFill>
                  <a:srgbClr val="C00000"/>
                </a:solidFill>
              </a:rPr>
              <a:t> </a:t>
            </a:r>
            <a:r>
              <a:rPr lang="ru-RU" sz="2000" dirty="0" err="1" smtClean="0">
                <a:solidFill>
                  <a:srgbClr val="C00000"/>
                </a:solidFill>
              </a:rPr>
              <a:t>Петушинский</a:t>
            </a:r>
            <a:r>
              <a:rPr lang="ru-RU" sz="2000" dirty="0" smtClean="0">
                <a:solidFill>
                  <a:srgbClr val="C00000"/>
                </a:solidFill>
              </a:rPr>
              <a:t> район </a:t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2000" dirty="0" smtClean="0">
                <a:solidFill>
                  <a:srgbClr val="C00000"/>
                </a:solidFill>
              </a:rPr>
              <a:t>Владимирская область </a:t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2000" dirty="0" smtClean="0">
                <a:solidFill>
                  <a:srgbClr val="C00000"/>
                </a:solidFill>
              </a:rPr>
              <a:t>тел. 8 (49243) 7-17-19</a:t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2000" dirty="0" smtClean="0">
                <a:solidFill>
                  <a:srgbClr val="C00000"/>
                </a:solidFill>
              </a:rPr>
              <a:t/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2000" dirty="0" smtClean="0">
                <a:solidFill>
                  <a:srgbClr val="C00000"/>
                </a:solidFill>
              </a:rPr>
              <a:t/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2000" dirty="0" smtClean="0">
                <a:solidFill>
                  <a:srgbClr val="C00000"/>
                </a:solidFill>
              </a:rPr>
              <a:t>Тема проекта: «Мои самые любимые кошки».</a:t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2000" dirty="0" smtClean="0">
                <a:solidFill>
                  <a:srgbClr val="C00000"/>
                </a:solidFill>
              </a:rPr>
              <a:t/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2000" dirty="0" smtClean="0">
                <a:solidFill>
                  <a:srgbClr val="C00000"/>
                </a:solidFill>
              </a:rPr>
              <a:t/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2000" dirty="0" smtClean="0">
                <a:solidFill>
                  <a:srgbClr val="C00000"/>
                </a:solidFill>
              </a:rPr>
              <a:t/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2000" dirty="0" smtClean="0">
                <a:solidFill>
                  <a:srgbClr val="C00000"/>
                </a:solidFill>
              </a:rPr>
              <a:t>Автор: </a:t>
            </a:r>
            <a:r>
              <a:rPr lang="ru-RU" sz="2000" dirty="0" err="1" smtClean="0">
                <a:solidFill>
                  <a:srgbClr val="C00000"/>
                </a:solidFill>
              </a:rPr>
              <a:t>круглова</a:t>
            </a:r>
            <a:r>
              <a:rPr lang="ru-RU" sz="2000" dirty="0" smtClean="0">
                <a:solidFill>
                  <a:srgbClr val="C00000"/>
                </a:solidFill>
              </a:rPr>
              <a:t> </a:t>
            </a:r>
            <a:r>
              <a:rPr lang="ru-RU" sz="2000" dirty="0" err="1" smtClean="0">
                <a:solidFill>
                  <a:srgbClr val="C00000"/>
                </a:solidFill>
              </a:rPr>
              <a:t>александра</a:t>
            </a:r>
            <a:r>
              <a:rPr lang="ru-RU" sz="2000" dirty="0" smtClean="0">
                <a:solidFill>
                  <a:srgbClr val="C00000"/>
                </a:solidFill>
              </a:rPr>
              <a:t> </a:t>
            </a:r>
            <a:r>
              <a:rPr lang="ru-RU" sz="2000" dirty="0" err="1" smtClean="0">
                <a:solidFill>
                  <a:srgbClr val="C00000"/>
                </a:solidFill>
              </a:rPr>
              <a:t>александровна</a:t>
            </a:r>
            <a:r>
              <a:rPr lang="ru-RU" sz="2000" dirty="0" smtClean="0">
                <a:solidFill>
                  <a:srgbClr val="C00000"/>
                </a:solidFill>
              </a:rPr>
              <a:t/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2000" dirty="0" smtClean="0">
                <a:solidFill>
                  <a:srgbClr val="C00000"/>
                </a:solidFill>
              </a:rPr>
              <a:t> 4 «В» класс 01.07.2002 г.р.</a:t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2000" dirty="0" smtClean="0">
                <a:solidFill>
                  <a:srgbClr val="C00000"/>
                </a:solidFill>
              </a:rPr>
              <a:t>Руководитель: </a:t>
            </a:r>
            <a:r>
              <a:rPr lang="ru-RU" sz="2000" dirty="0" err="1" smtClean="0">
                <a:solidFill>
                  <a:srgbClr val="C00000"/>
                </a:solidFill>
              </a:rPr>
              <a:t>володина</a:t>
            </a:r>
            <a:r>
              <a:rPr lang="ru-RU" sz="2000" dirty="0" smtClean="0">
                <a:solidFill>
                  <a:srgbClr val="C00000"/>
                </a:solidFill>
              </a:rPr>
              <a:t> </a:t>
            </a:r>
            <a:r>
              <a:rPr lang="ru-RU" sz="2000" dirty="0" err="1" smtClean="0">
                <a:solidFill>
                  <a:srgbClr val="C00000"/>
                </a:solidFill>
              </a:rPr>
              <a:t>татьяна</a:t>
            </a:r>
            <a:r>
              <a:rPr lang="ru-RU" sz="2000" dirty="0" smtClean="0">
                <a:solidFill>
                  <a:srgbClr val="C00000"/>
                </a:solidFill>
              </a:rPr>
              <a:t> </a:t>
            </a:r>
            <a:r>
              <a:rPr lang="ru-RU" sz="2000" dirty="0" err="1" smtClean="0">
                <a:solidFill>
                  <a:srgbClr val="C00000"/>
                </a:solidFill>
              </a:rPr>
              <a:t>олеговна</a:t>
            </a:r>
            <a:r>
              <a:rPr lang="ru-RU" sz="2000" dirty="0" smtClean="0">
                <a:solidFill>
                  <a:srgbClr val="C00000"/>
                </a:solidFill>
              </a:rPr>
              <a:t/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2000" dirty="0" smtClean="0">
                <a:solidFill>
                  <a:srgbClr val="C00000"/>
                </a:solidFill>
              </a:rPr>
              <a:t>          учитель биологии</a:t>
            </a:r>
            <a:br>
              <a:rPr lang="ru-RU" sz="2000" dirty="0" smtClean="0">
                <a:solidFill>
                  <a:srgbClr val="C00000"/>
                </a:solidFill>
              </a:rPr>
            </a:b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16" name="Picture 7" descr="knigi-146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068960"/>
            <a:ext cx="100013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6" descr="knigi-14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15272" y="142852"/>
            <a:ext cx="1219200" cy="111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Немного о </a:t>
            </a:r>
            <a:r>
              <a:rPr lang="ru-RU" sz="4800" dirty="0" err="1" smtClean="0"/>
              <a:t>Манюше</a:t>
            </a:r>
            <a:r>
              <a:rPr lang="ru-RU" sz="4800" dirty="0" smtClean="0"/>
              <a:t>.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57818" y="3214686"/>
            <a:ext cx="3429000" cy="3643314"/>
          </a:xfrm>
        </p:spPr>
        <p:txBody>
          <a:bodyPr>
            <a:noAutofit/>
          </a:bodyPr>
          <a:lstStyle/>
          <a:p>
            <a:r>
              <a:rPr lang="ru-RU" sz="2600" dirty="0" smtClean="0"/>
              <a:t>Хоть </a:t>
            </a:r>
            <a:r>
              <a:rPr lang="ru-RU" sz="2600" dirty="0" err="1" smtClean="0"/>
              <a:t>Манча</a:t>
            </a:r>
            <a:r>
              <a:rPr lang="ru-RU" sz="2600" dirty="0" smtClean="0"/>
              <a:t> и стара, но я ее все равно люблю. Мне в ней нравится ласка и любовь. Ее очень любят мои друзья. Порой я называю ее «Кошкой от бога». </a:t>
            </a:r>
            <a:endParaRPr lang="ru-RU" sz="2600" dirty="0"/>
          </a:p>
        </p:txBody>
      </p:sp>
      <p:pic>
        <p:nvPicPr>
          <p:cNvPr id="5" name="Рисунок 4" descr="2d8db9202188d02350068809dcebac4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9" b="19"/>
          <a:stretch>
            <a:fillRect/>
          </a:stretch>
        </p:blipFill>
        <p:spPr/>
      </p:pic>
      <p:pic>
        <p:nvPicPr>
          <p:cNvPr id="3074" name="Picture 2" descr="E:\mini_cats_19_10_2010_bw_03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5286387"/>
            <a:ext cx="3143272" cy="1571613"/>
          </a:xfrm>
          <a:prstGeom prst="rect">
            <a:avLst/>
          </a:prstGeom>
          <a:noFill/>
        </p:spPr>
      </p:pic>
      <p:pic>
        <p:nvPicPr>
          <p:cNvPr id="3075" name="Picture 3" descr="E:\britanskaya-korotkosherstnaya-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91" y="0"/>
            <a:ext cx="2143109" cy="1071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428604"/>
            <a:ext cx="3429000" cy="2771796"/>
          </a:xfrm>
        </p:spPr>
        <p:txBody>
          <a:bodyPr>
            <a:noAutofit/>
          </a:bodyPr>
          <a:lstStyle/>
          <a:p>
            <a:r>
              <a:rPr lang="ru-RU" sz="4600" dirty="0" smtClean="0"/>
              <a:t>Немного  о</a:t>
            </a:r>
            <a:br>
              <a:rPr lang="ru-RU" sz="4600" dirty="0" smtClean="0"/>
            </a:br>
            <a:r>
              <a:rPr lang="ru-RU" sz="4600" dirty="0" smtClean="0"/>
              <a:t>породе</a:t>
            </a:r>
            <a:br>
              <a:rPr lang="ru-RU" sz="4600" dirty="0" smtClean="0"/>
            </a:br>
            <a:r>
              <a:rPr lang="ru-RU" sz="4600" dirty="0" err="1" smtClean="0"/>
              <a:t>Гарфилда</a:t>
            </a:r>
            <a:r>
              <a:rPr lang="ru-RU" sz="4600" dirty="0" smtClean="0"/>
              <a:t>.</a:t>
            </a:r>
            <a:endParaRPr lang="ru-RU" sz="46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754902" cy="3574366"/>
          </a:xfrm>
        </p:spPr>
        <p:txBody>
          <a:bodyPr>
            <a:noAutofit/>
          </a:bodyPr>
          <a:lstStyle/>
          <a:p>
            <a:r>
              <a:rPr lang="ru-RU" sz="1100" dirty="0" smtClean="0"/>
              <a:t>  У Гаврюши </a:t>
            </a:r>
            <a:r>
              <a:rPr lang="ru-RU" sz="1100" dirty="0" smtClean="0"/>
              <a:t>порода  </a:t>
            </a:r>
            <a:r>
              <a:rPr lang="ru-RU" sz="1100" dirty="0" smtClean="0"/>
              <a:t>«</a:t>
            </a:r>
            <a:r>
              <a:rPr lang="ru-RU" sz="1100" dirty="0" err="1" smtClean="0"/>
              <a:t>Корниш-рекс</a:t>
            </a:r>
            <a:r>
              <a:rPr lang="ru-RU" sz="1100" dirty="0" smtClean="0"/>
              <a:t>». </a:t>
            </a:r>
          </a:p>
          <a:p>
            <a:r>
              <a:rPr lang="ru-RU" sz="1100" dirty="0" smtClean="0"/>
              <a:t>  В 1950 году в </a:t>
            </a:r>
            <a:r>
              <a:rPr lang="ru-RU" sz="1100" dirty="0" err="1" smtClean="0">
                <a:solidFill>
                  <a:srgbClr val="FF6600"/>
                </a:solidFill>
              </a:rPr>
              <a:t>Бодмин</a:t>
            </a:r>
            <a:r>
              <a:rPr lang="ru-RU" sz="1100" dirty="0" smtClean="0">
                <a:solidFill>
                  <a:srgbClr val="FF6600"/>
                </a:solidFill>
              </a:rPr>
              <a:t>- Муре</a:t>
            </a:r>
            <a:r>
              <a:rPr lang="ru-RU" sz="1100" dirty="0" smtClean="0"/>
              <a:t>,</a:t>
            </a:r>
            <a:r>
              <a:rPr lang="ru-RU" sz="1100" dirty="0" smtClean="0">
                <a:solidFill>
                  <a:srgbClr val="FF6600"/>
                </a:solidFill>
              </a:rPr>
              <a:t> </a:t>
            </a:r>
            <a:r>
              <a:rPr lang="ru-RU" sz="1100" dirty="0" smtClean="0"/>
              <a:t>в графстве Корнуолл(Англия), у фермерской кошки родился курчавый котенок, которого назвали </a:t>
            </a:r>
            <a:r>
              <a:rPr lang="ru-RU" sz="1100" dirty="0" err="1" smtClean="0"/>
              <a:t>Каллибункером</a:t>
            </a:r>
            <a:r>
              <a:rPr lang="ru-RU" sz="1100" dirty="0" smtClean="0"/>
              <a:t>. У его родителей, черепаховой с белым домашней короткошерстной кошки и </a:t>
            </a:r>
            <a:r>
              <a:rPr lang="ru-RU" sz="1100" dirty="0" err="1" smtClean="0"/>
              <a:t>рыжеватеого</a:t>
            </a:r>
            <a:r>
              <a:rPr lang="ru-RU" sz="1100" dirty="0" smtClean="0"/>
              <a:t> </a:t>
            </a:r>
            <a:r>
              <a:rPr lang="ru-RU" sz="1100" dirty="0" smtClean="0"/>
              <a:t>кота, шерсть была совершенно обычной, как и у </a:t>
            </a:r>
            <a:r>
              <a:rPr lang="ru-RU" sz="1100" dirty="0" smtClean="0"/>
              <a:t>четырех </a:t>
            </a:r>
            <a:r>
              <a:rPr lang="ru-RU" sz="1100" dirty="0" smtClean="0"/>
              <a:t>других котят в помете. Владельца </a:t>
            </a:r>
            <a:r>
              <a:rPr lang="ru-RU" sz="1100" dirty="0" err="1" smtClean="0"/>
              <a:t>Каллибункера</a:t>
            </a:r>
            <a:r>
              <a:rPr lang="ru-RU" sz="1100" dirty="0" smtClean="0"/>
              <a:t>, Нина </a:t>
            </a:r>
            <a:r>
              <a:rPr lang="ru-RU" sz="1100" dirty="0" err="1" smtClean="0"/>
              <a:t>Эннисмор</a:t>
            </a:r>
            <a:r>
              <a:rPr lang="ru-RU" sz="1100" dirty="0" smtClean="0"/>
              <a:t>, была заводчицей кроликов и знала о появлении мутантного гена кудрявой шерсти у кроликов. Она поняла, что </a:t>
            </a:r>
            <a:r>
              <a:rPr lang="ru-RU" sz="1100" dirty="0" err="1" smtClean="0"/>
              <a:t>Каллибункер</a:t>
            </a:r>
            <a:r>
              <a:rPr lang="ru-RU" sz="1100" dirty="0" smtClean="0"/>
              <a:t> также является носителем подобной мутации, и выбрала для него название «</a:t>
            </a:r>
            <a:r>
              <a:rPr lang="ru-RU" sz="1100" dirty="0" err="1" smtClean="0"/>
              <a:t>рэкс</a:t>
            </a:r>
            <a:r>
              <a:rPr lang="ru-RU" sz="1100" dirty="0" smtClean="0"/>
              <a:t>», использовавшееся любителями кроликами. Оригинальная шерсть этого котенка настолько </a:t>
            </a:r>
            <a:r>
              <a:rPr lang="ru-RU" sz="1100" dirty="0" smtClean="0"/>
              <a:t>за </a:t>
            </a:r>
            <a:r>
              <a:rPr lang="ru-RU" sz="1100" dirty="0" err="1" smtClean="0"/>
              <a:t>итересовала</a:t>
            </a:r>
            <a:r>
              <a:rPr lang="ru-RU" sz="1100" dirty="0" smtClean="0"/>
              <a:t> миссис </a:t>
            </a:r>
            <a:r>
              <a:rPr lang="ru-RU" sz="1100" dirty="0" err="1" smtClean="0"/>
              <a:t>Эннисмор</a:t>
            </a:r>
            <a:r>
              <a:rPr lang="ru-RU" sz="1100" dirty="0" smtClean="0"/>
              <a:t>, что она обратилась к знакомому заводчику кроликов, который является </a:t>
            </a:r>
            <a:r>
              <a:rPr lang="ru-RU" sz="1100" dirty="0" smtClean="0"/>
              <a:t>специалистом </a:t>
            </a:r>
            <a:r>
              <a:rPr lang="ru-RU" sz="1100" dirty="0" smtClean="0"/>
              <a:t>по </a:t>
            </a:r>
            <a:r>
              <a:rPr lang="ru-RU" sz="1100" dirty="0" smtClean="0"/>
              <a:t>генетике</a:t>
            </a:r>
            <a:r>
              <a:rPr lang="ru-RU" sz="1100" dirty="0" smtClean="0"/>
              <a:t>. В результате повзрослевшего </a:t>
            </a:r>
            <a:r>
              <a:rPr lang="ru-RU" sz="1100" dirty="0" err="1" smtClean="0"/>
              <a:t>Каллибенкера</a:t>
            </a:r>
            <a:r>
              <a:rPr lang="ru-RU" sz="1100" dirty="0" smtClean="0"/>
              <a:t> скрестили с его матерью, и на свет появился </a:t>
            </a:r>
            <a:r>
              <a:rPr lang="ru-RU" sz="1100" dirty="0" smtClean="0"/>
              <a:t>кот-</a:t>
            </a:r>
            <a:r>
              <a:rPr lang="ru-RU" sz="1100" dirty="0" err="1" smtClean="0"/>
              <a:t>рэкс</a:t>
            </a:r>
            <a:r>
              <a:rPr lang="ru-RU" sz="1100" dirty="0" smtClean="0"/>
              <a:t> </a:t>
            </a:r>
            <a:r>
              <a:rPr lang="ru-RU" sz="1100" dirty="0" smtClean="0"/>
              <a:t>окраса голубой </a:t>
            </a:r>
            <a:r>
              <a:rPr lang="ru-RU" sz="1100" dirty="0" err="1" smtClean="0"/>
              <a:t>табби</a:t>
            </a:r>
            <a:r>
              <a:rPr lang="ru-RU" sz="1100" dirty="0" smtClean="0"/>
              <a:t>, получивши кличку </a:t>
            </a:r>
            <a:r>
              <a:rPr lang="ru-RU" sz="1100" dirty="0" err="1" smtClean="0"/>
              <a:t>Польди</a:t>
            </a:r>
            <a:endParaRPr lang="ru-RU" sz="1100" dirty="0">
              <a:solidFill>
                <a:srgbClr val="FF6600"/>
              </a:solidFill>
            </a:endParaRPr>
          </a:p>
        </p:txBody>
      </p:sp>
      <p:pic>
        <p:nvPicPr>
          <p:cNvPr id="14" name="Рисунок 13" descr="getImage.jpe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9" b="19"/>
          <a:stretch>
            <a:fillRect/>
          </a:stretch>
        </p:blipFill>
        <p:spPr/>
      </p:pic>
      <p:pic>
        <p:nvPicPr>
          <p:cNvPr id="4098" name="Picture 2" descr="E:\BTet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5286388"/>
            <a:ext cx="2786082" cy="157161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80" y="285728"/>
            <a:ext cx="3571876" cy="2857520"/>
          </a:xfrm>
        </p:spPr>
        <p:txBody>
          <a:bodyPr>
            <a:noAutofit/>
          </a:bodyPr>
          <a:lstStyle/>
          <a:p>
            <a:r>
              <a:rPr lang="ru-RU" sz="4800" dirty="0" smtClean="0"/>
              <a:t>Немного </a:t>
            </a:r>
            <a:br>
              <a:rPr lang="ru-RU" sz="4800" dirty="0" smtClean="0"/>
            </a:br>
            <a:r>
              <a:rPr lang="ru-RU" sz="4800" dirty="0" smtClean="0"/>
              <a:t>о </a:t>
            </a:r>
            <a:br>
              <a:rPr lang="ru-RU" sz="4800" dirty="0" smtClean="0"/>
            </a:br>
            <a:r>
              <a:rPr lang="ru-RU" sz="4800" dirty="0" smtClean="0"/>
              <a:t>породе маркизы.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143504" y="3283634"/>
            <a:ext cx="4000496" cy="3574366"/>
          </a:xfrm>
        </p:spPr>
        <p:txBody>
          <a:bodyPr>
            <a:normAutofit fontScale="85000" lnSpcReduction="10000"/>
          </a:bodyPr>
          <a:lstStyle/>
          <a:p>
            <a:r>
              <a:rPr lang="ru-RU" sz="1800" dirty="0" smtClean="0"/>
              <a:t> У </a:t>
            </a:r>
            <a:r>
              <a:rPr lang="ru-RU" sz="1800" dirty="0" err="1" smtClean="0"/>
              <a:t>Манюши</a:t>
            </a:r>
            <a:r>
              <a:rPr lang="ru-RU" sz="1800" dirty="0" smtClean="0"/>
              <a:t> порода «персидская»(рыжий окрас: немного о нем)</a:t>
            </a:r>
          </a:p>
          <a:p>
            <a:r>
              <a:rPr lang="ru-RU" sz="1800" dirty="0" smtClean="0"/>
              <a:t> Рыжий окрас(его называют «красным»)появился в начале 1900-х, но сегодня, как и тогда, он встречается относительно редко.(Получается что у Маши редкий окрас.)</a:t>
            </a:r>
          </a:p>
          <a:p>
            <a:r>
              <a:rPr lang="ru-RU" sz="1800" dirty="0" smtClean="0"/>
              <a:t>  Первые персидские кошки заметно отличались от тех, которых мы видим сегодня, - с современными </a:t>
            </a:r>
            <a:r>
              <a:rPr lang="ru-RU" sz="1800" dirty="0" smtClean="0"/>
              <a:t>породистыми </a:t>
            </a:r>
            <a:r>
              <a:rPr lang="ru-RU" sz="1800" dirty="0" smtClean="0"/>
              <a:t>персами их роднит только длинная шерсть и телосложение. Порода, знакомая нам сегодня, появилась в результате высокопрофессиональных избирательных программ </a:t>
            </a:r>
            <a:r>
              <a:rPr lang="ru-RU" sz="1800" dirty="0" smtClean="0"/>
              <a:t>скрещивания</a:t>
            </a:r>
            <a:r>
              <a:rPr lang="ru-RU" sz="1800" dirty="0" smtClean="0"/>
              <a:t>, в ответ на большой спрос со стороны любителей в разных странах мира(особенно в США). </a:t>
            </a:r>
          </a:p>
        </p:txBody>
      </p:sp>
      <p:pic>
        <p:nvPicPr>
          <p:cNvPr id="5" name="Рисунок 4" descr="2d8db9202188d02350068809dcebac4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9" b="19"/>
          <a:stretch>
            <a:fillRect/>
          </a:stretch>
        </p:blipFill>
        <p:spPr/>
      </p:pic>
      <p:pic>
        <p:nvPicPr>
          <p:cNvPr id="5122" name="Picture 2" descr="E:\1%20(5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5286388"/>
            <a:ext cx="2690818" cy="157161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214290"/>
            <a:ext cx="3429000" cy="2057400"/>
          </a:xfrm>
        </p:spPr>
        <p:txBody>
          <a:bodyPr>
            <a:noAutofit/>
          </a:bodyPr>
          <a:lstStyle/>
          <a:p>
            <a:r>
              <a:rPr lang="ru-RU" sz="3600" dirty="0" smtClean="0"/>
              <a:t>Порода похожая</a:t>
            </a:r>
            <a:br>
              <a:rPr lang="ru-RU" sz="3600" dirty="0" smtClean="0"/>
            </a:br>
            <a:r>
              <a:rPr lang="ru-RU" sz="3600" dirty="0" smtClean="0"/>
              <a:t>на </a:t>
            </a:r>
            <a:br>
              <a:rPr lang="ru-RU" sz="3600" dirty="0" smtClean="0"/>
            </a:br>
            <a:r>
              <a:rPr lang="ru-RU" sz="3600" dirty="0" err="1" smtClean="0"/>
              <a:t>сингапуру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143504" y="2285992"/>
            <a:ext cx="4000496" cy="4572008"/>
          </a:xfrm>
        </p:spPr>
        <p:txBody>
          <a:bodyPr>
            <a:normAutofit fontScale="92500" lnSpcReduction="20000"/>
          </a:bodyPr>
          <a:lstStyle/>
          <a:p>
            <a:r>
              <a:rPr lang="ru-RU" sz="1800" dirty="0" smtClean="0">
                <a:solidFill>
                  <a:srgbClr val="FE0606"/>
                </a:solidFill>
              </a:rPr>
              <a:t> </a:t>
            </a:r>
            <a:r>
              <a:rPr lang="ru-RU" sz="1800" dirty="0" smtClean="0">
                <a:solidFill>
                  <a:srgbClr val="FE0606"/>
                </a:solidFill>
              </a:rPr>
              <a:t>Абиссинская</a:t>
            </a:r>
            <a:r>
              <a:rPr lang="ru-RU" sz="1800" dirty="0" smtClean="0">
                <a:solidFill>
                  <a:srgbClr val="FE0606"/>
                </a:solidFill>
              </a:rPr>
              <a:t>.</a:t>
            </a:r>
          </a:p>
          <a:p>
            <a:r>
              <a:rPr lang="ru-RU" sz="1800" dirty="0" smtClean="0">
                <a:solidFill>
                  <a:srgbClr val="FEF882"/>
                </a:solidFill>
              </a:rPr>
              <a:t> Окрас практически такой как у </a:t>
            </a:r>
            <a:r>
              <a:rPr lang="ru-RU" sz="1800" dirty="0" err="1" smtClean="0">
                <a:solidFill>
                  <a:srgbClr val="FEF882"/>
                </a:solidFill>
              </a:rPr>
              <a:t>сингапуры</a:t>
            </a:r>
            <a:r>
              <a:rPr lang="ru-RU" sz="1800" dirty="0" smtClean="0">
                <a:solidFill>
                  <a:srgbClr val="FEF882"/>
                </a:solidFill>
              </a:rPr>
              <a:t>, но цвета другие коричневый на золотом фоне.</a:t>
            </a:r>
          </a:p>
          <a:p>
            <a:r>
              <a:rPr lang="ru-RU" sz="1800" dirty="0" smtClean="0">
                <a:solidFill>
                  <a:srgbClr val="FEF882"/>
                </a:solidFill>
              </a:rPr>
              <a:t> Смотрится очень красиво.</a:t>
            </a:r>
          </a:p>
          <a:p>
            <a:r>
              <a:rPr lang="ru-RU" sz="1800" dirty="0" smtClean="0">
                <a:solidFill>
                  <a:srgbClr val="FEF882"/>
                </a:solidFill>
              </a:rPr>
              <a:t>     </a:t>
            </a:r>
            <a:r>
              <a:rPr lang="ru-RU" sz="1800" dirty="0" smtClean="0">
                <a:solidFill>
                  <a:srgbClr val="FE0606"/>
                </a:solidFill>
              </a:rPr>
              <a:t>Происхождение породы.</a:t>
            </a:r>
          </a:p>
          <a:p>
            <a:r>
              <a:rPr lang="ru-RU" sz="1800" dirty="0" smtClean="0">
                <a:solidFill>
                  <a:srgbClr val="FE0606"/>
                </a:solidFill>
              </a:rPr>
              <a:t>  </a:t>
            </a:r>
            <a:r>
              <a:rPr lang="ru-RU" sz="1800" dirty="0" smtClean="0">
                <a:solidFill>
                  <a:srgbClr val="FEF882"/>
                </a:solidFill>
              </a:rPr>
              <a:t>Истинное происхождение абиссинских кошек определить очень трудно.</a:t>
            </a:r>
          </a:p>
          <a:p>
            <a:r>
              <a:rPr lang="ru-RU" sz="1800" dirty="0" smtClean="0">
                <a:solidFill>
                  <a:srgbClr val="FEF882"/>
                </a:solidFill>
              </a:rPr>
              <a:t>  </a:t>
            </a:r>
            <a:r>
              <a:rPr lang="ru-RU" sz="1800" dirty="0" smtClean="0">
                <a:solidFill>
                  <a:srgbClr val="FF9966"/>
                </a:solidFill>
              </a:rPr>
              <a:t>Точно известно, что в 1868 году солдат, возвращавшийся домой после войны Великобритании с Абиссинией, привез с собой кошку подобного окраса по кличке </a:t>
            </a:r>
            <a:r>
              <a:rPr lang="ru-RU" sz="1800" dirty="0" err="1" smtClean="0">
                <a:solidFill>
                  <a:srgbClr val="FF9966"/>
                </a:solidFill>
              </a:rPr>
              <a:t>Зула</a:t>
            </a:r>
            <a:r>
              <a:rPr lang="ru-RU" sz="1800" dirty="0" smtClean="0">
                <a:solidFill>
                  <a:srgbClr val="FF9966"/>
                </a:solidFill>
              </a:rPr>
              <a:t>. Судя по всему, то было первое появление абиссинки в Европе, но на этом ее следы теряются. Между </a:t>
            </a:r>
            <a:r>
              <a:rPr lang="ru-RU" sz="1800" dirty="0" err="1" smtClean="0">
                <a:solidFill>
                  <a:srgbClr val="FF9966"/>
                </a:solidFill>
              </a:rPr>
              <a:t>Зулой</a:t>
            </a:r>
            <a:r>
              <a:rPr lang="ru-RU" sz="1800" dirty="0" smtClean="0">
                <a:solidFill>
                  <a:srgbClr val="FF9966"/>
                </a:solidFill>
              </a:rPr>
              <a:t> и породой, впервые упомянутой в Великобритании как «абиссинская» в 1882 году прямая связь не просматривается.</a:t>
            </a:r>
            <a:endParaRPr lang="ru-RU" sz="1800" dirty="0">
              <a:solidFill>
                <a:srgbClr val="FEF882"/>
              </a:solidFill>
            </a:endParaRPr>
          </a:p>
        </p:txBody>
      </p:sp>
      <p:pic>
        <p:nvPicPr>
          <p:cNvPr id="7" name="Рисунок 6" descr="139631853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6183" r="6183"/>
          <a:stretch>
            <a:fillRect/>
          </a:stretch>
        </p:blipFill>
        <p:spPr/>
      </p:pic>
      <p:pic>
        <p:nvPicPr>
          <p:cNvPr id="8194" name="Picture 2" descr="E:\wallpapers_cats_373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5248275"/>
            <a:ext cx="2643206" cy="1609725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571480"/>
            <a:ext cx="3429000" cy="2071702"/>
          </a:xfrm>
        </p:spPr>
        <p:txBody>
          <a:bodyPr>
            <a:noAutofit/>
          </a:bodyPr>
          <a:lstStyle/>
          <a:p>
            <a:r>
              <a:rPr lang="ru-RU" sz="3600" dirty="0" smtClean="0"/>
              <a:t>Какая</a:t>
            </a:r>
            <a:br>
              <a:rPr lang="ru-RU" sz="3600" dirty="0" smtClean="0"/>
            </a:br>
            <a:r>
              <a:rPr lang="ru-RU" sz="3600" dirty="0" smtClean="0"/>
              <a:t>порода нравится </a:t>
            </a:r>
            <a:br>
              <a:rPr lang="ru-RU" sz="3600" dirty="0" smtClean="0"/>
            </a:br>
            <a:r>
              <a:rPr lang="ru-RU" sz="3600" dirty="0" smtClean="0"/>
              <a:t>моей </a:t>
            </a:r>
            <a:br>
              <a:rPr lang="ru-RU" sz="3600" dirty="0" smtClean="0"/>
            </a:br>
            <a:r>
              <a:rPr lang="ru-RU" sz="3600" dirty="0" smtClean="0"/>
              <a:t>сестре?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143504" y="2571744"/>
            <a:ext cx="4000496" cy="4286256"/>
          </a:xfrm>
        </p:spPr>
        <p:txBody>
          <a:bodyPr>
            <a:normAutofit fontScale="77500" lnSpcReduction="20000"/>
          </a:bodyPr>
          <a:lstStyle/>
          <a:p>
            <a:r>
              <a:rPr lang="ru-RU" sz="1800" dirty="0" smtClean="0">
                <a:solidFill>
                  <a:srgbClr val="5DFC24"/>
                </a:solidFill>
              </a:rPr>
              <a:t>Сфинкс.</a:t>
            </a:r>
          </a:p>
          <a:p>
            <a:r>
              <a:rPr lang="ru-RU" sz="1800" dirty="0" smtClean="0">
                <a:solidFill>
                  <a:srgbClr val="FF6600"/>
                </a:solidFill>
              </a:rPr>
              <a:t>  </a:t>
            </a:r>
            <a:r>
              <a:rPr lang="ru-RU" sz="1800" dirty="0" smtClean="0">
                <a:solidFill>
                  <a:srgbClr val="FEF882"/>
                </a:solidFill>
              </a:rPr>
              <a:t>Первый из современных сфинксов был единственным таким  котенком</a:t>
            </a:r>
          </a:p>
          <a:p>
            <a:r>
              <a:rPr lang="ru-RU" sz="1800" dirty="0" smtClean="0">
                <a:solidFill>
                  <a:srgbClr val="FEF882"/>
                </a:solidFill>
              </a:rPr>
              <a:t>В помете, появившимся в результате случайного спаривания черно-белой домашней кошечки с неизвестным котом. Так называемая «бесшерстность»  не совсем правильное определение, поскольку у взрослых сфинксов вырастает очень короткий волос, который можно пощупать и разглядеть, но при этом у них нет настоящих </a:t>
            </a:r>
            <a:r>
              <a:rPr lang="ru-RU" sz="1800" dirty="0" err="1" smtClean="0">
                <a:solidFill>
                  <a:srgbClr val="FEF882"/>
                </a:solidFill>
              </a:rPr>
              <a:t>вибррис</a:t>
            </a:r>
            <a:r>
              <a:rPr lang="ru-RU" sz="1800" dirty="0" err="1" smtClean="0">
                <a:solidFill>
                  <a:srgbClr val="FEF882"/>
                </a:solidFill>
              </a:rPr>
              <a:t>с</a:t>
            </a:r>
            <a:r>
              <a:rPr lang="ru-RU" sz="1800" dirty="0" smtClean="0">
                <a:solidFill>
                  <a:srgbClr val="FEF882"/>
                </a:solidFill>
              </a:rPr>
              <a:t> </a:t>
            </a:r>
            <a:r>
              <a:rPr lang="ru-RU" sz="1800" dirty="0" smtClean="0">
                <a:solidFill>
                  <a:srgbClr val="FEF882"/>
                </a:solidFill>
              </a:rPr>
              <a:t>(усы</a:t>
            </a:r>
            <a:r>
              <a:rPr lang="ru-RU" sz="1800" dirty="0" smtClean="0">
                <a:solidFill>
                  <a:srgbClr val="FEF882"/>
                </a:solidFill>
              </a:rPr>
              <a:t>). Отсутствие шерсти – результат «работы» рецессивного гена. Мутация измена не только тип шерсти, но и телосложение животного, поэтому сфинкс совсем не похож на обычную домашнюю кошку, пусть и голую. Это совершенно иное существо. У кошек с нормальной шерстью она служит для регуляции температуры тела, а отсутствие шерсти у сфинксов заставляет их потеть и кожу делает теплой на ощупь. На выступающих участках тела(уши, хвост) растет более заметная мягкая и короткая шерсть.</a:t>
            </a:r>
            <a:endParaRPr lang="ru-RU" sz="1800" dirty="0">
              <a:solidFill>
                <a:srgbClr val="FEF882"/>
              </a:solidFill>
            </a:endParaRPr>
          </a:p>
        </p:txBody>
      </p:sp>
      <p:pic>
        <p:nvPicPr>
          <p:cNvPr id="7" name="Рисунок 6" descr="IMG_7432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14987" r="14987"/>
          <a:stretch>
            <a:fillRect/>
          </a:stretch>
        </p:blipFill>
        <p:spPr/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500042"/>
            <a:ext cx="3429000" cy="250033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Порода кошек похожая </a:t>
            </a:r>
            <a:br>
              <a:rPr lang="ru-RU" sz="4000" dirty="0" smtClean="0"/>
            </a:br>
            <a:r>
              <a:rPr lang="ru-RU" sz="4000" dirty="0" smtClean="0"/>
              <a:t>на  </a:t>
            </a:r>
            <a:br>
              <a:rPr lang="ru-RU" sz="4000" dirty="0" smtClean="0"/>
            </a:br>
            <a:r>
              <a:rPr lang="ru-RU" sz="4000" dirty="0" smtClean="0"/>
              <a:t>таксу.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072066" y="3000372"/>
            <a:ext cx="3929058" cy="3857628"/>
          </a:xfrm>
        </p:spPr>
        <p:txBody>
          <a:bodyPr>
            <a:noAutofit/>
          </a:bodyPr>
          <a:lstStyle/>
          <a:p>
            <a:r>
              <a:rPr lang="ru-RU" sz="1450" dirty="0" err="1" smtClean="0">
                <a:solidFill>
                  <a:srgbClr val="FF9966"/>
                </a:solidFill>
              </a:rPr>
              <a:t>Манчкин</a:t>
            </a:r>
            <a:r>
              <a:rPr lang="ru-RU" sz="1450" dirty="0" smtClean="0">
                <a:solidFill>
                  <a:srgbClr val="FF9966"/>
                </a:solidFill>
              </a:rPr>
              <a:t>.</a:t>
            </a:r>
          </a:p>
          <a:p>
            <a:r>
              <a:rPr lang="ru-RU" sz="1450" dirty="0" smtClean="0">
                <a:solidFill>
                  <a:srgbClr val="FF9966"/>
                </a:solidFill>
              </a:rPr>
              <a:t> </a:t>
            </a:r>
            <a:r>
              <a:rPr lang="ru-RU" sz="1450" dirty="0" err="1" smtClean="0">
                <a:solidFill>
                  <a:srgbClr val="FEF882"/>
                </a:solidFill>
              </a:rPr>
              <a:t>Манчкин</a:t>
            </a:r>
            <a:r>
              <a:rPr lang="ru-RU" sz="1450" dirty="0" smtClean="0">
                <a:solidFill>
                  <a:srgbClr val="FEF882"/>
                </a:solidFill>
              </a:rPr>
              <a:t>- относительно </a:t>
            </a:r>
            <a:r>
              <a:rPr lang="ru-RU" sz="1450" dirty="0" smtClean="0">
                <a:solidFill>
                  <a:srgbClr val="FEF882"/>
                </a:solidFill>
              </a:rPr>
              <a:t>новая порода, вызывающая немало серьезных вопросов.</a:t>
            </a:r>
          </a:p>
          <a:p>
            <a:r>
              <a:rPr lang="ru-RU" sz="1450" dirty="0" smtClean="0">
                <a:solidFill>
                  <a:srgbClr val="FEF882"/>
                </a:solidFill>
              </a:rPr>
              <a:t>      </a:t>
            </a:r>
            <a:r>
              <a:rPr lang="ru-RU" sz="1450" dirty="0" smtClean="0">
                <a:solidFill>
                  <a:srgbClr val="FF3300"/>
                </a:solidFill>
              </a:rPr>
              <a:t>Происхождение породы</a:t>
            </a:r>
          </a:p>
          <a:p>
            <a:r>
              <a:rPr lang="ru-RU" sz="1450" dirty="0" smtClean="0">
                <a:solidFill>
                  <a:srgbClr val="FF3300"/>
                </a:solidFill>
              </a:rPr>
              <a:t>  </a:t>
            </a:r>
            <a:r>
              <a:rPr lang="ru-RU" sz="1450" dirty="0" smtClean="0">
                <a:solidFill>
                  <a:srgbClr val="FEF882"/>
                </a:solidFill>
              </a:rPr>
              <a:t>Отличительной чертой </a:t>
            </a:r>
            <a:r>
              <a:rPr lang="ru-RU" sz="1450" dirty="0" err="1" smtClean="0">
                <a:solidFill>
                  <a:srgbClr val="FEF882"/>
                </a:solidFill>
              </a:rPr>
              <a:t>манчкинов</a:t>
            </a:r>
            <a:r>
              <a:rPr lang="ru-RU" sz="1450" dirty="0" smtClean="0">
                <a:solidFill>
                  <a:srgbClr val="FEF882"/>
                </a:solidFill>
              </a:rPr>
              <a:t> </a:t>
            </a:r>
            <a:r>
              <a:rPr lang="ru-RU" sz="1450" dirty="0" smtClean="0">
                <a:solidFill>
                  <a:srgbClr val="FEF882"/>
                </a:solidFill>
              </a:rPr>
              <a:t>являются ненормально короткие ноги</a:t>
            </a:r>
            <a:r>
              <a:rPr lang="ru-RU" sz="1450" dirty="0" smtClean="0">
                <a:solidFill>
                  <a:srgbClr val="5DFC24"/>
                </a:solidFill>
              </a:rPr>
              <a:t>(как у таксы)</a:t>
            </a:r>
            <a:r>
              <a:rPr lang="ru-RU" sz="1450" dirty="0" smtClean="0">
                <a:solidFill>
                  <a:srgbClr val="FEF882"/>
                </a:solidFill>
              </a:rPr>
              <a:t>, но немало привлекательных черт, однако любители кошек беспокоятся по двум причинам. Во-первых, предполагается, что короткие ноги </a:t>
            </a:r>
            <a:r>
              <a:rPr lang="ru-RU" sz="1450" dirty="0" err="1" smtClean="0">
                <a:solidFill>
                  <a:srgbClr val="FEF882"/>
                </a:solidFill>
              </a:rPr>
              <a:t>манчкинов</a:t>
            </a:r>
            <a:r>
              <a:rPr lang="ru-RU" sz="1450" dirty="0" smtClean="0">
                <a:solidFill>
                  <a:srgbClr val="FEF882"/>
                </a:solidFill>
              </a:rPr>
              <a:t> не позволяют бегать, прыгать и лазать в достаточной мере, что является неотъемлемым правом каждой кошки. Во-вторых, многие боятся, что короткие ноги могут маскировать другие </a:t>
            </a:r>
            <a:r>
              <a:rPr lang="ru-RU" sz="1450" dirty="0" smtClean="0">
                <a:solidFill>
                  <a:srgbClr val="FEF882"/>
                </a:solidFill>
              </a:rPr>
              <a:t>генетические </a:t>
            </a:r>
            <a:r>
              <a:rPr lang="ru-RU" sz="1450" dirty="0" smtClean="0">
                <a:solidFill>
                  <a:srgbClr val="FEF882"/>
                </a:solidFill>
              </a:rPr>
              <a:t>проблемы, которые проявятся при более интенсивном разведении этих животных.</a:t>
            </a:r>
            <a:endParaRPr lang="ru-RU" sz="1450" dirty="0">
              <a:solidFill>
                <a:srgbClr val="5DFC24"/>
              </a:solidFill>
            </a:endParaRPr>
          </a:p>
        </p:txBody>
      </p:sp>
      <p:pic>
        <p:nvPicPr>
          <p:cNvPr id="9" name="Рисунок 8" descr="IMG_6095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4987" r="14987"/>
          <a:stretch>
            <a:fillRect/>
          </a:stretch>
        </p:blipFill>
        <p:spPr>
          <a:xfrm>
            <a:off x="642910" y="1071546"/>
            <a:ext cx="4206240" cy="4206240"/>
          </a:xfr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я думаю о кошках.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Я думаю, что кошки – это духи спустившиеся на землю.</a:t>
            </a:r>
          </a:p>
          <a:p>
            <a:pPr>
              <a:buNone/>
            </a:pPr>
            <a:r>
              <a:rPr lang="ru-RU" dirty="0" smtClean="0"/>
              <a:t>   Стих:</a:t>
            </a:r>
          </a:p>
          <a:p>
            <a:pPr>
              <a:buNone/>
            </a:pPr>
            <a:r>
              <a:rPr lang="ru-RU" dirty="0" smtClean="0">
                <a:solidFill>
                  <a:srgbClr val="FE0606"/>
                </a:solidFill>
              </a:rPr>
              <a:t>   </a:t>
            </a:r>
            <a:r>
              <a:rPr lang="ru-RU" sz="1600" dirty="0" smtClean="0">
                <a:solidFill>
                  <a:srgbClr val="FE0606"/>
                </a:solidFill>
              </a:rPr>
              <a:t>Домашний дух иль божество,</a:t>
            </a:r>
          </a:p>
          <a:p>
            <a:pPr>
              <a:buNone/>
            </a:pPr>
            <a:r>
              <a:rPr lang="ru-RU" sz="1600" dirty="0" smtClean="0">
                <a:solidFill>
                  <a:srgbClr val="FE0606"/>
                </a:solidFill>
              </a:rPr>
              <a:t>   Всех судит этот идол вещий,</a:t>
            </a:r>
          </a:p>
          <a:p>
            <a:pPr>
              <a:buNone/>
            </a:pPr>
            <a:r>
              <a:rPr lang="ru-RU" sz="1600" dirty="0" smtClean="0">
                <a:solidFill>
                  <a:srgbClr val="FE0606"/>
                </a:solidFill>
              </a:rPr>
              <a:t>   И кажется, что наши вещи </a:t>
            </a:r>
          </a:p>
          <a:p>
            <a:pPr>
              <a:buNone/>
            </a:pPr>
            <a:r>
              <a:rPr lang="ru-RU" sz="1600" dirty="0" smtClean="0">
                <a:solidFill>
                  <a:srgbClr val="FE0606"/>
                </a:solidFill>
              </a:rPr>
              <a:t>   Хозяйство личное его.</a:t>
            </a:r>
          </a:p>
          <a:p>
            <a:pPr>
              <a:buNone/>
            </a:pPr>
            <a:r>
              <a:rPr lang="ru-RU" sz="1600" dirty="0" smtClean="0">
                <a:solidFill>
                  <a:srgbClr val="FE0606"/>
                </a:solidFill>
              </a:rPr>
              <a:t>    Его зрачков огонь зеленый,</a:t>
            </a:r>
          </a:p>
          <a:p>
            <a:pPr>
              <a:buNone/>
            </a:pPr>
            <a:r>
              <a:rPr lang="ru-RU" sz="1600" dirty="0" smtClean="0">
                <a:solidFill>
                  <a:srgbClr val="FE0606"/>
                </a:solidFill>
              </a:rPr>
              <a:t>     Моим сознаньем овладел.</a:t>
            </a:r>
          </a:p>
          <a:p>
            <a:pPr>
              <a:buNone/>
            </a:pPr>
            <a:r>
              <a:rPr lang="ru-RU" sz="1600" dirty="0" smtClean="0">
                <a:solidFill>
                  <a:srgbClr val="FE0606"/>
                </a:solidFill>
              </a:rPr>
              <a:t>      Я отвернуться захотел,</a:t>
            </a:r>
          </a:p>
          <a:p>
            <a:pPr>
              <a:buNone/>
            </a:pPr>
            <a:r>
              <a:rPr lang="ru-RU" sz="1600" dirty="0" smtClean="0">
                <a:solidFill>
                  <a:srgbClr val="FE0606"/>
                </a:solidFill>
              </a:rPr>
              <a:t>      Но замечаю удивленно,</a:t>
            </a:r>
          </a:p>
          <a:p>
            <a:pPr>
              <a:buNone/>
            </a:pPr>
            <a:r>
              <a:rPr lang="ru-RU" dirty="0" smtClean="0">
                <a:solidFill>
                  <a:srgbClr val="FE0606"/>
                </a:solidFill>
              </a:rPr>
              <a:t>    </a:t>
            </a:r>
            <a:r>
              <a:rPr lang="ru-RU" sz="1600" dirty="0" smtClean="0">
                <a:solidFill>
                  <a:srgbClr val="FE0606"/>
                </a:solidFill>
              </a:rPr>
              <a:t>Что сам во внутрь себя глядел,</a:t>
            </a:r>
          </a:p>
          <a:p>
            <a:pPr>
              <a:buNone/>
            </a:pPr>
            <a:r>
              <a:rPr lang="ru-RU" sz="1600" dirty="0" smtClean="0">
                <a:solidFill>
                  <a:srgbClr val="FE0606"/>
                </a:solidFill>
              </a:rPr>
              <a:t>        Что в пристальности глаз зеркальных,</a:t>
            </a:r>
          </a:p>
          <a:p>
            <a:pPr>
              <a:buNone/>
            </a:pPr>
            <a:r>
              <a:rPr lang="ru-RU" sz="1600" dirty="0" smtClean="0">
                <a:solidFill>
                  <a:srgbClr val="FE0606"/>
                </a:solidFill>
              </a:rPr>
              <a:t>       Опаловых и вертикальных,</a:t>
            </a:r>
          </a:p>
          <a:p>
            <a:pPr>
              <a:buNone/>
            </a:pPr>
            <a:r>
              <a:rPr lang="ru-RU" sz="1600" dirty="0" smtClean="0">
                <a:solidFill>
                  <a:srgbClr val="FE0606"/>
                </a:solidFill>
              </a:rPr>
              <a:t>       Читаю собственный удел.</a:t>
            </a:r>
            <a:endParaRPr lang="ru-RU" dirty="0" smtClean="0">
              <a:solidFill>
                <a:srgbClr val="FE0606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называется порода самой большой кошки мира?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357299"/>
            <a:ext cx="892971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_Порода</a:t>
            </a:r>
            <a:r>
              <a:rPr lang="ru-RU" dirty="0" smtClean="0"/>
              <a:t> кошек "</a:t>
            </a:r>
            <a:r>
              <a:rPr lang="ru-RU" dirty="0" err="1" smtClean="0"/>
              <a:t>Ашера</a:t>
            </a:r>
            <a:r>
              <a:rPr lang="ru-RU" dirty="0" smtClean="0"/>
              <a:t>": </a:t>
            </a:r>
            <a:br>
              <a:rPr lang="ru-RU" dirty="0" smtClean="0"/>
            </a:br>
            <a:r>
              <a:rPr lang="ru-RU" dirty="0" smtClean="0"/>
              <a:t>_ </a:t>
            </a:r>
            <a:r>
              <a:rPr lang="ru-RU" dirty="0" err="1" smtClean="0"/>
              <a:t>Ашера</a:t>
            </a:r>
            <a:r>
              <a:rPr lang="ru-RU" dirty="0" smtClean="0"/>
              <a:t> — самая редкая и экзотичная домашняя кошка в мире. Является главным достижением </a:t>
            </a:r>
            <a:r>
              <a:rPr lang="ru-RU" dirty="0" err="1" smtClean="0"/>
              <a:t>биотехнологической</a:t>
            </a:r>
            <a:r>
              <a:rPr lang="ru-RU" dirty="0" smtClean="0"/>
              <a:t> компании </a:t>
            </a:r>
            <a:r>
              <a:rPr lang="ru-RU" dirty="0" err="1" smtClean="0"/>
              <a:t>Lifestyle</a:t>
            </a:r>
            <a:r>
              <a:rPr lang="ru-RU" dirty="0" smtClean="0"/>
              <a:t> </a:t>
            </a:r>
            <a:r>
              <a:rPr lang="ru-RU" dirty="0" err="1" smtClean="0"/>
              <a:t>Pets</a:t>
            </a:r>
            <a:r>
              <a:rPr lang="ru-RU" dirty="0" smtClean="0"/>
              <a:t>, специализирующейся на выведении </a:t>
            </a:r>
            <a:r>
              <a:rPr lang="ru-RU" dirty="0" err="1" smtClean="0"/>
              <a:t>гиппоалергенных</a:t>
            </a:r>
            <a:r>
              <a:rPr lang="ru-RU" dirty="0" smtClean="0"/>
              <a:t> домашних животных. С первого взгляда на </a:t>
            </a:r>
            <a:r>
              <a:rPr lang="ru-RU" dirty="0" err="1" smtClean="0"/>
              <a:t>Ашеру</a:t>
            </a:r>
            <a:r>
              <a:rPr lang="ru-RU" dirty="0" smtClean="0"/>
              <a:t> всегда появляется удивление. Затем возникают вопросы. Это мини-леопард? </a:t>
            </a:r>
            <a:br>
              <a:rPr lang="ru-RU" dirty="0" smtClean="0"/>
            </a:br>
            <a:r>
              <a:rPr lang="ru-RU" dirty="0" smtClean="0"/>
              <a:t> Компания </a:t>
            </a:r>
            <a:r>
              <a:rPr lang="ru-RU" dirty="0" err="1" smtClean="0"/>
              <a:t>Lifestyle</a:t>
            </a:r>
            <a:r>
              <a:rPr lang="ru-RU" dirty="0" smtClean="0"/>
              <a:t> </a:t>
            </a:r>
            <a:r>
              <a:rPr lang="ru-RU" dirty="0" err="1" smtClean="0"/>
              <a:t>Pets</a:t>
            </a:r>
            <a:r>
              <a:rPr lang="ru-RU" dirty="0" smtClean="0"/>
              <a:t> вывела породу «</a:t>
            </a:r>
            <a:r>
              <a:rPr lang="ru-RU" dirty="0" err="1" smtClean="0"/>
              <a:t>ашера</a:t>
            </a:r>
            <a:r>
              <a:rPr lang="ru-RU" dirty="0" smtClean="0"/>
              <a:t>» путем запатентованного скрещивания экзотических семейств кошачьих африканского сервала и азиатской леопардовой кошки, с последующим смешением с домашней кошкой.   </a:t>
            </a:r>
            <a:r>
              <a:rPr lang="ru-RU" dirty="0" err="1" smtClean="0"/>
              <a:t>Ашера</a:t>
            </a:r>
            <a:r>
              <a:rPr lang="ru-RU" dirty="0" smtClean="0"/>
              <a:t>, вес которой может достигать 14 килограмм, а рост в высоту — одного метра, также является самой крупной домашней кошкой в мире. 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err="1" smtClean="0"/>
              <a:t>Ашеры</a:t>
            </a:r>
            <a:r>
              <a:rPr lang="ru-RU" dirty="0" smtClean="0"/>
              <a:t> высоко интеллектуальны, очень нежны и обладают великолепным темпераментом, они не требуют особого ухода, как и обычные кошки. Будучи коммуникабельной, </a:t>
            </a:r>
            <a:r>
              <a:rPr lang="ru-RU" dirty="0" err="1" smtClean="0"/>
              <a:t>ашера</a:t>
            </a:r>
            <a:r>
              <a:rPr lang="ru-RU" dirty="0" smtClean="0"/>
              <a:t> хорошо ладит с другими питомцами, а также с детьми, и, что не характерно для кошек обычной породы, спокойно относится к прогулкам на поводке. </a:t>
            </a:r>
            <a:br>
              <a:rPr lang="ru-RU" dirty="0" smtClean="0"/>
            </a:br>
            <a:r>
              <a:rPr lang="ru-RU" dirty="0" smtClean="0"/>
              <a:t>  Вся правда о кошке </a:t>
            </a:r>
            <a:r>
              <a:rPr lang="ru-RU" dirty="0" err="1" smtClean="0"/>
              <a:t>Ашера</a:t>
            </a:r>
            <a:r>
              <a:rPr lang="ru-RU" dirty="0" smtClean="0"/>
              <a:t>: 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err="1" smtClean="0"/>
              <a:t>Ашера</a:t>
            </a:r>
            <a:r>
              <a:rPr lang="ru-RU" dirty="0" smtClean="0"/>
              <a:t> — вымышленная гибридная порода кошек, названная в честь богини  </a:t>
            </a:r>
            <a:r>
              <a:rPr lang="ru-RU" dirty="0" err="1" smtClean="0"/>
              <a:t>Ашеры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1026" name="Picture 2" descr="E:\Savannah_Cat-bubba-f3-savannah-on-tree-trunk-300x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205531">
            <a:off x="6751315" y="373191"/>
            <a:ext cx="2320226" cy="83289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0"/>
            <a:ext cx="792961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Заявлялось, что была выведена в 2006 году </a:t>
            </a:r>
            <a:r>
              <a:rPr lang="ru-RU" dirty="0" err="1" smtClean="0"/>
              <a:t>биотехнологической</a:t>
            </a:r>
            <a:r>
              <a:rPr lang="ru-RU" dirty="0" smtClean="0"/>
              <a:t> компанией </a:t>
            </a:r>
            <a:r>
              <a:rPr lang="ru-RU" dirty="0" err="1" smtClean="0"/>
              <a:t>Lifestyle</a:t>
            </a:r>
            <a:r>
              <a:rPr lang="ru-RU" dirty="0" smtClean="0"/>
              <a:t> </a:t>
            </a:r>
            <a:r>
              <a:rPr lang="ru-RU" dirty="0" err="1" smtClean="0"/>
              <a:t>Pets</a:t>
            </a:r>
            <a:r>
              <a:rPr lang="ru-RU" dirty="0" smtClean="0"/>
              <a:t> на основе генов африканского сервала, азиатской бенгальской кошки и обычной домашней кошки. Что оказалось недалеко от правды. </a:t>
            </a:r>
            <a:br>
              <a:rPr lang="ru-RU" dirty="0" smtClean="0"/>
            </a:br>
            <a:r>
              <a:rPr lang="ru-RU" dirty="0" smtClean="0"/>
              <a:t>Тест ДНК доказал, что </a:t>
            </a:r>
            <a:r>
              <a:rPr lang="ru-RU" dirty="0" err="1" smtClean="0"/>
              <a:t>Ашера</a:t>
            </a:r>
            <a:r>
              <a:rPr lang="ru-RU" dirty="0" smtClean="0"/>
              <a:t> является классическим представителем породы Саванна, выведенной в США в начале 80-х годов в результате скрещивания африканского сервала и домашней бенгальской кошки, которая в свою очередь является гибридом обычной домашней и дикой бенгальской кошек. </a:t>
            </a:r>
            <a:br>
              <a:rPr lang="ru-RU" dirty="0" smtClean="0"/>
            </a:br>
            <a:r>
              <a:rPr lang="ru-RU" dirty="0" smtClean="0"/>
              <a:t>По заявлениям </a:t>
            </a:r>
            <a:r>
              <a:rPr lang="ru-RU" dirty="0" err="1" smtClean="0"/>
              <a:t>Lifestyle</a:t>
            </a:r>
            <a:r>
              <a:rPr lang="ru-RU" dirty="0" smtClean="0"/>
              <a:t> </a:t>
            </a:r>
            <a:r>
              <a:rPr lang="ru-RU" dirty="0" err="1" smtClean="0"/>
              <a:t>Pets</a:t>
            </a:r>
            <a:r>
              <a:rPr lang="ru-RU" dirty="0" smtClean="0"/>
              <a:t> — самая крупная из домашних кошек, может достигать веса 14 кг и в длину 1 метра, </a:t>
            </a:r>
            <a:r>
              <a:rPr lang="ru-RU" dirty="0" err="1" smtClean="0"/>
              <a:t>гипоаллергенная</a:t>
            </a:r>
            <a:r>
              <a:rPr lang="ru-RU" dirty="0" smtClean="0"/>
              <a:t>. Одна из самых дорогих пород кошек (цена котенка 22000—27000 $).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 descr="E:\ashera_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221558">
            <a:off x="358094" y="3726527"/>
            <a:ext cx="2717940" cy="2767794"/>
          </a:xfrm>
          <a:prstGeom prst="rect">
            <a:avLst/>
          </a:prstGeom>
          <a:noFill/>
        </p:spPr>
      </p:pic>
      <p:pic>
        <p:nvPicPr>
          <p:cNvPr id="5123" name="Picture 3" descr="E:\ashera_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30463">
            <a:off x="6570767" y="3709373"/>
            <a:ext cx="2379562" cy="2704166"/>
          </a:xfrm>
          <a:prstGeom prst="rect">
            <a:avLst/>
          </a:prstGeom>
          <a:noFill/>
        </p:spPr>
      </p:pic>
      <p:pic>
        <p:nvPicPr>
          <p:cNvPr id="7170" name="Picture 2" descr="E:\ashera_0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3786190"/>
            <a:ext cx="2619360" cy="250033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20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rgbClr val="C00000"/>
                </a:solidFill>
              </a:rPr>
              <a:t>Спасибо </a:t>
            </a:r>
            <a:br>
              <a:rPr lang="ru-RU" sz="7200" dirty="0" smtClean="0">
                <a:solidFill>
                  <a:srgbClr val="C00000"/>
                </a:solidFill>
              </a:rPr>
            </a:br>
            <a:r>
              <a:rPr lang="ru-RU" sz="7200" dirty="0" smtClean="0">
                <a:solidFill>
                  <a:srgbClr val="C00000"/>
                </a:solidFill>
              </a:rPr>
              <a:t>за внимание!</a:t>
            </a:r>
            <a:br>
              <a:rPr lang="ru-RU" sz="7200" dirty="0" smtClean="0">
                <a:solidFill>
                  <a:srgbClr val="C00000"/>
                </a:solidFill>
              </a:rPr>
            </a:br>
            <a:r>
              <a:rPr lang="ru-RU" sz="7200" dirty="0" smtClean="0">
                <a:solidFill>
                  <a:srgbClr val="C00000"/>
                </a:solidFill>
              </a:rPr>
              <a:t>До новых встреч!</a:t>
            </a:r>
            <a:br>
              <a:rPr lang="ru-RU" sz="7200" dirty="0" smtClean="0">
                <a:solidFill>
                  <a:srgbClr val="C00000"/>
                </a:solidFill>
              </a:rPr>
            </a:br>
            <a:r>
              <a:rPr lang="ru-RU" sz="7200" dirty="0" smtClean="0">
                <a:solidFill>
                  <a:schemeClr val="accent1">
                    <a:lumMod val="50000"/>
                  </a:schemeClr>
                </a:solidFill>
              </a:rPr>
              <a:t>            </a:t>
            </a:r>
            <a:endParaRPr lang="ru-RU" sz="72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Picture 46" descr="babochkia-50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96" y="571480"/>
            <a:ext cx="9334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2" descr="detia-74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37711">
            <a:off x="7182743" y="4611483"/>
            <a:ext cx="1120775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1" descr="babochkia-49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785794"/>
            <a:ext cx="140970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714356"/>
            <a:ext cx="7772400" cy="2071701"/>
          </a:xfrm>
        </p:spPr>
        <p:txBody>
          <a:bodyPr>
            <a:normAutofit fontScale="90000"/>
          </a:bodyPr>
          <a:lstStyle/>
          <a:p>
            <a:r>
              <a:rPr lang="ru-RU" sz="7200" dirty="0" smtClean="0"/>
              <a:t>Мои самые любимые кошки.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0806960" flipH="1" flipV="1">
            <a:off x="4620786" y="2856999"/>
            <a:ext cx="45719" cy="432040"/>
          </a:xfrm>
        </p:spPr>
        <p:txBody>
          <a:bodyPr>
            <a:normAutofit/>
          </a:bodyPr>
          <a:lstStyle/>
          <a:p>
            <a:endParaRPr lang="ru-RU" sz="2000" dirty="0"/>
          </a:p>
        </p:txBody>
      </p:sp>
      <p:pic>
        <p:nvPicPr>
          <p:cNvPr id="1026" name="Picture 2" descr="http://www.bestwallpapers.net.ru/private/img/cats/mini_cats_19.10.2010_bw_04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35492"/>
            <a:ext cx="3500430" cy="28225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E:\1%20(177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62680" y="4214818"/>
            <a:ext cx="2981320" cy="30019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E:\453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86182" y="4643446"/>
            <a:ext cx="1928826" cy="20190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E:\getImage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2857520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 descr="E:\7564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71802" y="2643182"/>
            <a:ext cx="3200424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E:\1%20(73)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15074" y="2643182"/>
            <a:ext cx="2500298" cy="16827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E:\wallpapers_cats_365-1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7158" y="2571744"/>
            <a:ext cx="2309829" cy="166093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071546"/>
            <a:ext cx="3429000" cy="928694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>Почему же я так их люблю?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2428868"/>
            <a:ext cx="3429000" cy="3286148"/>
          </a:xfrm>
        </p:spPr>
        <p:txBody>
          <a:bodyPr>
            <a:normAutofit fontScale="85000" lnSpcReduction="20000"/>
          </a:bodyPr>
          <a:lstStyle/>
          <a:p>
            <a:r>
              <a:rPr lang="ru-RU" sz="2800" dirty="0" smtClean="0"/>
              <a:t> Я их люблю за то, что ласка в них , любовь , забота и игривость. Эти качества лучше всего сочетаются с грацией, красотой, милым взглядом и самое главное эти создания </a:t>
            </a:r>
            <a:r>
              <a:rPr lang="ru-RU" sz="2800" smtClean="0"/>
              <a:t>божьи и очень</a:t>
            </a:r>
            <a:endParaRPr lang="ru-RU" sz="2800" dirty="0" smtClean="0"/>
          </a:p>
          <a:p>
            <a:r>
              <a:rPr lang="ru-RU" sz="2800" dirty="0" smtClean="0"/>
              <a:t>прелестны…</a:t>
            </a:r>
          </a:p>
        </p:txBody>
      </p:sp>
      <p:pic>
        <p:nvPicPr>
          <p:cNvPr id="7" name="Рисунок 6" descr="1%20(77)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2486" r="12486"/>
          <a:stretch>
            <a:fillRect/>
          </a:stretch>
        </p:blipFill>
        <p:spPr>
          <a:xfrm rot="21380908">
            <a:off x="758883" y="1113640"/>
            <a:ext cx="4051194" cy="4133353"/>
          </a:xfrm>
        </p:spPr>
      </p:pic>
      <p:pic>
        <p:nvPicPr>
          <p:cNvPr id="1026" name="Picture 2" descr="E:\33561399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2975" y="5252856"/>
            <a:ext cx="2388507" cy="1605144"/>
          </a:xfrm>
          <a:prstGeom prst="rect">
            <a:avLst/>
          </a:prstGeom>
          <a:noFill/>
        </p:spPr>
      </p:pic>
      <p:pic>
        <p:nvPicPr>
          <p:cNvPr id="1027" name="Picture 3" descr="E:\1396318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99068" y="5286388"/>
            <a:ext cx="1844932" cy="1571612"/>
          </a:xfrm>
          <a:prstGeom prst="rect">
            <a:avLst/>
          </a:prstGeom>
          <a:noFill/>
        </p:spPr>
      </p:pic>
      <p:pic>
        <p:nvPicPr>
          <p:cNvPr id="1029" name="Picture 5" descr="E:\1%20(25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1180410">
            <a:off x="1071538" y="5429250"/>
            <a:ext cx="1905000" cy="1428750"/>
          </a:xfrm>
          <a:prstGeom prst="rect">
            <a:avLst/>
          </a:prstGeom>
          <a:noFill/>
        </p:spPr>
      </p:pic>
      <p:pic>
        <p:nvPicPr>
          <p:cNvPr id="1030" name="Picture 6" descr="E:\s4449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786710" y="714356"/>
            <a:ext cx="1357290" cy="1571636"/>
          </a:xfrm>
          <a:prstGeom prst="rect">
            <a:avLst/>
          </a:prstGeom>
          <a:noFill/>
        </p:spPr>
      </p:pic>
      <p:pic>
        <p:nvPicPr>
          <p:cNvPr id="1031" name="Picture 7" descr="E:\wallpapers_cats_56-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949157">
            <a:off x="367894" y="-143349"/>
            <a:ext cx="1225159" cy="129720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357166"/>
            <a:ext cx="3429000" cy="2057400"/>
          </a:xfrm>
        </p:spPr>
        <p:txBody>
          <a:bodyPr>
            <a:noAutofit/>
          </a:bodyPr>
          <a:lstStyle/>
          <a:p>
            <a:r>
              <a:rPr lang="ru-RU" sz="4000" dirty="0" smtClean="0"/>
              <a:t>Немного</a:t>
            </a:r>
            <a:br>
              <a:rPr lang="ru-RU" sz="4000" dirty="0" smtClean="0"/>
            </a:br>
            <a:r>
              <a:rPr lang="ru-RU" sz="4000" dirty="0" smtClean="0"/>
              <a:t> о</a:t>
            </a:r>
            <a:br>
              <a:rPr lang="ru-RU" sz="4000" dirty="0" smtClean="0"/>
            </a:br>
            <a:r>
              <a:rPr lang="ru-RU" sz="4000" dirty="0" smtClean="0"/>
              <a:t> кошках </a:t>
            </a:r>
            <a:br>
              <a:rPr lang="ru-RU" sz="4000" dirty="0" smtClean="0"/>
            </a:br>
            <a:r>
              <a:rPr lang="ru-RU" sz="4000" dirty="0" smtClean="0"/>
              <a:t>(в общем)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072066" y="2500306"/>
            <a:ext cx="4071934" cy="4357694"/>
          </a:xfrm>
        </p:spPr>
        <p:txBody>
          <a:bodyPr>
            <a:normAutofit fontScale="92500" lnSpcReduction="20000"/>
          </a:bodyPr>
          <a:lstStyle/>
          <a:p>
            <a:r>
              <a:rPr lang="ru-RU" sz="1800" dirty="0" smtClean="0"/>
              <a:t> Кошки живут от 10 до 15 лет, но бывают коты долгожители(как и люди) максимум 25 лет(в книге рекордов «</a:t>
            </a:r>
            <a:r>
              <a:rPr lang="ru-RU" sz="1800" dirty="0" smtClean="0"/>
              <a:t>Гиннеса</a:t>
            </a:r>
            <a:r>
              <a:rPr lang="ru-RU" sz="1800" dirty="0" smtClean="0"/>
              <a:t>»).</a:t>
            </a:r>
          </a:p>
          <a:p>
            <a:r>
              <a:rPr lang="ru-RU" sz="1800" dirty="0" smtClean="0">
                <a:solidFill>
                  <a:srgbClr val="FF9966"/>
                </a:solidFill>
              </a:rPr>
              <a:t> Некоторые ученые утверждают, что у кошек 9 жизней. Я думаю это не правда. У кошек существуют некоторые рефлексы. Один из которых есть у каждой кошки. При падении. Вот почему кошка всегда приземляется на все четыре лапы.</a:t>
            </a:r>
          </a:p>
          <a:p>
            <a:r>
              <a:rPr lang="ru-RU" sz="1800" dirty="0" smtClean="0">
                <a:solidFill>
                  <a:srgbClr val="FF9966"/>
                </a:solidFill>
              </a:rPr>
              <a:t> Сначала кот поворачивается на спину, затем поворачиваясь на живот, вытягивая лапы вниз и вращая хвостом. </a:t>
            </a:r>
          </a:p>
          <a:p>
            <a:r>
              <a:rPr lang="ru-RU" sz="1800" dirty="0" smtClean="0">
                <a:solidFill>
                  <a:srgbClr val="FF9966"/>
                </a:solidFill>
              </a:rPr>
              <a:t> Но ученые доказали, что при падение с маленькой высоты кошки получают больше травм, чем с падения с большой высоты.</a:t>
            </a:r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endParaRPr lang="ru-RU" sz="1800" dirty="0"/>
          </a:p>
        </p:txBody>
      </p:sp>
      <p:pic>
        <p:nvPicPr>
          <p:cNvPr id="5" name="Рисунок 4" descr="IMG_7532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4987" r="14987"/>
          <a:stretch>
            <a:fillRect/>
          </a:stretch>
        </p:blipFill>
        <p:spPr/>
      </p:pic>
      <p:pic>
        <p:nvPicPr>
          <p:cNvPr id="1026" name="Picture 2" descr="E:\мои проекты для Татьяны Олеговны\IMG_74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5357826"/>
            <a:ext cx="1050123" cy="1500174"/>
          </a:xfrm>
          <a:prstGeom prst="rect">
            <a:avLst/>
          </a:prstGeom>
          <a:noFill/>
        </p:spPr>
      </p:pic>
      <p:pic>
        <p:nvPicPr>
          <p:cNvPr id="1028" name="Picture 4" descr="E:\мои проекты для Татьяны Олеговны\britanskaya-korotkosherstnaya-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8149" y="0"/>
            <a:ext cx="1285852" cy="1928802"/>
          </a:xfrm>
          <a:prstGeom prst="rect">
            <a:avLst/>
          </a:prstGeom>
          <a:noFill/>
        </p:spPr>
      </p:pic>
      <p:pic>
        <p:nvPicPr>
          <p:cNvPr id="1029" name="Picture 5" descr="E:\мои проекты для Татьяны Олеговны\wallpapers_cats_52-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263149"/>
            <a:ext cx="1142976" cy="1594851"/>
          </a:xfrm>
          <a:prstGeom prst="rect">
            <a:avLst/>
          </a:prstGeom>
          <a:noFill/>
        </p:spPr>
      </p:pic>
      <p:pic>
        <p:nvPicPr>
          <p:cNvPr id="1030" name="Picture 6" descr="E:\мои проекты для Татьяны Олеговны\wallpapers_cats_54-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00232" y="5250658"/>
            <a:ext cx="1071561" cy="160734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9190" y="0"/>
            <a:ext cx="3929066" cy="2057400"/>
          </a:xfrm>
        </p:spPr>
        <p:txBody>
          <a:bodyPr>
            <a:noAutofit/>
          </a:bodyPr>
          <a:lstStyle/>
          <a:p>
            <a:r>
              <a:rPr lang="ru-RU" sz="3600" dirty="0" smtClean="0"/>
              <a:t>Как </a:t>
            </a:r>
            <a:br>
              <a:rPr lang="ru-RU" sz="3600" dirty="0" smtClean="0"/>
            </a:br>
            <a:r>
              <a:rPr lang="ru-RU" sz="3600" dirty="0" smtClean="0"/>
              <a:t>разговаривают кошки?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072066" y="2000240"/>
            <a:ext cx="4071934" cy="485776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 У кошек свой язык- жестов, мяуканье и мурлыканье только для человека. </a:t>
            </a:r>
          </a:p>
          <a:p>
            <a:r>
              <a:rPr lang="ru-RU" sz="1800" dirty="0" smtClean="0"/>
              <a:t> Я думаю, что кошки думают, что они отдельная нация. И у них есть свой бог как и у людей Иисус Христос, но у них совсем другой бог.</a:t>
            </a:r>
            <a:endParaRPr lang="ru-RU" sz="1800" dirty="0"/>
          </a:p>
        </p:txBody>
      </p:sp>
      <p:pic>
        <p:nvPicPr>
          <p:cNvPr id="7" name="Рисунок 6" descr="IMG_9182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5013" b="15013"/>
          <a:stretch>
            <a:fillRect/>
          </a:stretch>
        </p:blipFill>
        <p:spPr/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1857372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Какая порода нравится мне больше всех?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286380" y="2928934"/>
            <a:ext cx="3500438" cy="3786214"/>
          </a:xfrm>
        </p:spPr>
        <p:txBody>
          <a:bodyPr>
            <a:normAutofit fontScale="62500" lnSpcReduction="20000"/>
          </a:bodyPr>
          <a:lstStyle/>
          <a:p>
            <a:r>
              <a:rPr lang="ru-RU" sz="2800" dirty="0" smtClean="0"/>
              <a:t>Сингапура. </a:t>
            </a:r>
          </a:p>
          <a:p>
            <a:r>
              <a:rPr lang="ru-RU" sz="2800" dirty="0" smtClean="0"/>
              <a:t>  Самая маленькая порода кошек в мире.</a:t>
            </a:r>
          </a:p>
          <a:p>
            <a:r>
              <a:rPr lang="ru-RU" sz="2800" dirty="0" smtClean="0"/>
              <a:t>  Одна из редких пород.</a:t>
            </a:r>
          </a:p>
          <a:p>
            <a:r>
              <a:rPr lang="ru-RU" sz="2800" dirty="0" smtClean="0"/>
              <a:t>  На картинках показано все три окраса.</a:t>
            </a:r>
          </a:p>
          <a:p>
            <a:r>
              <a:rPr lang="ru-RU" sz="2800" dirty="0" smtClean="0"/>
              <a:t>  </a:t>
            </a:r>
            <a:r>
              <a:rPr lang="ru-RU" sz="2800" dirty="0" smtClean="0">
                <a:solidFill>
                  <a:srgbClr val="FFC000"/>
                </a:solidFill>
              </a:rPr>
              <a:t>Первая картинка кошка с окрасом: коричневый </a:t>
            </a:r>
            <a:r>
              <a:rPr lang="ru-RU" sz="2800" dirty="0" err="1" smtClean="0">
                <a:solidFill>
                  <a:srgbClr val="FFC000"/>
                </a:solidFill>
              </a:rPr>
              <a:t>типинг</a:t>
            </a:r>
            <a:r>
              <a:rPr lang="ru-RU" sz="2800" dirty="0" smtClean="0">
                <a:solidFill>
                  <a:srgbClr val="FFC000"/>
                </a:solidFill>
              </a:rPr>
              <a:t> на фоне  цвета слоновой кости. </a:t>
            </a:r>
          </a:p>
          <a:p>
            <a:r>
              <a:rPr lang="ru-RU" sz="2800" dirty="0" smtClean="0">
                <a:solidFill>
                  <a:srgbClr val="FFC000"/>
                </a:solidFill>
              </a:rPr>
              <a:t>  </a:t>
            </a:r>
            <a:r>
              <a:rPr lang="ru-RU" sz="2800" dirty="0" smtClean="0">
                <a:solidFill>
                  <a:srgbClr val="FEF882"/>
                </a:solidFill>
              </a:rPr>
              <a:t>Вторая картинка кошка с окрасом: золотистый </a:t>
            </a:r>
            <a:r>
              <a:rPr lang="ru-RU" sz="2800" dirty="0" err="1" smtClean="0">
                <a:solidFill>
                  <a:srgbClr val="FEF882"/>
                </a:solidFill>
              </a:rPr>
              <a:t>типинг</a:t>
            </a:r>
            <a:r>
              <a:rPr lang="ru-RU" sz="2800" dirty="0" smtClean="0">
                <a:solidFill>
                  <a:srgbClr val="FEF882"/>
                </a:solidFill>
              </a:rPr>
              <a:t> на фоне слоновой кости. </a:t>
            </a:r>
          </a:p>
          <a:p>
            <a:r>
              <a:rPr lang="ru-RU" sz="2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Третья картинка кошки с окрасом: более выраженный коричневый на фоне слоновой кости. </a:t>
            </a:r>
          </a:p>
        </p:txBody>
      </p:sp>
      <p:pic>
        <p:nvPicPr>
          <p:cNvPr id="6" name="Рисунок 5" descr="Singapura_Cat_breed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2486" r="12486"/>
          <a:stretch>
            <a:fillRect/>
          </a:stretch>
        </p:blipFill>
        <p:spPr>
          <a:xfrm rot="21316907">
            <a:off x="2723100" y="1083955"/>
            <a:ext cx="2122368" cy="2030808"/>
          </a:xfrm>
        </p:spPr>
      </p:pic>
      <p:pic>
        <p:nvPicPr>
          <p:cNvPr id="2050" name="Picture 2" descr="E:\singapur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414661">
            <a:off x="571472" y="1142984"/>
            <a:ext cx="1995090" cy="1527039"/>
          </a:xfrm>
          <a:prstGeom prst="rect">
            <a:avLst/>
          </a:prstGeom>
          <a:noFill/>
        </p:spPr>
      </p:pic>
      <p:pic>
        <p:nvPicPr>
          <p:cNvPr id="2051" name="Picture 3" descr="E:\Three-Singapura-cat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190238">
            <a:off x="893861" y="3352202"/>
            <a:ext cx="2429978" cy="196269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4" y="500042"/>
            <a:ext cx="4000496" cy="1500198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>Как возникла порода?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214942" y="2357430"/>
            <a:ext cx="3714776" cy="4143404"/>
          </a:xfrm>
        </p:spPr>
        <p:txBody>
          <a:bodyPr>
            <a:normAutofit fontScale="85000" lnSpcReduction="10000"/>
          </a:bodyPr>
          <a:lstStyle/>
          <a:p>
            <a:r>
              <a:rPr lang="ru-RU" sz="2400" dirty="0" smtClean="0"/>
              <a:t> ВЕРСИЯ первых заводчиков(от которых они позднее оказались)гласила, что трех представителей этой породы они нашли в 1974 году, гуляя  по улицам    Сингапура, где такие кошки нередко встречаются среди бездомных или живущих в сточных трубах животных. Те, кто в этой истории сомневается, утверждают, что первых подобных кошек поймали на улицах Хьюстона, в Техасе. </a:t>
            </a:r>
            <a:endParaRPr lang="ru-RU" sz="2400" dirty="0"/>
          </a:p>
        </p:txBody>
      </p:sp>
      <p:pic>
        <p:nvPicPr>
          <p:cNvPr id="9" name="Рисунок 8" descr="Singapura_Cat_breed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2486" r="12486"/>
          <a:stretch>
            <a:fillRect/>
          </a:stretch>
        </p:blipFill>
        <p:spPr/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26530" y="0"/>
            <a:ext cx="3817470" cy="2928934"/>
          </a:xfrm>
        </p:spPr>
        <p:txBody>
          <a:bodyPr>
            <a:normAutofit/>
          </a:bodyPr>
          <a:lstStyle/>
          <a:p>
            <a:r>
              <a:rPr lang="ru-RU" dirty="0" smtClean="0"/>
              <a:t>Сколько кошек живет у меня дома? </a:t>
            </a:r>
            <a:br>
              <a:rPr lang="ru-RU" dirty="0" smtClean="0"/>
            </a:br>
            <a:r>
              <a:rPr lang="ru-RU" dirty="0" smtClean="0"/>
              <a:t>Какие породы живут у меня дома?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214942" y="3071810"/>
            <a:ext cx="3786214" cy="3643338"/>
          </a:xfrm>
        </p:spPr>
        <p:txBody>
          <a:bodyPr>
            <a:normAutofit fontScale="92500" lnSpcReduction="20000"/>
          </a:bodyPr>
          <a:lstStyle/>
          <a:p>
            <a:r>
              <a:rPr lang="ru-RU" sz="2000" dirty="0" smtClean="0"/>
              <a:t>  </a:t>
            </a:r>
            <a:r>
              <a:rPr lang="ru-RU" sz="3200" dirty="0" smtClean="0"/>
              <a:t>У меня дома живет две кошки разных пород. Кот </a:t>
            </a:r>
            <a:r>
              <a:rPr lang="ru-RU" sz="3200" dirty="0" err="1" smtClean="0"/>
              <a:t>Гарфилд</a:t>
            </a:r>
            <a:r>
              <a:rPr lang="ru-RU" sz="3200" dirty="0" smtClean="0"/>
              <a:t>(на фото №1) и кошка Маркиза(на фото №2).</a:t>
            </a:r>
          </a:p>
          <a:p>
            <a:r>
              <a:rPr lang="ru-RU" sz="3200" dirty="0" smtClean="0"/>
              <a:t>  Гаврюше 8 лет, а </a:t>
            </a:r>
            <a:r>
              <a:rPr lang="ru-RU" sz="3200" dirty="0" err="1" smtClean="0"/>
              <a:t>Манюше</a:t>
            </a:r>
            <a:r>
              <a:rPr lang="ru-RU" sz="3200" dirty="0" smtClean="0"/>
              <a:t> 12 лет.</a:t>
            </a:r>
          </a:p>
          <a:p>
            <a:r>
              <a:rPr lang="ru-RU" sz="2000" dirty="0" smtClean="0"/>
              <a:t>  </a:t>
            </a:r>
          </a:p>
          <a:p>
            <a:endParaRPr lang="ru-RU" sz="2000" dirty="0"/>
          </a:p>
        </p:txBody>
      </p:sp>
      <p:pic>
        <p:nvPicPr>
          <p:cNvPr id="5" name="Рисунок 4" descr="getImage.jpe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9" b="19"/>
          <a:stretch>
            <a:fillRect/>
          </a:stretch>
        </p:blipFill>
        <p:spPr>
          <a:xfrm>
            <a:off x="663682" y="1041002"/>
            <a:ext cx="2408120" cy="4316824"/>
          </a:xfrm>
        </p:spPr>
      </p:pic>
      <p:pic>
        <p:nvPicPr>
          <p:cNvPr id="3074" name="Picture 2" descr="E:\red-persian-tabby-ca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1142984"/>
            <a:ext cx="2141542" cy="421484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285728"/>
            <a:ext cx="3429000" cy="205740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Немного </a:t>
            </a:r>
            <a:br>
              <a:rPr lang="ru-RU" sz="4400" dirty="0" smtClean="0"/>
            </a:br>
            <a:r>
              <a:rPr lang="ru-RU" sz="4400" dirty="0" smtClean="0"/>
              <a:t>о Гаврюше.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214942" y="2500306"/>
            <a:ext cx="3929058" cy="3286148"/>
          </a:xfrm>
        </p:spPr>
        <p:txBody>
          <a:bodyPr>
            <a:noAutofit/>
          </a:bodyPr>
          <a:lstStyle/>
          <a:p>
            <a:r>
              <a:rPr lang="ru-RU" sz="2800" dirty="0" smtClean="0"/>
              <a:t>  Вы подумаете, что Гаврик страшный, но я думаю он красивый и в его глазах смелость, сила, ловкость и любовь ко мне, моим родным и друзьям. Порой я его называю «Любящий кот от бога» </a:t>
            </a:r>
          </a:p>
        </p:txBody>
      </p:sp>
      <p:pic>
        <p:nvPicPr>
          <p:cNvPr id="5" name="Рисунок 4" descr="getImage.jpe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9" b="19"/>
          <a:stretch>
            <a:fillRect/>
          </a:stretch>
        </p:blipFill>
        <p:spPr/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500</TotalTime>
  <Words>1214</Words>
  <Application>Microsoft Office PowerPoint</Application>
  <PresentationFormat>Экран (4:3)</PresentationFormat>
  <Paragraphs>84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Изящная</vt:lpstr>
      <vt:lpstr>МБОУ Вольгинская СОШ   601125  п. Вольгинский ул. Старовская дом 23  Петушинский район  Владимирская область  тел. 8 (49243) 7-17-19   Тема проекта: «Мои самые любимые кошки».    Автор: круглова александра александровна  4 «В» класс 01.07.2002 г.р. Руководитель: володина татьяна олеговна           учитель биологии </vt:lpstr>
      <vt:lpstr>Мои самые любимые кошки.</vt:lpstr>
      <vt:lpstr>Почему же я так их люблю?</vt:lpstr>
      <vt:lpstr>Немного  о  кошках  (в общем)</vt:lpstr>
      <vt:lpstr>Как  разговаривают кошки?</vt:lpstr>
      <vt:lpstr>Какая порода нравится мне больше всех?</vt:lpstr>
      <vt:lpstr>Как возникла порода?</vt:lpstr>
      <vt:lpstr>Сколько кошек живет у меня дома?  Какие породы живут у меня дома?</vt:lpstr>
      <vt:lpstr>Немного  о Гаврюше.</vt:lpstr>
      <vt:lpstr>Немного о Манюше.</vt:lpstr>
      <vt:lpstr>Немного  о породе Гарфилда.</vt:lpstr>
      <vt:lpstr>Немного  о  породе маркизы.</vt:lpstr>
      <vt:lpstr>Порода похожая на  сингапуру.</vt:lpstr>
      <vt:lpstr>Какая порода нравится  моей  сестре?</vt:lpstr>
      <vt:lpstr>Порода кошек похожая  на   таксу.</vt:lpstr>
      <vt:lpstr>Что я думаю о кошках.</vt:lpstr>
      <vt:lpstr>Как называется порода самой большой кошки мира?</vt:lpstr>
      <vt:lpstr>Презентация PowerPoint</vt:lpstr>
      <vt:lpstr>Спасибо  за внимание! До новых встреч!      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Мои самые любимые кошки.</dc:title>
  <dc:creator>МБОУ Вольгинская СОШ</dc:creator>
  <cp:lastModifiedBy>Михаил</cp:lastModifiedBy>
  <cp:revision>54</cp:revision>
  <dcterms:created xsi:type="dcterms:W3CDTF">2012-11-16T08:46:38Z</dcterms:created>
  <dcterms:modified xsi:type="dcterms:W3CDTF">2012-12-04T17:28:21Z</dcterms:modified>
</cp:coreProperties>
</file>