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7" r:id="rId23"/>
    <p:sldId id="279" r:id="rId24"/>
    <p:sldId id="280" r:id="rId25"/>
    <p:sldId id="281" r:id="rId26"/>
    <p:sldId id="283" r:id="rId27"/>
    <p:sldId id="285" r:id="rId28"/>
    <p:sldId id="284" r:id="rId29"/>
    <p:sldId id="286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7BF7F1-0D7D-44EB-89AF-FFAED633A130}" type="doc">
      <dgm:prSet loTypeId="urn:microsoft.com/office/officeart/2005/8/layout/hierarchy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64092652-32FA-4FA3-9AB1-5424DD3B66F8}">
      <dgm:prSet phldrT="[Текст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Добыча огня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2B85C2D9-7196-4BD4-A307-E1A5452AC048}" type="parTrans" cxnId="{17F1AA0F-0073-4769-BBFC-F7C2D39A4CA9}">
      <dgm:prSet/>
      <dgm:spPr/>
      <dgm:t>
        <a:bodyPr/>
        <a:lstStyle/>
        <a:p>
          <a:endParaRPr lang="ru-RU"/>
        </a:p>
      </dgm:t>
    </dgm:pt>
    <dgm:pt modelId="{53D4132D-226A-4139-AB16-32011419921E}" type="sibTrans" cxnId="{17F1AA0F-0073-4769-BBFC-F7C2D39A4CA9}">
      <dgm:prSet/>
      <dgm:spPr/>
      <dgm:t>
        <a:bodyPr/>
        <a:lstStyle/>
        <a:p>
          <a:endParaRPr lang="ru-RU"/>
        </a:p>
      </dgm:t>
    </dgm:pt>
    <dgm:pt modelId="{ADF415DD-EE89-4D9A-A40E-605904EDAB95}">
      <dgm:prSet phldrT="[Текст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Искусственное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C7C3C294-D7DC-42ED-BCFD-EE56D878220A}" type="parTrans" cxnId="{D721F116-F3FF-4FEE-8747-B05C40F617AE}">
      <dgm:prSet/>
      <dgm:spPr/>
      <dgm:t>
        <a:bodyPr/>
        <a:lstStyle/>
        <a:p>
          <a:endParaRPr lang="ru-RU"/>
        </a:p>
      </dgm:t>
    </dgm:pt>
    <dgm:pt modelId="{52C3BFBC-1838-4A75-82A8-110F91CD9E61}" type="sibTrans" cxnId="{D721F116-F3FF-4FEE-8747-B05C40F617AE}">
      <dgm:prSet/>
      <dgm:spPr/>
      <dgm:t>
        <a:bodyPr/>
        <a:lstStyle/>
        <a:p>
          <a:endParaRPr lang="ru-RU"/>
        </a:p>
      </dgm:t>
    </dgm:pt>
    <dgm:pt modelId="{614EFEE8-0917-4CF3-9E38-3AFFE3C82658}">
      <dgm:prSet phldrT="[Текст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Высекание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D50FD291-2085-4592-9DD9-535BD942FA1A}" type="parTrans" cxnId="{F4911D1B-6A84-446E-92CC-994B877382E5}">
      <dgm:prSet/>
      <dgm:spPr/>
      <dgm:t>
        <a:bodyPr/>
        <a:lstStyle/>
        <a:p>
          <a:endParaRPr lang="ru-RU"/>
        </a:p>
      </dgm:t>
    </dgm:pt>
    <dgm:pt modelId="{F00DFA6C-B182-47E6-BDDA-738041DB905C}" type="sibTrans" cxnId="{F4911D1B-6A84-446E-92CC-994B877382E5}">
      <dgm:prSet/>
      <dgm:spPr/>
      <dgm:t>
        <a:bodyPr/>
        <a:lstStyle/>
        <a:p>
          <a:endParaRPr lang="ru-RU"/>
        </a:p>
      </dgm:t>
    </dgm:pt>
    <dgm:pt modelId="{5A3756C2-43B3-4A8D-A5B9-904F42C0E12F}">
      <dgm:prSet phldrT="[Текст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Трение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430A3C4E-83CB-412F-85BB-5C63E18CF0B1}" type="parTrans" cxnId="{A56E7E71-A822-4070-B5C0-09585BF5AF2B}">
      <dgm:prSet/>
      <dgm:spPr/>
      <dgm:t>
        <a:bodyPr/>
        <a:lstStyle/>
        <a:p>
          <a:endParaRPr lang="ru-RU"/>
        </a:p>
      </dgm:t>
    </dgm:pt>
    <dgm:pt modelId="{0E32B171-E0AB-4D32-8820-6ECAF68A9F3E}" type="sibTrans" cxnId="{A56E7E71-A822-4070-B5C0-09585BF5AF2B}">
      <dgm:prSet/>
      <dgm:spPr/>
      <dgm:t>
        <a:bodyPr/>
        <a:lstStyle/>
        <a:p>
          <a:endParaRPr lang="ru-RU"/>
        </a:p>
      </dgm:t>
    </dgm:pt>
    <dgm:pt modelId="{765CE199-90CF-4300-81C3-9B5F715B5208}">
      <dgm:prSet phldrT="[Текст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Естественное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1C57F252-C4C2-48CC-B5B3-FD9DFD7DFB59}" type="parTrans" cxnId="{F65919D3-A5A6-41DD-99DA-490305A4F971}">
      <dgm:prSet/>
      <dgm:spPr/>
      <dgm:t>
        <a:bodyPr/>
        <a:lstStyle/>
        <a:p>
          <a:endParaRPr lang="ru-RU"/>
        </a:p>
      </dgm:t>
    </dgm:pt>
    <dgm:pt modelId="{35E7AF56-2ACD-4187-A26E-ADD4E011458C}" type="sibTrans" cxnId="{F65919D3-A5A6-41DD-99DA-490305A4F971}">
      <dgm:prSet/>
      <dgm:spPr/>
      <dgm:t>
        <a:bodyPr/>
        <a:lstStyle/>
        <a:p>
          <a:endParaRPr lang="ru-RU"/>
        </a:p>
      </dgm:t>
    </dgm:pt>
    <dgm:pt modelId="{CD599B88-F199-4969-910A-269823C13849}">
      <dgm:prSet phldrT="[Текст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Подбирали на лесных пожарищах,  а затем поддерживали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DC7CB21D-5FB4-4E57-BFFC-1F99A19A58E5}" type="parTrans" cxnId="{21D006D3-C25C-4D57-A092-F7A6FB703C29}">
      <dgm:prSet/>
      <dgm:spPr/>
      <dgm:t>
        <a:bodyPr/>
        <a:lstStyle/>
        <a:p>
          <a:endParaRPr lang="ru-RU"/>
        </a:p>
      </dgm:t>
    </dgm:pt>
    <dgm:pt modelId="{F0CDCF92-3A9B-41F9-A605-F4DC1237D706}" type="sibTrans" cxnId="{21D006D3-C25C-4D57-A092-F7A6FB703C29}">
      <dgm:prSet/>
      <dgm:spPr/>
      <dgm:t>
        <a:bodyPr/>
        <a:lstStyle/>
        <a:p>
          <a:endParaRPr lang="ru-RU"/>
        </a:p>
      </dgm:t>
    </dgm:pt>
    <dgm:pt modelId="{ADBBCB36-8132-4442-BA96-BDC22A1B2D0E}" type="pres">
      <dgm:prSet presAssocID="{C57BF7F1-0D7D-44EB-89AF-FFAED633A13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4E8A61B-C224-4BF3-AFF6-A010A0B0FB9A}" type="pres">
      <dgm:prSet presAssocID="{64092652-32FA-4FA3-9AB1-5424DD3B66F8}" presName="hierRoot1" presStyleCnt="0"/>
      <dgm:spPr/>
    </dgm:pt>
    <dgm:pt modelId="{5E7F1B38-59A7-462F-B8FB-FB8172A5E8C6}" type="pres">
      <dgm:prSet presAssocID="{64092652-32FA-4FA3-9AB1-5424DD3B66F8}" presName="composite" presStyleCnt="0"/>
      <dgm:spPr/>
    </dgm:pt>
    <dgm:pt modelId="{1DC06B9B-3525-4D51-B894-E2D388B12542}" type="pres">
      <dgm:prSet presAssocID="{64092652-32FA-4FA3-9AB1-5424DD3B66F8}" presName="background" presStyleLbl="node0" presStyleIdx="0" presStyleCnt="1"/>
      <dgm:spPr/>
    </dgm:pt>
    <dgm:pt modelId="{12FCFD3B-51AC-47B7-AF39-F46A95808C72}" type="pres">
      <dgm:prSet presAssocID="{64092652-32FA-4FA3-9AB1-5424DD3B66F8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302466-34C2-4856-AED3-25CB5BA4166F}" type="pres">
      <dgm:prSet presAssocID="{64092652-32FA-4FA3-9AB1-5424DD3B66F8}" presName="hierChild2" presStyleCnt="0"/>
      <dgm:spPr/>
    </dgm:pt>
    <dgm:pt modelId="{4E346A27-0299-43E0-8A2B-F047161732EE}" type="pres">
      <dgm:prSet presAssocID="{C7C3C294-D7DC-42ED-BCFD-EE56D878220A}" presName="Name10" presStyleLbl="parChTrans1D2" presStyleIdx="0" presStyleCnt="2"/>
      <dgm:spPr/>
      <dgm:t>
        <a:bodyPr/>
        <a:lstStyle/>
        <a:p>
          <a:endParaRPr lang="ru-RU"/>
        </a:p>
      </dgm:t>
    </dgm:pt>
    <dgm:pt modelId="{E2D1800E-106F-4667-B70F-CD83A865913E}" type="pres">
      <dgm:prSet presAssocID="{ADF415DD-EE89-4D9A-A40E-605904EDAB95}" presName="hierRoot2" presStyleCnt="0"/>
      <dgm:spPr/>
    </dgm:pt>
    <dgm:pt modelId="{413EF620-10DC-46CC-8045-6BD9D96AE216}" type="pres">
      <dgm:prSet presAssocID="{ADF415DD-EE89-4D9A-A40E-605904EDAB95}" presName="composite2" presStyleCnt="0"/>
      <dgm:spPr/>
    </dgm:pt>
    <dgm:pt modelId="{16A32F37-F329-44A4-8C75-F726A163D800}" type="pres">
      <dgm:prSet presAssocID="{ADF415DD-EE89-4D9A-A40E-605904EDAB95}" presName="background2" presStyleLbl="node2" presStyleIdx="0" presStyleCnt="2"/>
      <dgm:spPr/>
    </dgm:pt>
    <dgm:pt modelId="{44D75C60-E41F-4605-8CC0-800D2E5DC2E7}" type="pres">
      <dgm:prSet presAssocID="{ADF415DD-EE89-4D9A-A40E-605904EDAB95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767886B-AA80-42E8-97F2-341F67518D63}" type="pres">
      <dgm:prSet presAssocID="{ADF415DD-EE89-4D9A-A40E-605904EDAB95}" presName="hierChild3" presStyleCnt="0"/>
      <dgm:spPr/>
    </dgm:pt>
    <dgm:pt modelId="{31BA7C04-A1F1-40FC-BB77-3E1DE8D3211D}" type="pres">
      <dgm:prSet presAssocID="{D50FD291-2085-4592-9DD9-535BD942FA1A}" presName="Name17" presStyleLbl="parChTrans1D3" presStyleIdx="0" presStyleCnt="3"/>
      <dgm:spPr/>
      <dgm:t>
        <a:bodyPr/>
        <a:lstStyle/>
        <a:p>
          <a:endParaRPr lang="ru-RU"/>
        </a:p>
      </dgm:t>
    </dgm:pt>
    <dgm:pt modelId="{D6987E86-03A0-48BA-A15D-D8C4D5F5F608}" type="pres">
      <dgm:prSet presAssocID="{614EFEE8-0917-4CF3-9E38-3AFFE3C82658}" presName="hierRoot3" presStyleCnt="0"/>
      <dgm:spPr/>
    </dgm:pt>
    <dgm:pt modelId="{40105F70-8E97-4173-A925-3F3444FF9E63}" type="pres">
      <dgm:prSet presAssocID="{614EFEE8-0917-4CF3-9E38-3AFFE3C82658}" presName="composite3" presStyleCnt="0"/>
      <dgm:spPr/>
    </dgm:pt>
    <dgm:pt modelId="{B5EE07C6-2C9A-4779-BBE5-8D3A09FEAA26}" type="pres">
      <dgm:prSet presAssocID="{614EFEE8-0917-4CF3-9E38-3AFFE3C82658}" presName="background3" presStyleLbl="node3" presStyleIdx="0" presStyleCnt="3"/>
      <dgm:spPr/>
    </dgm:pt>
    <dgm:pt modelId="{88024851-AB0E-4472-A3C1-408DD90CD1CB}" type="pres">
      <dgm:prSet presAssocID="{614EFEE8-0917-4CF3-9E38-3AFFE3C82658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527D54-59FB-4967-BF2C-0F4592085DA4}" type="pres">
      <dgm:prSet presAssocID="{614EFEE8-0917-4CF3-9E38-3AFFE3C82658}" presName="hierChild4" presStyleCnt="0"/>
      <dgm:spPr/>
    </dgm:pt>
    <dgm:pt modelId="{70622A79-0252-4B9E-8337-980192A2F06A}" type="pres">
      <dgm:prSet presAssocID="{430A3C4E-83CB-412F-85BB-5C63E18CF0B1}" presName="Name17" presStyleLbl="parChTrans1D3" presStyleIdx="1" presStyleCnt="3"/>
      <dgm:spPr/>
      <dgm:t>
        <a:bodyPr/>
        <a:lstStyle/>
        <a:p>
          <a:endParaRPr lang="ru-RU"/>
        </a:p>
      </dgm:t>
    </dgm:pt>
    <dgm:pt modelId="{27E48C78-63C7-4366-8DE1-0642F543A9E1}" type="pres">
      <dgm:prSet presAssocID="{5A3756C2-43B3-4A8D-A5B9-904F42C0E12F}" presName="hierRoot3" presStyleCnt="0"/>
      <dgm:spPr/>
    </dgm:pt>
    <dgm:pt modelId="{86D4FA7D-B773-43AA-921C-DDECD54B2C8A}" type="pres">
      <dgm:prSet presAssocID="{5A3756C2-43B3-4A8D-A5B9-904F42C0E12F}" presName="composite3" presStyleCnt="0"/>
      <dgm:spPr/>
    </dgm:pt>
    <dgm:pt modelId="{5278F29F-2E60-466A-B21D-8F8A2F7C0A9D}" type="pres">
      <dgm:prSet presAssocID="{5A3756C2-43B3-4A8D-A5B9-904F42C0E12F}" presName="background3" presStyleLbl="node3" presStyleIdx="1" presStyleCnt="3"/>
      <dgm:spPr/>
    </dgm:pt>
    <dgm:pt modelId="{DAC2CB2E-D13A-4B6C-98E6-811C3E8B1E3A}" type="pres">
      <dgm:prSet presAssocID="{5A3756C2-43B3-4A8D-A5B9-904F42C0E12F}" presName="text3" presStyleLbl="fgAcc3" presStyleIdx="1" presStyleCnt="3" custLinFactNeighborX="542" custLinFactNeighborY="-19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590FA0-FAA3-4258-920B-3E6B7542661D}" type="pres">
      <dgm:prSet presAssocID="{5A3756C2-43B3-4A8D-A5B9-904F42C0E12F}" presName="hierChild4" presStyleCnt="0"/>
      <dgm:spPr/>
    </dgm:pt>
    <dgm:pt modelId="{CCEF94C9-CE49-497B-BCDF-BD95E1D564CF}" type="pres">
      <dgm:prSet presAssocID="{1C57F252-C4C2-48CC-B5B3-FD9DFD7DFB59}" presName="Name10" presStyleLbl="parChTrans1D2" presStyleIdx="1" presStyleCnt="2"/>
      <dgm:spPr/>
      <dgm:t>
        <a:bodyPr/>
        <a:lstStyle/>
        <a:p>
          <a:endParaRPr lang="ru-RU"/>
        </a:p>
      </dgm:t>
    </dgm:pt>
    <dgm:pt modelId="{FFF538E9-585A-4616-B66A-3CF160A6434C}" type="pres">
      <dgm:prSet presAssocID="{765CE199-90CF-4300-81C3-9B5F715B5208}" presName="hierRoot2" presStyleCnt="0"/>
      <dgm:spPr/>
    </dgm:pt>
    <dgm:pt modelId="{40385A89-48FD-4EF1-AC76-4677F73C2B62}" type="pres">
      <dgm:prSet presAssocID="{765CE199-90CF-4300-81C3-9B5F715B5208}" presName="composite2" presStyleCnt="0"/>
      <dgm:spPr/>
    </dgm:pt>
    <dgm:pt modelId="{61BE4C22-786F-4130-B6B0-00917347A58B}" type="pres">
      <dgm:prSet presAssocID="{765CE199-90CF-4300-81C3-9B5F715B5208}" presName="background2" presStyleLbl="node2" presStyleIdx="1" presStyleCnt="2"/>
      <dgm:spPr/>
    </dgm:pt>
    <dgm:pt modelId="{971BE1A0-61D2-4DEB-8283-3BE168112963}" type="pres">
      <dgm:prSet presAssocID="{765CE199-90CF-4300-81C3-9B5F715B5208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71B3FF4-5E28-4930-AED9-9842BAF6D964}" type="pres">
      <dgm:prSet presAssocID="{765CE199-90CF-4300-81C3-9B5F715B5208}" presName="hierChild3" presStyleCnt="0"/>
      <dgm:spPr/>
    </dgm:pt>
    <dgm:pt modelId="{134C630E-E722-478A-9FA0-DC54990B6AC5}" type="pres">
      <dgm:prSet presAssocID="{DC7CB21D-5FB4-4E57-BFFC-1F99A19A58E5}" presName="Name17" presStyleLbl="parChTrans1D3" presStyleIdx="2" presStyleCnt="3"/>
      <dgm:spPr/>
      <dgm:t>
        <a:bodyPr/>
        <a:lstStyle/>
        <a:p>
          <a:endParaRPr lang="ru-RU"/>
        </a:p>
      </dgm:t>
    </dgm:pt>
    <dgm:pt modelId="{A1E1C532-96F2-43D9-8B6F-AF50573BBCD7}" type="pres">
      <dgm:prSet presAssocID="{CD599B88-F199-4969-910A-269823C13849}" presName="hierRoot3" presStyleCnt="0"/>
      <dgm:spPr/>
    </dgm:pt>
    <dgm:pt modelId="{A15B3F01-38C3-4093-90DD-9407CB9E1543}" type="pres">
      <dgm:prSet presAssocID="{CD599B88-F199-4969-910A-269823C13849}" presName="composite3" presStyleCnt="0"/>
      <dgm:spPr/>
    </dgm:pt>
    <dgm:pt modelId="{A855AE35-6FA0-4C8C-9C4D-DB35696BB321}" type="pres">
      <dgm:prSet presAssocID="{CD599B88-F199-4969-910A-269823C13849}" presName="background3" presStyleLbl="node3" presStyleIdx="2" presStyleCnt="3"/>
      <dgm:spPr/>
    </dgm:pt>
    <dgm:pt modelId="{AC5AD52F-0ACA-49F1-A53E-F3B3830480C5}" type="pres">
      <dgm:prSet presAssocID="{CD599B88-F199-4969-910A-269823C13849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24B5B5-9851-4ACB-B69F-EB6810E584B2}" type="pres">
      <dgm:prSet presAssocID="{CD599B88-F199-4969-910A-269823C13849}" presName="hierChild4" presStyleCnt="0"/>
      <dgm:spPr/>
    </dgm:pt>
  </dgm:ptLst>
  <dgm:cxnLst>
    <dgm:cxn modelId="{26F4550F-170F-4826-A5C2-1AABB9F42F06}" type="presOf" srcId="{ADF415DD-EE89-4D9A-A40E-605904EDAB95}" destId="{44D75C60-E41F-4605-8CC0-800D2E5DC2E7}" srcOrd="0" destOrd="0" presId="urn:microsoft.com/office/officeart/2005/8/layout/hierarchy1"/>
    <dgm:cxn modelId="{11EC908E-896F-4593-9D81-BC932A83083E}" type="presOf" srcId="{5A3756C2-43B3-4A8D-A5B9-904F42C0E12F}" destId="{DAC2CB2E-D13A-4B6C-98E6-811C3E8B1E3A}" srcOrd="0" destOrd="0" presId="urn:microsoft.com/office/officeart/2005/8/layout/hierarchy1"/>
    <dgm:cxn modelId="{D85F12C3-EFDF-4870-8423-8E70C3F64A91}" type="presOf" srcId="{614EFEE8-0917-4CF3-9E38-3AFFE3C82658}" destId="{88024851-AB0E-4472-A3C1-408DD90CD1CB}" srcOrd="0" destOrd="0" presId="urn:microsoft.com/office/officeart/2005/8/layout/hierarchy1"/>
    <dgm:cxn modelId="{17F1AA0F-0073-4769-BBFC-F7C2D39A4CA9}" srcId="{C57BF7F1-0D7D-44EB-89AF-FFAED633A130}" destId="{64092652-32FA-4FA3-9AB1-5424DD3B66F8}" srcOrd="0" destOrd="0" parTransId="{2B85C2D9-7196-4BD4-A307-E1A5452AC048}" sibTransId="{53D4132D-226A-4139-AB16-32011419921E}"/>
    <dgm:cxn modelId="{D635E990-5F30-45F5-A197-CD5A4D31262A}" type="presOf" srcId="{C7C3C294-D7DC-42ED-BCFD-EE56D878220A}" destId="{4E346A27-0299-43E0-8A2B-F047161732EE}" srcOrd="0" destOrd="0" presId="urn:microsoft.com/office/officeart/2005/8/layout/hierarchy1"/>
    <dgm:cxn modelId="{6235E4CB-9DCF-4DD8-B1D8-656948FA6F82}" type="presOf" srcId="{CD599B88-F199-4969-910A-269823C13849}" destId="{AC5AD52F-0ACA-49F1-A53E-F3B3830480C5}" srcOrd="0" destOrd="0" presId="urn:microsoft.com/office/officeart/2005/8/layout/hierarchy1"/>
    <dgm:cxn modelId="{D721F116-F3FF-4FEE-8747-B05C40F617AE}" srcId="{64092652-32FA-4FA3-9AB1-5424DD3B66F8}" destId="{ADF415DD-EE89-4D9A-A40E-605904EDAB95}" srcOrd="0" destOrd="0" parTransId="{C7C3C294-D7DC-42ED-BCFD-EE56D878220A}" sibTransId="{52C3BFBC-1838-4A75-82A8-110F91CD9E61}"/>
    <dgm:cxn modelId="{F8CE3EF6-9B52-4BFE-9A2E-1483726D5A75}" type="presOf" srcId="{DC7CB21D-5FB4-4E57-BFFC-1F99A19A58E5}" destId="{134C630E-E722-478A-9FA0-DC54990B6AC5}" srcOrd="0" destOrd="0" presId="urn:microsoft.com/office/officeart/2005/8/layout/hierarchy1"/>
    <dgm:cxn modelId="{A56E7E71-A822-4070-B5C0-09585BF5AF2B}" srcId="{ADF415DD-EE89-4D9A-A40E-605904EDAB95}" destId="{5A3756C2-43B3-4A8D-A5B9-904F42C0E12F}" srcOrd="1" destOrd="0" parTransId="{430A3C4E-83CB-412F-85BB-5C63E18CF0B1}" sibTransId="{0E32B171-E0AB-4D32-8820-6ECAF68A9F3E}"/>
    <dgm:cxn modelId="{9CFEEC58-E16D-4B34-9EC4-00EF67F0AD93}" type="presOf" srcId="{430A3C4E-83CB-412F-85BB-5C63E18CF0B1}" destId="{70622A79-0252-4B9E-8337-980192A2F06A}" srcOrd="0" destOrd="0" presId="urn:microsoft.com/office/officeart/2005/8/layout/hierarchy1"/>
    <dgm:cxn modelId="{21D006D3-C25C-4D57-A092-F7A6FB703C29}" srcId="{765CE199-90CF-4300-81C3-9B5F715B5208}" destId="{CD599B88-F199-4969-910A-269823C13849}" srcOrd="0" destOrd="0" parTransId="{DC7CB21D-5FB4-4E57-BFFC-1F99A19A58E5}" sibTransId="{F0CDCF92-3A9B-41F9-A605-F4DC1237D706}"/>
    <dgm:cxn modelId="{F4911D1B-6A84-446E-92CC-994B877382E5}" srcId="{ADF415DD-EE89-4D9A-A40E-605904EDAB95}" destId="{614EFEE8-0917-4CF3-9E38-3AFFE3C82658}" srcOrd="0" destOrd="0" parTransId="{D50FD291-2085-4592-9DD9-535BD942FA1A}" sibTransId="{F00DFA6C-B182-47E6-BDDA-738041DB905C}"/>
    <dgm:cxn modelId="{92F8DE15-B88F-4C97-AAF7-C94555ABA904}" type="presOf" srcId="{64092652-32FA-4FA3-9AB1-5424DD3B66F8}" destId="{12FCFD3B-51AC-47B7-AF39-F46A95808C72}" srcOrd="0" destOrd="0" presId="urn:microsoft.com/office/officeart/2005/8/layout/hierarchy1"/>
    <dgm:cxn modelId="{61628DC3-B1B1-469C-825C-3FED7118558A}" type="presOf" srcId="{D50FD291-2085-4592-9DD9-535BD942FA1A}" destId="{31BA7C04-A1F1-40FC-BB77-3E1DE8D3211D}" srcOrd="0" destOrd="0" presId="urn:microsoft.com/office/officeart/2005/8/layout/hierarchy1"/>
    <dgm:cxn modelId="{93C7BBDA-54ED-4C7B-A954-F77490B4FBCD}" type="presOf" srcId="{1C57F252-C4C2-48CC-B5B3-FD9DFD7DFB59}" destId="{CCEF94C9-CE49-497B-BCDF-BD95E1D564CF}" srcOrd="0" destOrd="0" presId="urn:microsoft.com/office/officeart/2005/8/layout/hierarchy1"/>
    <dgm:cxn modelId="{F65919D3-A5A6-41DD-99DA-490305A4F971}" srcId="{64092652-32FA-4FA3-9AB1-5424DD3B66F8}" destId="{765CE199-90CF-4300-81C3-9B5F715B5208}" srcOrd="1" destOrd="0" parTransId="{1C57F252-C4C2-48CC-B5B3-FD9DFD7DFB59}" sibTransId="{35E7AF56-2ACD-4187-A26E-ADD4E011458C}"/>
    <dgm:cxn modelId="{656799A5-1BE5-4EBF-88B3-805568AABB15}" type="presOf" srcId="{C57BF7F1-0D7D-44EB-89AF-FFAED633A130}" destId="{ADBBCB36-8132-4442-BA96-BDC22A1B2D0E}" srcOrd="0" destOrd="0" presId="urn:microsoft.com/office/officeart/2005/8/layout/hierarchy1"/>
    <dgm:cxn modelId="{ED816575-0360-493C-9BD0-DD7375478ED7}" type="presOf" srcId="{765CE199-90CF-4300-81C3-9B5F715B5208}" destId="{971BE1A0-61D2-4DEB-8283-3BE168112963}" srcOrd="0" destOrd="0" presId="urn:microsoft.com/office/officeart/2005/8/layout/hierarchy1"/>
    <dgm:cxn modelId="{3860EDA5-29AD-4BDF-93A5-6DC50EC18A62}" type="presParOf" srcId="{ADBBCB36-8132-4442-BA96-BDC22A1B2D0E}" destId="{84E8A61B-C224-4BF3-AFF6-A010A0B0FB9A}" srcOrd="0" destOrd="0" presId="urn:microsoft.com/office/officeart/2005/8/layout/hierarchy1"/>
    <dgm:cxn modelId="{0849A2C8-E3A1-4825-BE4A-3D860AA87132}" type="presParOf" srcId="{84E8A61B-C224-4BF3-AFF6-A010A0B0FB9A}" destId="{5E7F1B38-59A7-462F-B8FB-FB8172A5E8C6}" srcOrd="0" destOrd="0" presId="urn:microsoft.com/office/officeart/2005/8/layout/hierarchy1"/>
    <dgm:cxn modelId="{41249055-3546-4CAD-80A8-6300BA13F7E7}" type="presParOf" srcId="{5E7F1B38-59A7-462F-B8FB-FB8172A5E8C6}" destId="{1DC06B9B-3525-4D51-B894-E2D388B12542}" srcOrd="0" destOrd="0" presId="urn:microsoft.com/office/officeart/2005/8/layout/hierarchy1"/>
    <dgm:cxn modelId="{288EC36D-AEAE-47E0-AA74-CEC63D040675}" type="presParOf" srcId="{5E7F1B38-59A7-462F-B8FB-FB8172A5E8C6}" destId="{12FCFD3B-51AC-47B7-AF39-F46A95808C72}" srcOrd="1" destOrd="0" presId="urn:microsoft.com/office/officeart/2005/8/layout/hierarchy1"/>
    <dgm:cxn modelId="{C5F11115-8872-4DDC-B2E9-9F2EAED56CF4}" type="presParOf" srcId="{84E8A61B-C224-4BF3-AFF6-A010A0B0FB9A}" destId="{4F302466-34C2-4856-AED3-25CB5BA4166F}" srcOrd="1" destOrd="0" presId="urn:microsoft.com/office/officeart/2005/8/layout/hierarchy1"/>
    <dgm:cxn modelId="{0185DA4C-8F79-4D15-86BA-30B9A6B4636C}" type="presParOf" srcId="{4F302466-34C2-4856-AED3-25CB5BA4166F}" destId="{4E346A27-0299-43E0-8A2B-F047161732EE}" srcOrd="0" destOrd="0" presId="urn:microsoft.com/office/officeart/2005/8/layout/hierarchy1"/>
    <dgm:cxn modelId="{74AE24C4-63C2-4A2A-9218-2EC3F84B8EA2}" type="presParOf" srcId="{4F302466-34C2-4856-AED3-25CB5BA4166F}" destId="{E2D1800E-106F-4667-B70F-CD83A865913E}" srcOrd="1" destOrd="0" presId="urn:microsoft.com/office/officeart/2005/8/layout/hierarchy1"/>
    <dgm:cxn modelId="{0AB197A4-B063-4EAF-9761-CC15696904BA}" type="presParOf" srcId="{E2D1800E-106F-4667-B70F-CD83A865913E}" destId="{413EF620-10DC-46CC-8045-6BD9D96AE216}" srcOrd="0" destOrd="0" presId="urn:microsoft.com/office/officeart/2005/8/layout/hierarchy1"/>
    <dgm:cxn modelId="{672E91F2-B5ED-4F68-8350-657BB8891C61}" type="presParOf" srcId="{413EF620-10DC-46CC-8045-6BD9D96AE216}" destId="{16A32F37-F329-44A4-8C75-F726A163D800}" srcOrd="0" destOrd="0" presId="urn:microsoft.com/office/officeart/2005/8/layout/hierarchy1"/>
    <dgm:cxn modelId="{C8599B4A-5597-48C6-84A5-451614DAF46A}" type="presParOf" srcId="{413EF620-10DC-46CC-8045-6BD9D96AE216}" destId="{44D75C60-E41F-4605-8CC0-800D2E5DC2E7}" srcOrd="1" destOrd="0" presId="urn:microsoft.com/office/officeart/2005/8/layout/hierarchy1"/>
    <dgm:cxn modelId="{C102098C-CC2F-4A98-AEF1-B2F3EF8F57E1}" type="presParOf" srcId="{E2D1800E-106F-4667-B70F-CD83A865913E}" destId="{9767886B-AA80-42E8-97F2-341F67518D63}" srcOrd="1" destOrd="0" presId="urn:microsoft.com/office/officeart/2005/8/layout/hierarchy1"/>
    <dgm:cxn modelId="{9DB929E5-DDD4-4EDD-804C-00E567346BC5}" type="presParOf" srcId="{9767886B-AA80-42E8-97F2-341F67518D63}" destId="{31BA7C04-A1F1-40FC-BB77-3E1DE8D3211D}" srcOrd="0" destOrd="0" presId="urn:microsoft.com/office/officeart/2005/8/layout/hierarchy1"/>
    <dgm:cxn modelId="{46B787E9-9F33-4F8C-A628-D416E78A059F}" type="presParOf" srcId="{9767886B-AA80-42E8-97F2-341F67518D63}" destId="{D6987E86-03A0-48BA-A15D-D8C4D5F5F608}" srcOrd="1" destOrd="0" presId="urn:microsoft.com/office/officeart/2005/8/layout/hierarchy1"/>
    <dgm:cxn modelId="{289461AB-ABBC-4DDA-8DA3-BB2304FBF93E}" type="presParOf" srcId="{D6987E86-03A0-48BA-A15D-D8C4D5F5F608}" destId="{40105F70-8E97-4173-A925-3F3444FF9E63}" srcOrd="0" destOrd="0" presId="urn:microsoft.com/office/officeart/2005/8/layout/hierarchy1"/>
    <dgm:cxn modelId="{9E602105-4616-48CF-80E7-5E53396611E0}" type="presParOf" srcId="{40105F70-8E97-4173-A925-3F3444FF9E63}" destId="{B5EE07C6-2C9A-4779-BBE5-8D3A09FEAA26}" srcOrd="0" destOrd="0" presId="urn:microsoft.com/office/officeart/2005/8/layout/hierarchy1"/>
    <dgm:cxn modelId="{9A363951-8778-467B-BCAD-6E52B435D0E8}" type="presParOf" srcId="{40105F70-8E97-4173-A925-3F3444FF9E63}" destId="{88024851-AB0E-4472-A3C1-408DD90CD1CB}" srcOrd="1" destOrd="0" presId="urn:microsoft.com/office/officeart/2005/8/layout/hierarchy1"/>
    <dgm:cxn modelId="{FB97DFFD-4AF4-4D84-8E46-DCAC584DD131}" type="presParOf" srcId="{D6987E86-03A0-48BA-A15D-D8C4D5F5F608}" destId="{E5527D54-59FB-4967-BF2C-0F4592085DA4}" srcOrd="1" destOrd="0" presId="urn:microsoft.com/office/officeart/2005/8/layout/hierarchy1"/>
    <dgm:cxn modelId="{A06EFF1A-4D03-426C-967A-66BB1B6F1673}" type="presParOf" srcId="{9767886B-AA80-42E8-97F2-341F67518D63}" destId="{70622A79-0252-4B9E-8337-980192A2F06A}" srcOrd="2" destOrd="0" presId="urn:microsoft.com/office/officeart/2005/8/layout/hierarchy1"/>
    <dgm:cxn modelId="{337089FD-3D3C-408C-B9FA-400BC8EAF89F}" type="presParOf" srcId="{9767886B-AA80-42E8-97F2-341F67518D63}" destId="{27E48C78-63C7-4366-8DE1-0642F543A9E1}" srcOrd="3" destOrd="0" presId="urn:microsoft.com/office/officeart/2005/8/layout/hierarchy1"/>
    <dgm:cxn modelId="{40241671-C7CA-49D6-A3E3-AEACCFB2BD80}" type="presParOf" srcId="{27E48C78-63C7-4366-8DE1-0642F543A9E1}" destId="{86D4FA7D-B773-43AA-921C-DDECD54B2C8A}" srcOrd="0" destOrd="0" presId="urn:microsoft.com/office/officeart/2005/8/layout/hierarchy1"/>
    <dgm:cxn modelId="{6F4E469C-79F9-4C07-816A-41C209CFF758}" type="presParOf" srcId="{86D4FA7D-B773-43AA-921C-DDECD54B2C8A}" destId="{5278F29F-2E60-466A-B21D-8F8A2F7C0A9D}" srcOrd="0" destOrd="0" presId="urn:microsoft.com/office/officeart/2005/8/layout/hierarchy1"/>
    <dgm:cxn modelId="{6CF4B04F-E315-478E-881F-7BB91518AF40}" type="presParOf" srcId="{86D4FA7D-B773-43AA-921C-DDECD54B2C8A}" destId="{DAC2CB2E-D13A-4B6C-98E6-811C3E8B1E3A}" srcOrd="1" destOrd="0" presId="urn:microsoft.com/office/officeart/2005/8/layout/hierarchy1"/>
    <dgm:cxn modelId="{98AA2452-15C8-4385-BA84-6633DCEB4481}" type="presParOf" srcId="{27E48C78-63C7-4366-8DE1-0642F543A9E1}" destId="{F9590FA0-FAA3-4258-920B-3E6B7542661D}" srcOrd="1" destOrd="0" presId="urn:microsoft.com/office/officeart/2005/8/layout/hierarchy1"/>
    <dgm:cxn modelId="{B5268DC2-2CC2-4E10-A0F1-486E0B63B6E5}" type="presParOf" srcId="{4F302466-34C2-4856-AED3-25CB5BA4166F}" destId="{CCEF94C9-CE49-497B-BCDF-BD95E1D564CF}" srcOrd="2" destOrd="0" presId="urn:microsoft.com/office/officeart/2005/8/layout/hierarchy1"/>
    <dgm:cxn modelId="{0D7DD0FD-BAFD-483E-B77E-F33DEDBF1B3A}" type="presParOf" srcId="{4F302466-34C2-4856-AED3-25CB5BA4166F}" destId="{FFF538E9-585A-4616-B66A-3CF160A6434C}" srcOrd="3" destOrd="0" presId="urn:microsoft.com/office/officeart/2005/8/layout/hierarchy1"/>
    <dgm:cxn modelId="{74349204-E6F4-4AFF-A198-4970577B8449}" type="presParOf" srcId="{FFF538E9-585A-4616-B66A-3CF160A6434C}" destId="{40385A89-48FD-4EF1-AC76-4677F73C2B62}" srcOrd="0" destOrd="0" presId="urn:microsoft.com/office/officeart/2005/8/layout/hierarchy1"/>
    <dgm:cxn modelId="{B03878C2-7828-4F72-A340-29C31B9C3F5A}" type="presParOf" srcId="{40385A89-48FD-4EF1-AC76-4677F73C2B62}" destId="{61BE4C22-786F-4130-B6B0-00917347A58B}" srcOrd="0" destOrd="0" presId="urn:microsoft.com/office/officeart/2005/8/layout/hierarchy1"/>
    <dgm:cxn modelId="{112E83B0-DF11-4C41-AE62-77C09BE198F5}" type="presParOf" srcId="{40385A89-48FD-4EF1-AC76-4677F73C2B62}" destId="{971BE1A0-61D2-4DEB-8283-3BE168112963}" srcOrd="1" destOrd="0" presId="urn:microsoft.com/office/officeart/2005/8/layout/hierarchy1"/>
    <dgm:cxn modelId="{1BEB628A-5398-4AEF-811D-9AE29B41DD5C}" type="presParOf" srcId="{FFF538E9-585A-4616-B66A-3CF160A6434C}" destId="{871B3FF4-5E28-4930-AED9-9842BAF6D964}" srcOrd="1" destOrd="0" presId="urn:microsoft.com/office/officeart/2005/8/layout/hierarchy1"/>
    <dgm:cxn modelId="{E7BC32E6-BFF9-4192-A626-5765BBD7AD5E}" type="presParOf" srcId="{871B3FF4-5E28-4930-AED9-9842BAF6D964}" destId="{134C630E-E722-478A-9FA0-DC54990B6AC5}" srcOrd="0" destOrd="0" presId="urn:microsoft.com/office/officeart/2005/8/layout/hierarchy1"/>
    <dgm:cxn modelId="{8B729E32-A0D9-4F59-80AF-EF37F2DB879A}" type="presParOf" srcId="{871B3FF4-5E28-4930-AED9-9842BAF6D964}" destId="{A1E1C532-96F2-43D9-8B6F-AF50573BBCD7}" srcOrd="1" destOrd="0" presId="urn:microsoft.com/office/officeart/2005/8/layout/hierarchy1"/>
    <dgm:cxn modelId="{31E4D4C8-B503-4D9E-9159-6BAD128FA4FA}" type="presParOf" srcId="{A1E1C532-96F2-43D9-8B6F-AF50573BBCD7}" destId="{A15B3F01-38C3-4093-90DD-9407CB9E1543}" srcOrd="0" destOrd="0" presId="urn:microsoft.com/office/officeart/2005/8/layout/hierarchy1"/>
    <dgm:cxn modelId="{A56E8882-BED4-465A-8CA4-6B417F261205}" type="presParOf" srcId="{A15B3F01-38C3-4093-90DD-9407CB9E1543}" destId="{A855AE35-6FA0-4C8C-9C4D-DB35696BB321}" srcOrd="0" destOrd="0" presId="urn:microsoft.com/office/officeart/2005/8/layout/hierarchy1"/>
    <dgm:cxn modelId="{B2BB3A59-4877-4141-8D18-DF0DB976BB16}" type="presParOf" srcId="{A15B3F01-38C3-4093-90DD-9407CB9E1543}" destId="{AC5AD52F-0ACA-49F1-A53E-F3B3830480C5}" srcOrd="1" destOrd="0" presId="urn:microsoft.com/office/officeart/2005/8/layout/hierarchy1"/>
    <dgm:cxn modelId="{30D47F1B-C2E0-44E2-8265-2C89E05C6EF9}" type="presParOf" srcId="{A1E1C532-96F2-43D9-8B6F-AF50573BBCD7}" destId="{3924B5B5-9851-4ACB-B69F-EB6810E584B2}" srcOrd="1" destOrd="0" presId="urn:microsoft.com/office/officeart/2005/8/layout/hierarchy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ED23F-5638-4C11-AE58-9B578E6E5862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1FBC-3E13-4D88-8527-E6382CB25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ED23F-5638-4C11-AE58-9B578E6E5862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1FBC-3E13-4D88-8527-E6382CB25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ED23F-5638-4C11-AE58-9B578E6E5862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1FBC-3E13-4D88-8527-E6382CB25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ED23F-5638-4C11-AE58-9B578E6E5862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1FBC-3E13-4D88-8527-E6382CB25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ED23F-5638-4C11-AE58-9B578E6E5862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1FBC-3E13-4D88-8527-E6382CB25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ED23F-5638-4C11-AE58-9B578E6E5862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1FBC-3E13-4D88-8527-E6382CB25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ED23F-5638-4C11-AE58-9B578E6E5862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1FBC-3E13-4D88-8527-E6382CB25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ED23F-5638-4C11-AE58-9B578E6E5862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1FBC-3E13-4D88-8527-E6382CB25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ED23F-5638-4C11-AE58-9B578E6E5862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1FBC-3E13-4D88-8527-E6382CB25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ED23F-5638-4C11-AE58-9B578E6E5862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1FBC-3E13-4D88-8527-E6382CB25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ED23F-5638-4C11-AE58-9B578E6E5862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1FBC-3E13-4D88-8527-E6382CB25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ED23F-5638-4C11-AE58-9B578E6E5862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71FBC-3E13-4D88-8527-E6382CB25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gif"/><Relationship Id="rId4" Type="http://schemas.openxmlformats.org/officeDocument/2006/relationships/image" Target="../media/image26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gi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2393" y="20187"/>
            <a:ext cx="8001056" cy="1214446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Первые люди на земле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-2803506" y="3232101"/>
            <a:ext cx="6858000" cy="393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C:\Users\1\Desktop\СВЕТИК\ИСТОРИЯ\Первобыный человек\Первобытный челове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7476" y="1196752"/>
            <a:ext cx="4267200" cy="42767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398676" y="57332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Преподаватель истории  и обществознания </a:t>
            </a:r>
          </a:p>
          <a:p>
            <a:pPr algn="ctr"/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МБОУ «СОШ № 48» г. Владивостока </a:t>
            </a:r>
          </a:p>
          <a:p>
            <a:pPr algn="ctr"/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Шабалина Светлана Николаевна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8072494" cy="1011222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Синантроп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-2803506" y="3232101"/>
            <a:ext cx="6858000" cy="393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214422"/>
            <a:ext cx="3643338" cy="2786082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071802" y="4071942"/>
            <a:ext cx="4071966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tr-TR" sz="14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инантропы</a:t>
            </a:r>
            <a:r>
              <a:rPr lang="tr-TR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Реконструкция</a:t>
            </a:r>
            <a:r>
              <a:rPr lang="tr-TR" sz="1400" b="1" dirty="0" smtClean="0">
                <a:latin typeface="Times New Roman" pitchFamily="18" charset="0"/>
                <a:cs typeface="Times New Roman" pitchFamily="18" charset="0"/>
              </a:rPr>
              <a:t>  P.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Каррингтона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8662" y="4643446"/>
            <a:ext cx="7858180" cy="16312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Синантроп существо среднего роста и плотного телосложения, походка устойчивая. Объем мозга в среднем составлял 1050 см</a:t>
            </a:r>
            <a:r>
              <a:rPr lang="ru-RU" sz="1600" b="1" baseline="30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Происходит разрастание височно-теменно-затылочной области, что дает возможность истолковывать как свидетельство о наличие у синантропов 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членораздельной речи.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-2803506" y="3232101"/>
            <a:ext cx="6858000" cy="39379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8001056" cy="868346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Синантроп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1214422"/>
            <a:ext cx="792961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Первые орудия труда.</a:t>
            </a:r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857364"/>
            <a:ext cx="3633784" cy="464347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214942" y="3786190"/>
            <a:ext cx="3643338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Шелльские и ашельские орудия из Северной Франции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-2803506" y="3232101"/>
            <a:ext cx="6858000" cy="39379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8072494" cy="868346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Синантроп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214422"/>
            <a:ext cx="792961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Овладение огнем.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00100" y="1928802"/>
            <a:ext cx="7858180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Огонь сыграл огромную роль в жизни первобытного человека. Использование его означало овладение чрезвычайно мощной силой природы, во много раз расширявшей человеческие возможности: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100" y="3214686"/>
            <a:ext cx="7715304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Огонь давал тепло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0100" y="3786190"/>
            <a:ext cx="7715304" cy="33855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Использовался для приготовления пищи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00100" y="4429132"/>
            <a:ext cx="7715304" cy="3385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Применялся при загонной охоте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00100" y="5000636"/>
            <a:ext cx="7643866" cy="3385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Для обжигания рабочих частей деревянных орудий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-2803506" y="3232101"/>
            <a:ext cx="6858000" cy="39379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8001056" cy="939784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Синантроп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214422"/>
            <a:ext cx="792961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Овладение огнем. Способы добычи огня.</a:t>
            </a:r>
          </a:p>
        </p:txBody>
      </p:sp>
      <p:graphicFrame>
        <p:nvGraphicFramePr>
          <p:cNvPr id="11" name="Схема 10"/>
          <p:cNvGraphicFramePr/>
          <p:nvPr/>
        </p:nvGraphicFramePr>
        <p:xfrm>
          <a:off x="928662" y="1714488"/>
          <a:ext cx="7929618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-2803506" y="3232101"/>
            <a:ext cx="6858000" cy="39379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8001056" cy="939784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Синантроп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214422"/>
            <a:ext cx="7929618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Вопросы и задания.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28662" y="1785926"/>
            <a:ext cx="7929618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Определите к какому способу добычи огня можно отнести эти изображения? Приведите не менее трех фактов, доказывающие вашу правоту 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571744"/>
            <a:ext cx="2210542" cy="36433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2571744"/>
            <a:ext cx="2528995" cy="364333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26" y="2571744"/>
            <a:ext cx="2296138" cy="36589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10" name="TextBox 9"/>
          <p:cNvSpPr txBox="1"/>
          <p:nvPr/>
        </p:nvSpPr>
        <p:spPr>
          <a:xfrm>
            <a:off x="1071538" y="6357958"/>
            <a:ext cx="7786742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Изображение добывания огня в наиболее отсталых этнографических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обществах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92961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Появление человеческого стада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-2803506" y="3232101"/>
            <a:ext cx="6858000" cy="39379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928662" y="1142984"/>
            <a:ext cx="7929618" cy="344709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	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Конечно, первые люди никак не могли жить в одиночку. Их истребили бы хищники. Но жить большими группами тоже было невозможно - не хватало пищи. Обычно собирались  25-30 человек и бродили с места на место по берегам озер и рек. В удобных и безопасных местах люди умелые устраивали стоянки, изготавливали орудия труда, отдыхали, питались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Люди умелые жили в Африке и, быть может, в Южной Азии, где было тепло. Там можно было обойтись без одежды, обуви, прочного жилья. От жаркого солнца и ливней люди прятались в пещерах, шалашах из веток. Группу людей возглавляли вожаки. Вожаками были самые опытные, внимательные и смелые.</a:t>
            </a:r>
          </a:p>
          <a:p>
            <a:r>
              <a:rPr lang="ru-RU" sz="1600" dirty="0" smtClean="0"/>
              <a:t>	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Среди людей иногда вспыхивали ссоры, но до драк не доходили. Ведь теперь все были вооружены, поединок мог окончиться гибелью человека. А смерть одного ослабляла всю группу. Поэтому люди решали споры между собой не силой, как звери, а уступая друг другу.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5000636"/>
            <a:ext cx="7929618" cy="13234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Запомните: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бродячие коллективы древнейших людей, во многом похожие на стаи животных, ученые назвали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человеческими стадами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Самое главное, чем отличалось человеческое стадо от звериной стаи - это, конечно, труд при помощи орудий.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8001056" cy="1011222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Труд людей умелых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-2803506" y="3232101"/>
            <a:ext cx="6858000" cy="39379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928662" y="1214422"/>
            <a:ext cx="7929618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Вопросы и задания.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1785926"/>
            <a:ext cx="7929618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Что такое труд? Трудятся ли животные? Докажите.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3214686"/>
            <a:ext cx="7929618" cy="5847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Работа животных отличается от труда людей тем, что звери не ставят перед собой никакой цели. Они вовсе не собираются переделывать природу с пользой для себя.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928662" y="4429132"/>
            <a:ext cx="7929618" cy="107721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61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людей же все происходит иначе. </a:t>
            </a:r>
            <a:r>
              <a:rPr kumimoji="0" lang="ru-RU" sz="1600" b="1" i="1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Запомните: когда появились первые каменные орудия труда, люди перестали приспосабливаться, к природе, как это делают животные.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Наоборот, при помощи орудий труда </a:t>
            </a:r>
            <a:r>
              <a:rPr kumimoji="0" lang="ru-RU" sz="1600" b="1" i="1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люди начали изменять природу и приспосабливать ее для себя. </a:t>
            </a:r>
            <a:endParaRPr kumimoji="0" lang="ru-RU" sz="1600" b="1" i="0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800105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Основные занятия людей умелых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-2803506" y="3232101"/>
            <a:ext cx="6858000" cy="39379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000100" y="1714488"/>
            <a:ext cx="7858180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Главным занятием людей было 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собирательство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Они искали съедобные травы, ягоды, корни, орехи. Это была основная пища. Иногда люди доставали яйца птиц и черепах. Собирательством занимались с утра до вечера.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3429000"/>
            <a:ext cx="7858180" cy="258532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Охота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стала вторым занятием. Вначале люди убивали небольших зверьков, которые не могли убегать или защищаться. Подбивали птиц, ящериц. Потом научились окружать больных или раненых антилоп и обезьян и забрасывать камнями. Мясной пищи было гораздо меньше, чем растительной, но она была намного полезнее, давала больше сил. При питании мясом в мозг поступает больше полезных веществ и он работает лучше. Кроме того, охота объединяла человеческое стадо и заставляла людей быть дружнее. Люди умелые медленно развивались сами и развивали свои орудия труда.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-2803506" y="3232101"/>
            <a:ext cx="6858000" cy="39379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929618" cy="9397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Основные занятия людей умелых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C:\Users\1\Desktop\СВЕТИК\ИСТОРИЯ\Первобыный человек\Жизнь певобытных люде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571744"/>
            <a:ext cx="3429024" cy="239667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6" name="Рисунок 5" descr="http://prehistoryforkids.archeologia.ru/14/96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4143380"/>
            <a:ext cx="3802704" cy="2357454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928662" y="1214422"/>
            <a:ext cx="7929618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Вопросы и задания.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1785926"/>
            <a:ext cx="7929618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Какие виды деятельности изображены на этих рисунках. Приведите не менее трех доказательств.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8001056" cy="1143000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Неандерталец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-2803506" y="3232101"/>
            <a:ext cx="6858000" cy="393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prehistoryforkids.archeologia.ru/17/78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1285860"/>
            <a:ext cx="1685925" cy="33337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5" name="Рисунок 4" descr="http://prehistoryforkids.archeologia.ru/17/79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1285860"/>
            <a:ext cx="1295400" cy="33337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6" name="Рисунок 5" descr="http://prehistoryforkids.archeologia.ru/17/95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1285860"/>
            <a:ext cx="1314450" cy="33337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928662" y="5369968"/>
            <a:ext cx="7929618" cy="5847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561975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Люди среднего роста, хорошо развитая мускулатура, т. к. они охотились на ловких и быстрых животных.  Объем мозга  в среднем составлял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1300 см</a:t>
            </a:r>
            <a:r>
              <a:rPr lang="ru-RU" sz="1600" b="1" baseline="30000" dirty="0" smtClean="0">
                <a:latin typeface="Times New Roman" pitchFamily="18" charset="0"/>
                <a:cs typeface="Times New Roman" pitchFamily="18" charset="0"/>
              </a:rPr>
              <a:t>3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929618" cy="101122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План урока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928662" y="1285860"/>
            <a:ext cx="7929618" cy="49292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40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Рамапитек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Австралопитек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Синантроп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Неандерталец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-2803506" y="3232101"/>
            <a:ext cx="6858000" cy="3937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-2803506" y="3232101"/>
            <a:ext cx="6858000" cy="39379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8001056" cy="939784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Неандерталец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357298"/>
            <a:ext cx="7929618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Вопросы и задания.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928802"/>
            <a:ext cx="4143404" cy="181588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Сравните черепа древнего лемура(1), проконсула африканского(2), австралопитека(3), синантропа(4), неандертальского человека(5), современного шимпанзе(6), и современного человека(7). Что вы заметили? Какие изменения произошли?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928802"/>
            <a:ext cx="2714644" cy="471490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-2803506" y="3232101"/>
            <a:ext cx="6858000" cy="39379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8001056" cy="1011222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Неандерталец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500174"/>
            <a:ext cx="7929618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Вопросы и задания.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2071678"/>
            <a:ext cx="7929618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Сравните кисть руки неандертальца из Киик-Кобы в Крыму и рентгеновский снимок кисти руки современного человека. Что вы заметили? Какие изменения произошли?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3143248"/>
            <a:ext cx="4552950" cy="30384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8" name="TextBox 7"/>
          <p:cNvSpPr txBox="1"/>
          <p:nvPr/>
        </p:nvSpPr>
        <p:spPr>
          <a:xfrm>
            <a:off x="928662" y="6357958"/>
            <a:ext cx="8001056" cy="2769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Кисть руки неандертальца из Киик-Кобы в Крыму и рентгеновский снимок кисти руки современного человека. </a:t>
            </a:r>
            <a:endParaRPr lang="ru-RU" sz="1200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-2803506" y="3232101"/>
            <a:ext cx="6858000" cy="39379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Неандерталец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1214422"/>
            <a:ext cx="792961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Человеческое стадо и их вожаки.</a:t>
            </a: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928662" y="1785926"/>
            <a:ext cx="4429156" cy="483209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61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Неандертальцы, как и их предки, жили человеческими стадами. Стада были невелики: от 30 до 50 человек. Как и раньше, во главе стад стояли самые опытные и старые люди. Вожаки никого не заставляли подчиняться силой. </a:t>
            </a:r>
          </a:p>
          <a:p>
            <a:pPr indent="561975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Каждый сам чувствовал, что стадо может уцелеть, только сплотившись вокруг смелых и сообразительных вожаков. Ничего лишнего вожаки не получали. При разделе пищи им доставалась доля наравне со всеми. Они спали, одевались и трудились так же, как и прочие. Положение вожака доставляло множество хлопот, но не приносило никаких выгод.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Человеческие стада были непрочными.</a:t>
            </a: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Если наступали хорошие, сытые времена, людей становилось больше. Стада увеличивались и даже делились на части, каждая из которых становилась самостоятельным стадом. А в голодные месяцы количество людей в стаде сокращалось. Некоторые стада вообще вымирали.</a:t>
            </a: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561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561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http://prehistoryforkids.archeologia.ru/17/90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1857364"/>
            <a:ext cx="1894205" cy="248221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13" name="Рисунок 12" descr="http://prehistoryforkids.archeologia.ru/17/94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4071942"/>
            <a:ext cx="1763395" cy="254698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-2803506" y="3232101"/>
            <a:ext cx="6858000" cy="39379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8001056" cy="1011222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Неандерталец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1214422"/>
            <a:ext cx="792961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Порядки в человеческих стадах.</a:t>
            </a: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857224" y="1928802"/>
            <a:ext cx="7929618" cy="452431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561975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561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Неандертальские люди больше всего боялись остаться в одиночестве, без своего родного стада. Это означало верную гибель. Соседние стада недружелюбно встречали таких одиночек, могли убить их и редко принимали к себе. Неандертальцы не любили "чужаков", но всегда были готовы помочь "своим". О собственном стаде неандерталец говорил "мы" и распознавал людей родного стада по голосам, лицам и походке. Но собственных имен ни у кого не было. О чужих говорили "они, и отдельных людей среди "чужаков" не различали. </a:t>
            </a: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Неандертальцы хорошо знали только свою мать, рядом с которой проходило детство. А отцов, постоянно уходивших на охоту, дети видели редко и не запоминали.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561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Всех детей, когда они немного подрастали, собирали в группу, чтобы матерям было легче сообща их воспитывать. В такой общей группе быстро забывалось, кто кому приходится братом и сестрой. Никаких семей внутри человеческого стада, конечно, не было.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561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61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61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61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-2803506" y="3232101"/>
            <a:ext cx="6858000" cy="39379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8001056" cy="939784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Неандерталец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1214422"/>
            <a:ext cx="792961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Порядки в человеческих стадах.</a:t>
            </a:r>
          </a:p>
        </p:txBody>
      </p:sp>
      <p:pic>
        <p:nvPicPr>
          <p:cNvPr id="6" name="Рисунок 20" descr="http://prehistoryforkids.archeologia.ru/17/9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3069602"/>
            <a:ext cx="5072098" cy="34026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857224" y="1810068"/>
            <a:ext cx="7929586" cy="92333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61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Запомните: </a:t>
            </a:r>
            <a:r>
              <a:rPr kumimoji="0" lang="ru-RU" b="1" i="1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человеческом стаде отношения между людьми были простейшими, неразвитыми, но человеческие стада во всем превосходили стаи любых животных.</a:t>
            </a:r>
            <a:endParaRPr kumimoji="0" lang="ru-RU" b="0" i="0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43636" y="5643578"/>
            <a:ext cx="2786082" cy="83099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Неандертальцы. Музейная экспозиция, скульптура современных ученых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-2803506" y="3232101"/>
            <a:ext cx="6858000" cy="39379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Неандерталец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1214422"/>
            <a:ext cx="792961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Жилище неандертальцев.</a:t>
            </a: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857224" y="1865269"/>
            <a:ext cx="7929618" cy="477053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561975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каждого стада был свой участок. Там неандертальцы охотились и собирали растения. Когда люди соседних стад входили на чужие земли, их встречали очень враждебно и прогоняли. Иногда даже происходили драки.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Посреди участка, на удобном месте, у ручья или озерца, находилось постоянное жилище стада. Это могла быть пещера или чум. Часто охотники строили и в других местах временные шалаши или чумы, но не такие большие и подолгу там не жили.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 очага в главном жилище находилось место для всех. Но ни у кого это место не было постоянным. Ближе к теплу костра укладывали на ночь детей, на шкурах спали женщины. Мужчины устраивались у стенок и у входа и охраняли покой всего стада. 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Каждое утро взрослые мужчины и часть женщин уходили на поиски пищи. В жилище оставались дети, старики больные и раненые, некоторые женщины. Старики делали орудия, обучали и воспитывали малышей. Женщины поддерживали огонь, готовили пищу, обрабатывали шкуры. Дети искали топливо для очага. 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Неандертальцы боялись ночевать не в своем жилье. Поэтому, разделив мясо убитого зверя на куски, они всегда поспешно несли его к жилищу. И только там их ждал отдых. 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561975" fontAlgn="base">
              <a:spcBef>
                <a:spcPct val="0"/>
              </a:spcBef>
              <a:spcAft>
                <a:spcPct val="0"/>
              </a:spcAf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-2803506" y="3232101"/>
            <a:ext cx="6858000" cy="39379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928662" y="274638"/>
            <a:ext cx="8001056" cy="9397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Неандерталец</a:t>
            </a:r>
            <a:endParaRPr kumimoji="0" lang="ru-RU" sz="44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071546"/>
            <a:ext cx="8001056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Трудная жизнь наших предков.</a:t>
            </a: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000100" y="1641764"/>
            <a:ext cx="7786742" cy="510909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Люди неандертальские расселились почти повсюду. Человеческие стада проживали даже у самого края ледников, в тундрах! Не были заселены Америка, Австралия, Антарктида. Зато в Африке, Азии и Европе проживал 1 миллион неандертальцев. По сравнению с теперешним населением планеты это, конечно, немного - в шесть тысяч меньше, чем нас, современных людей. Это объясняется тяжелыми условиями жизни неандертальцев.</a:t>
            </a:r>
          </a:p>
          <a:p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Смерть повсюду подстерегала неандертальцев. Почти половина детей погибала от голода и болезней, не дожив до 14 лет. Мужчины гибли на охоте. Редко кто доживал до З5 лет. Здоровье женщин тоже было слабым. Ведь они почти постоянно оставались в тесных чумах или сырых пещерах без свежего воздуха, дышали дымом костров и трудились наравне с мужчинами. Смерть повсюду подстерегала неандертальцев. Почти половина детей погибала от голода и болезней, не дожив до 14 лет. Мужчины гибли на охоте. Редко кто доживал до З5 лет. Здоровье женщин тоже было слабым. Ведь они почти постоянно оставались в тесных чумах или сырых пещерах без свежего воздуха, дышали дымом костров и трудились наравне с мужчинами.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	 Свой мусор люди выбрасывали недалеко от жилья. Накапливались целые кучи осколков камней и костей, обрывки шкур, зола. Там постоянно шныряли мыши, гудели мухи, перенося заразные болезни. По скелетам неандертальцев медики установили, что люди страдали ревматизмом и воспалениями. Правда, зубы, привыкшие к грубой пище, портились гораздо реже, чем у нас.</a:t>
            </a: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561975" fontAlgn="base">
              <a:spcBef>
                <a:spcPct val="0"/>
              </a:spcBef>
              <a:spcAft>
                <a:spcPct val="0"/>
              </a:spcAf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-2803506" y="3232101"/>
            <a:ext cx="6858000" cy="39379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928688" y="274638"/>
            <a:ext cx="792956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Неандерталец</a:t>
            </a:r>
            <a:endParaRPr kumimoji="0" lang="ru-RU" sz="44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214422"/>
            <a:ext cx="8001056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Орудия труда.</a:t>
            </a:r>
          </a:p>
        </p:txBody>
      </p:sp>
      <p:pic>
        <p:nvPicPr>
          <p:cNvPr id="40962" name="Picture 2" descr="C:\Users\1\Desktop\СВЕТИК\ИСТОРИЯ\Первобыный человек\Орудия первобытного челове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285992"/>
            <a:ext cx="4144297" cy="36433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1916832"/>
            <a:ext cx="3465602" cy="452567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 noGrp="1"/>
          </p:cNvSpPr>
          <p:nvPr>
            <p:ph type="title"/>
          </p:nvPr>
        </p:nvSpPr>
        <p:spPr>
          <a:xfrm>
            <a:off x="928662" y="274638"/>
            <a:ext cx="8001056" cy="10112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Неандерталец</a:t>
            </a:r>
            <a:endParaRPr kumimoji="0" lang="ru-RU" sz="44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-2803506" y="3232101"/>
            <a:ext cx="6858000" cy="39379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928662" y="1071546"/>
            <a:ext cx="8001056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Шутки ученых.</a:t>
            </a:r>
          </a:p>
        </p:txBody>
      </p:sp>
      <p:pic>
        <p:nvPicPr>
          <p:cNvPr id="6" name="Рисунок 5" descr="http://prehistoryforkids.archeologia.ru/17/80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1714488"/>
            <a:ext cx="3786214" cy="35719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7" name="Прямоугольник 6"/>
          <p:cNvSpPr/>
          <p:nvPr/>
        </p:nvSpPr>
        <p:spPr>
          <a:xfrm>
            <a:off x="928662" y="5429264"/>
            <a:ext cx="8001056" cy="9233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Ученые тоже любят пошутить… Так один из них "украсил" восстановленный облик неандертальца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 noChangeArrowheads="1"/>
          </p:cNvSpPr>
          <p:nvPr>
            <p:ph type="title"/>
          </p:nvPr>
        </p:nvSpPr>
        <p:spPr>
          <a:xfrm>
            <a:off x="928662" y="274638"/>
            <a:ext cx="8001056" cy="654032"/>
          </a:xfr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200" b="1" dirty="0">
                <a:solidFill>
                  <a:schemeClr val="bg1"/>
                </a:solidFill>
              </a:rPr>
              <a:t>Выберите </a:t>
            </a:r>
            <a:r>
              <a:rPr lang="ru-RU" sz="3200" b="1">
                <a:solidFill>
                  <a:schemeClr val="bg1"/>
                </a:solidFill>
              </a:rPr>
              <a:t>правильный </a:t>
            </a:r>
            <a:r>
              <a:rPr lang="ru-RU" sz="3200" b="1" smtClean="0">
                <a:solidFill>
                  <a:schemeClr val="bg1"/>
                </a:solidFill>
              </a:rPr>
              <a:t>ответ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928662" y="1285860"/>
            <a:ext cx="3797899" cy="830997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Древних людей живших в</a:t>
            </a:r>
          </a:p>
          <a:p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Южной Африке назвали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28662" y="2643182"/>
            <a:ext cx="3817937" cy="830997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Сначала древние люди 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жили...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953026" y="4000504"/>
            <a:ext cx="3759684" cy="830997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Основным занятием древ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них людей было...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953034" y="5429264"/>
            <a:ext cx="3758081" cy="830997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Первый огонь древние     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люди получили...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5357818" y="1285860"/>
            <a:ext cx="3505200" cy="369332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питекантропы</a:t>
            </a: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5357818" y="1714488"/>
            <a:ext cx="3505200" cy="369332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Homo habilis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5357818" y="2143116"/>
            <a:ext cx="3505200" cy="369332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австралопитеки</a:t>
            </a:r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5357818" y="2571744"/>
            <a:ext cx="3505200" cy="369332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на деревьях</a:t>
            </a:r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5357818" y="3000372"/>
            <a:ext cx="3505200" cy="369332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в пещерах</a:t>
            </a:r>
          </a:p>
        </p:txBody>
      </p:sp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5357818" y="3429000"/>
            <a:ext cx="3505200" cy="369332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в шалашах</a:t>
            </a:r>
          </a:p>
        </p:txBody>
      </p: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5357818" y="3857628"/>
            <a:ext cx="3505200" cy="369332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собирательство</a:t>
            </a: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5357818" y="4286256"/>
            <a:ext cx="3505200" cy="369332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охота</a:t>
            </a:r>
          </a:p>
        </p:txBody>
      </p:sp>
      <p:sp>
        <p:nvSpPr>
          <p:cNvPr id="26" name="Text Box 16"/>
          <p:cNvSpPr txBox="1">
            <a:spLocks noChangeArrowheads="1"/>
          </p:cNvSpPr>
          <p:nvPr/>
        </p:nvSpPr>
        <p:spPr bwMode="auto">
          <a:xfrm>
            <a:off x="5357818" y="4714884"/>
            <a:ext cx="3505200" cy="369332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изготовление орудий</a:t>
            </a:r>
          </a:p>
        </p:txBody>
      </p:sp>
      <p:sp>
        <p:nvSpPr>
          <p:cNvPr id="27" name="Text Box 17"/>
          <p:cNvSpPr txBox="1">
            <a:spLocks noChangeArrowheads="1"/>
          </p:cNvSpPr>
          <p:nvPr/>
        </p:nvSpPr>
        <p:spPr bwMode="auto">
          <a:xfrm>
            <a:off x="5357818" y="5143512"/>
            <a:ext cx="3505200" cy="369332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ударяя камни</a:t>
            </a:r>
          </a:p>
        </p:txBody>
      </p:sp>
      <p:sp>
        <p:nvSpPr>
          <p:cNvPr id="28" name="Text Box 18"/>
          <p:cNvSpPr txBox="1">
            <a:spLocks noChangeArrowheads="1"/>
          </p:cNvSpPr>
          <p:nvPr/>
        </p:nvSpPr>
        <p:spPr bwMode="auto">
          <a:xfrm>
            <a:off x="5357818" y="5572140"/>
            <a:ext cx="3505200" cy="369332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трением палочек</a:t>
            </a:r>
          </a:p>
        </p:txBody>
      </p:sp>
      <p:sp>
        <p:nvSpPr>
          <p:cNvPr id="29" name="Text Box 19"/>
          <p:cNvSpPr txBox="1">
            <a:spLocks noChangeArrowheads="1"/>
          </p:cNvSpPr>
          <p:nvPr/>
        </p:nvSpPr>
        <p:spPr bwMode="auto">
          <a:xfrm>
            <a:off x="5357818" y="6000768"/>
            <a:ext cx="3505200" cy="369332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от лесных пожаров</a:t>
            </a:r>
          </a:p>
        </p:txBody>
      </p:sp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-2803506" y="3232100"/>
            <a:ext cx="6858000" cy="3937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Рамапитек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-2803506" y="3232101"/>
            <a:ext cx="6858000" cy="393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prehistoryforkids.archeologia.ru/13/77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5143512"/>
            <a:ext cx="2857520" cy="14287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286248" y="6143644"/>
            <a:ext cx="4286280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Восточная Африка 3 000 000 лет назад. Рисунок современного художника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928662" y="998978"/>
            <a:ext cx="8001056" cy="397031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61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Около трёх миллионов лет назад в лесостепях Африки обитали многочисленные стаи рамапитеков. Они оказались в необычных условиях. А прародиной рамапитеков ученые считают Индию.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Рамапитеки появились 9-12 млн. лет назад.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 Восточной Африке близко к поверхности Земли находятся руды </a:t>
            </a:r>
            <a:r>
              <a:rPr lang="ru-RU" sz="1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радиоактивных металлов.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Эти металлы применяются на атомных электростанциях и для создания ядерного оружия. 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Вы, конечно, знаете, что в 1945 году американцы сбросили атомные бомбы на японские города Хиросиму и Нагасаки. Произошли чудовищные взрывы. Жители городов погибли или были облучены. Радиоактивное облучение было коротким, вспышка длилась секунды. Зато сила лучей оказалась ужасной. В выживших после взрыва семьях появлялись на свет дети-уроды и калеки, болеющие тяжелыми болезнями. 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Но в Восточной Африке 3 млн. лет назад все произошла наоборот. Излучение было слабым, почти незаметным. Зато оно действовало в течение сотен тысяч лет. Рамапитеки испытывали его на себе поколение за поколением и изменялись. Шерсть исчезла полностью, сохранившись в виде волос на голове и лице. Рост увеличился, а кости стали тоньше и хрупче. Не стало хвоста. Изменился желудок. Он мог теперь переваривать не только съедобные растения, но и мясо. Зубы уменьшились, клыки не выступали во рту. Но самое главное - головной мозг стал необычайно большим. Ни у одного из животных не было такого развитого мозга. Все эти перемены оказались очень полезными.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8072494" cy="939784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Австралопитек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5400000">
            <a:off x="-2732068" y="3232101"/>
            <a:ext cx="6858000" cy="39379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5214942" y="1214422"/>
            <a:ext cx="3714776" cy="39703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Так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Земле возникла потомки рамапитеков. Археологи обнаружили их окаменевшие кости в Восточной Африке. Их изучили и дали этим существам научное название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австралопитеки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".(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южный человек)</a:t>
            </a:r>
            <a:r>
              <a:rPr lang="ru-RU" b="1" dirty="0" smtClean="0"/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Австралопитековые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имели рост в среднем 122–152 см и были прямоходящими, что следует из формы их длинных костей ног и рук . Объем их черепной коробки был ок. 500 куб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см.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142976" y="1214422"/>
          <a:ext cx="3948114" cy="528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Image" r:id="rId4" imgW="2133898" imgH="5009524" progId="">
                  <p:embed/>
                </p:oleObj>
              </mc:Choice>
              <mc:Fallback>
                <p:oleObj name="Image" r:id="rId4" imgW="2133898" imgH="5009524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lum contrast="24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2976" y="1214422"/>
                        <a:ext cx="3948114" cy="5286412"/>
                      </a:xfrm>
                      <a:prstGeom prst="rect">
                        <a:avLst/>
                      </a:prstGeom>
                      <a:noFill/>
                      <a:ln w="31750">
                        <a:solidFill>
                          <a:schemeClr val="folHlink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5214942" y="5286388"/>
            <a:ext cx="3714776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Вопросы и задания.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14942" y="5857892"/>
            <a:ext cx="3714776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Почему первые люди появились в восточной Африке?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-2803506" y="3232101"/>
            <a:ext cx="6858000" cy="39379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8001056" cy="857256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Австралопитек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857224" y="1142985"/>
            <a:ext cx="4500594" cy="553997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всем правилам природы австралопитеки должны были вымереть, исчезнуть без следа. Ведь у них не было шерсти, защищавшей от палящих лучей солнца.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Они не имели мощных мускулистых лап, клыков, когтей, рогов, чтобы обороняться от хищников. Австралопитеки не умели быстро бегать, отвыкли от стремительных прыжков по ветвям деревьев.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Однако австралопитеков спасло, то, что они свободно ходили на ногах, уже совершенно не опирались на руки и имели развитой головной мозг. В мозгу австралопитеков постоянно шла напряженная работа. Они обдумывали, что следует сделать, чтобы выжить.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	 Когда нападали хищники, австралопитеки хватали камни и палки и осыпали зверей ударами. Камнями подбивали мелких зверьков и птиц, раскалывали орехи и панцири черепах. Австралопитеки так привыкли пользоваться камнями и палками, что без них чувствовали себя неуверенно. 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854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854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prehistoryforkids.archeologia.ru/13/56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1142984"/>
            <a:ext cx="2167891" cy="1928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://prehistoryforkids.archeologia.ru/13/58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3286124"/>
            <a:ext cx="2214577" cy="1928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5929322" y="5500702"/>
            <a:ext cx="1857388" cy="107721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Австралопитеки. Облик восстановлен антропологами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-2803506" y="3232101"/>
            <a:ext cx="6858000" cy="39379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929618" cy="868346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Австралопитек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prehistoryforkids.archeologia.ru/13/75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4357694"/>
            <a:ext cx="3289937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://prehistoryforkids.archeologia.ru/13/99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1643050"/>
            <a:ext cx="3071834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4" descr="http://prehistoryforkids.archeologia.ru/13/89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4000504"/>
            <a:ext cx="1747839" cy="2627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http://prehistoryforkids.archeologia.ru/13/76.gif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8662" y="1643050"/>
            <a:ext cx="3571900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1000100" y="4214818"/>
            <a:ext cx="2214578" cy="20313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Придумайте названия к рисункам современного художника. Исторические ли это источники?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1071546"/>
            <a:ext cx="7929618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Вопросы и задания.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-2803506" y="3232101"/>
            <a:ext cx="6858000" cy="393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prehistoryforkids.archeologia.ru/13/90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3714752"/>
            <a:ext cx="2500330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prehistoryforkids.archeologia.ru/13/79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3714752"/>
            <a:ext cx="1143008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://prehistoryforkids.archeologia.ru/13/92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3714752"/>
            <a:ext cx="1071570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928662" y="1285860"/>
            <a:ext cx="7929618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Вопросы и задания.</a:t>
            </a: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8001056" cy="868346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Австралопитек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928662" y="1928802"/>
            <a:ext cx="7929618" cy="132343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Сравните кости ног современного ребенка и шимпанзе. Какие различия видны? Рассмотрите рисунок скелета австралопитека (кости, найденные в неповрежденном виде, отмечены черным). Рассмотрите фотографию обнаруженных костей австралопитека. Как вы считаете, просто ли восстановить внешность наших предков по таким останкам?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-2803506" y="3232101"/>
            <a:ext cx="6858000" cy="39379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929618" cy="868346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Австралопитек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285860"/>
            <a:ext cx="792961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Первые орудия труда.</a:t>
            </a: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000100" y="1804843"/>
            <a:ext cx="5072098" cy="427809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61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561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Австралопитеки, пользуясь камнями, замечали, что лучше всего подбирать у ручья не гладкую гальку, а острые каменные осколки. Ведь заостренными краями можно было резать ветки, дробить прочные черепашьи панцири, выкапывать корни. Если нападал хищник, каменным остроконечником его ранили.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indent="561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Поэтому австралопитеки искали у ручья раздробленную гальку. Но ручьи выбрасывали мало таких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удобных каменных лезвий. И австралопитеки сами учились добывать острые осколки - ударяли камнем о камень. Так появлялись первые </a:t>
            </a: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lang="ru-RU" sz="1400" b="1" i="1" u="sng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рудия труда.</a:t>
            </a:r>
            <a:r>
              <a:rPr lang="ru-RU" sz="1400" dirty="0" smtClean="0"/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Первые каменные орудия труда достигали 20 см. в длину и весили до 100 г. Их постоянно носили с собой. Но галечные орудия были не единственными. Из ветвей изготовляли тяжелые дубины и заостренные палки. Из расколотых костей получались крепкие остроконечники. </a:t>
            </a: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indent="561975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561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2143116"/>
            <a:ext cx="2709868" cy="4429156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10" name="Прямоугольник 9"/>
          <p:cNvSpPr/>
          <p:nvPr/>
        </p:nvSpPr>
        <p:spPr>
          <a:xfrm>
            <a:off x="2428860" y="6286520"/>
            <a:ext cx="3599512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Изготовление   орудий   труда   из   гальки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5400000">
            <a:off x="-2803506" y="3232101"/>
            <a:ext cx="6858000" cy="39379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8001056" cy="939784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Австралопитек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214422"/>
            <a:ext cx="792961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Первые орудия труда.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500562" y="1928802"/>
            <a:ext cx="4429156" cy="4191000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Monotype Sorts" pitchFamily="2" charset="2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Другими орудиями древнего человека были 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отщепы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- образовавшиеся после обработки гальки. Отщепы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использовались как ножи и скребки при обработке шкур животных. </a:t>
            </a:r>
          </a:p>
          <a:p>
            <a:pPr lvl="0">
              <a:spcBef>
                <a:spcPct val="20000"/>
              </a:spcBef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Кроме камня, для изготовления орудий люди использовали кости животных и рыб. Из них как правило делали иглы и шило, применяемые для изготовления одежды.</a:t>
            </a:r>
            <a:r>
              <a:rPr lang="ru-RU" sz="1600" dirty="0" smtClean="0"/>
              <a:t> </a:t>
            </a:r>
          </a:p>
          <a:p>
            <a:pPr lvl="0">
              <a:spcBef>
                <a:spcPct val="20000"/>
              </a:spcBef>
            </a:pPr>
            <a:r>
              <a:rPr lang="ru-RU" sz="1600" dirty="0" smtClean="0"/>
              <a:t>	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Два с половиной миллиона лет назад 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труд окончательно превратил потомков австралопитеков в первых людей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	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Ученые решили присвоить этим нашим далеким предкам научное название 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"людей умелых"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>
              <a:spcBef>
                <a:spcPct val="20000"/>
              </a:spcBef>
            </a:pP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Monotype Sorts" pitchFamily="2" charset="2"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Monotype Sorts" pitchFamily="2" charset="2"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9809" y="1785926"/>
            <a:ext cx="2426307" cy="221457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2000232" y="4143380"/>
          <a:ext cx="1857388" cy="2614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Image" r:id="rId5" imgW="3266667" imgH="3761905" progId="">
                  <p:embed/>
                </p:oleObj>
              </mc:Choice>
              <mc:Fallback>
                <p:oleObj name="Image" r:id="rId5" imgW="3266667" imgH="3761905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32" y="4143380"/>
                        <a:ext cx="1857388" cy="2614040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8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utoUpdateAnimBg="0"/>
    </p:bldLst>
  </p:timing>
</p:sld>
</file>

<file path=ppt/theme/theme1.xml><?xml version="1.0" encoding="utf-8"?>
<a:theme xmlns:a="http://schemas.openxmlformats.org/drawingml/2006/main" name="Тема Office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1596</Words>
  <Application>Microsoft Office PowerPoint</Application>
  <PresentationFormat>Экран (4:3)</PresentationFormat>
  <Paragraphs>153</Paragraphs>
  <Slides>29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1" baseType="lpstr">
      <vt:lpstr>Тема Office</vt:lpstr>
      <vt:lpstr>Image</vt:lpstr>
      <vt:lpstr>Первые люди на земле</vt:lpstr>
      <vt:lpstr>План урока</vt:lpstr>
      <vt:lpstr>Рамапитек</vt:lpstr>
      <vt:lpstr>Австралопитек</vt:lpstr>
      <vt:lpstr>Австралопитек</vt:lpstr>
      <vt:lpstr>Австралопитек</vt:lpstr>
      <vt:lpstr>Австралопитек</vt:lpstr>
      <vt:lpstr>Австралопитек</vt:lpstr>
      <vt:lpstr>Австралопитек</vt:lpstr>
      <vt:lpstr>Синантроп</vt:lpstr>
      <vt:lpstr>Синантроп</vt:lpstr>
      <vt:lpstr>Синантроп</vt:lpstr>
      <vt:lpstr>Синантроп</vt:lpstr>
      <vt:lpstr>Синантроп</vt:lpstr>
      <vt:lpstr>Появление человеческого стада</vt:lpstr>
      <vt:lpstr>Труд людей умелых</vt:lpstr>
      <vt:lpstr>Основные занятия людей умелых</vt:lpstr>
      <vt:lpstr>Основные занятия людей умелых</vt:lpstr>
      <vt:lpstr>Неандерталец</vt:lpstr>
      <vt:lpstr>Неандерталец</vt:lpstr>
      <vt:lpstr>Неандерталец</vt:lpstr>
      <vt:lpstr>Неандерталец</vt:lpstr>
      <vt:lpstr>Неандерталец</vt:lpstr>
      <vt:lpstr>Неандерталец</vt:lpstr>
      <vt:lpstr>Неандерталец</vt:lpstr>
      <vt:lpstr>Презентация PowerPoint</vt:lpstr>
      <vt:lpstr>Неандерталец</vt:lpstr>
      <vt:lpstr>Неандерталец</vt:lpstr>
      <vt:lpstr>Выберите правильный ответ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Первые люди на земле</dc:title>
  <dc:creator>1</dc:creator>
  <cp:lastModifiedBy>Учитель</cp:lastModifiedBy>
  <cp:revision>48</cp:revision>
  <dcterms:created xsi:type="dcterms:W3CDTF">2010-08-17T23:19:45Z</dcterms:created>
  <dcterms:modified xsi:type="dcterms:W3CDTF">2012-12-11T04:01:44Z</dcterms:modified>
</cp:coreProperties>
</file>