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57" r:id="rId6"/>
    <p:sldId id="268" r:id="rId7"/>
    <p:sldId id="275" r:id="rId8"/>
    <p:sldId id="276" r:id="rId9"/>
    <p:sldId id="261" r:id="rId10"/>
    <p:sldId id="262" r:id="rId11"/>
    <p:sldId id="270" r:id="rId12"/>
    <p:sldId id="267" r:id="rId13"/>
    <p:sldId id="272" r:id="rId14"/>
    <p:sldId id="277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18B8632-B98D-40B4-80CD-12A12D439A5E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461DA7-F318-4D8B-801D-B324C929B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A2BEA-6EFD-46FC-A391-D92EAC2202D1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7FED1-C4D4-4E8E-9791-620E0E8D1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30455-511C-4AA0-80A9-AEBABA9E14F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47005-9CE1-429B-B73C-3F0A15AAA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6869C-D509-4C68-98E9-A7D395DC0A49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71F7D-A4AD-4B87-85E1-9502DB2F2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3ED29-D60C-4904-9D35-A827017905E4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E3B49-8F22-424F-ADCE-F830D2BF2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681BA-3F8D-4F91-B3F0-BD0A22994419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43BB54-039C-4079-9BF3-B6C00CE7F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AD6BD-30C4-4316-81CA-2AF31B5ABEA0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F90B0-9195-44EC-9BCC-D1D059767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24CB5-418E-490A-A25E-62B1FC0BF555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2A33E-C98B-473B-A572-916BCB9EE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411DB-746A-4867-B1E6-9171DDDED126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D61C2-892D-45A9-A91E-9EC2D418C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A3EDE-3ED8-4002-A095-9D809E46DA3E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B539D-BFA5-474A-B93D-928B62CDB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7DCD2-4846-44E6-AAA6-7253495E563A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4525E-AB0B-4DC5-BDE8-10C14B011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22F1E-C1E1-4E6B-AD04-63248DE0AE7A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4AA04-3052-4D3F-8BEB-DE5AD2A3E4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CD8C1-DEBA-43C8-BA42-86173BA5AEE5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15F03-4356-43DA-A14D-22A7B75A5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73D80-1C36-40AE-9AAC-BF2ACBDED9E3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1A53C-107E-4787-B386-E31917543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F4D104-168B-4721-BC50-4C8836E5A6B9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AA25C5-A23A-4F04-AB1B-AB6A28A32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4.jpeg"/><Relationship Id="rId7" Type="http://schemas.openxmlformats.org/officeDocument/2006/relationships/image" Target="../media/image2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56.radikal.ru/i151/0902/91/87b207d93fcb.jpg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www.x-top.org/prikol/images/2007/12/28/47750f7740caf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7;&#1048;&#1053;&#1048;&#1062;&#1040;\21_sinica_bolshaja.mp3" TargetMode="Externa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mg-2007-12.photosight.ru/30/2481792.jpg" TargetMode="External"/><Relationship Id="rId13" Type="http://schemas.openxmlformats.org/officeDocument/2006/relationships/image" Target="../media/image5.png"/><Relationship Id="rId3" Type="http://schemas.openxmlformats.org/officeDocument/2006/relationships/image" Target="../media/image32.jpeg"/><Relationship Id="rId7" Type="http://schemas.openxmlformats.org/officeDocument/2006/relationships/image" Target="../media/image34.jpeg"/><Relationship Id="rId12" Type="http://schemas.openxmlformats.org/officeDocument/2006/relationships/image" Target="../media/image3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otoparus.com/photogalery/animals/wild_animals/bird/sinica_dva_vida/slides/2007_0202Parus1409.jpg" TargetMode="External"/><Relationship Id="rId11" Type="http://schemas.openxmlformats.org/officeDocument/2006/relationships/image" Target="../media/image36.jpeg"/><Relationship Id="rId5" Type="http://schemas.openxmlformats.org/officeDocument/2006/relationships/image" Target="../media/image33.jpeg"/><Relationship Id="rId10" Type="http://schemas.openxmlformats.org/officeDocument/2006/relationships/hyperlink" Target="http://cs1618.vkontakte.ru/u15176376/44426418/x_12106a21.jpg" TargetMode="External"/><Relationship Id="rId4" Type="http://schemas.openxmlformats.org/officeDocument/2006/relationships/hyperlink" Target="http://content.foto.mail.ru/mail/renfri/4/i-2573.jpg" TargetMode="External"/><Relationship Id="rId9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8.png"/><Relationship Id="rId7" Type="http://schemas.openxmlformats.org/officeDocument/2006/relationships/image" Target="../media/image4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www.ornithologist.ru/" TargetMode="External"/><Relationship Id="rId7" Type="http://schemas.openxmlformats.org/officeDocument/2006/relationships/image" Target="../media/image4.jpeg"/><Relationship Id="rId12" Type="http://schemas.openxmlformats.org/officeDocument/2006/relationships/image" Target="../media/image45.jpeg"/><Relationship Id="rId2" Type="http://schemas.openxmlformats.org/officeDocument/2006/relationships/hyperlink" Target="http://sinizi.narod.ru/bolshak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tici.narod.ru/ptici/sinica.html" TargetMode="External"/><Relationship Id="rId11" Type="http://schemas.openxmlformats.org/officeDocument/2006/relationships/image" Target="../media/image44.png"/><Relationship Id="rId5" Type="http://schemas.openxmlformats.org/officeDocument/2006/relationships/hyperlink" Target="http://www.ecosystema.ru/" TargetMode="External"/><Relationship Id="rId10" Type="http://schemas.openxmlformats.org/officeDocument/2006/relationships/image" Target="../media/image43.jpeg"/><Relationship Id="rId4" Type="http://schemas.openxmlformats.org/officeDocument/2006/relationships/hyperlink" Target="http://www.petshealth.ru/" TargetMode="External"/><Relationship Id="rId9" Type="http://schemas.openxmlformats.org/officeDocument/2006/relationships/hyperlink" Target="http://www.nn.by/photos/200208sinicy0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51.radikal.ru/i132/0902/49/53931fbfd08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5.png"/><Relationship Id="rId7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/>
        </p:nvSpPr>
        <p:spPr>
          <a:xfrm>
            <a:off x="2486168" y="4597555"/>
            <a:ext cx="4675617" cy="4517544"/>
          </a:xfrm>
          <a:prstGeom prst="foldedCorner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3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00750"/>
            <a:ext cx="47148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000750"/>
            <a:ext cx="4500562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WordArt 8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116013" y="1557338"/>
            <a:ext cx="6769100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В ГОСТЯХ </a:t>
            </a:r>
          </a:p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У </a:t>
            </a:r>
          </a:p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Arial Unicode MS"/>
                <a:ea typeface="Arial Unicode MS"/>
                <a:cs typeface="Arial Unicode MS"/>
              </a:rPr>
              <a:t>СИНИЧКИ</a:t>
            </a:r>
          </a:p>
        </p:txBody>
      </p:sp>
      <p:pic>
        <p:nvPicPr>
          <p:cNvPr id="2056" name="Picture 9" descr="29266340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74013" y="260350"/>
            <a:ext cx="1169987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Rectangle 11"/>
          <p:cNvSpPr>
            <a:spLocks noGrp="1"/>
          </p:cNvSpPr>
          <p:nvPr>
            <p:ph type="subTitle" idx="4294967295"/>
          </p:nvPr>
        </p:nvSpPr>
        <p:spPr>
          <a:xfrm>
            <a:off x="4248150" y="4076700"/>
            <a:ext cx="4895850" cy="21383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FFFF00"/>
                </a:solidFill>
                <a:latin typeface="Arial" charset="0"/>
              </a:rPr>
              <a:t>Презентацию подготовили: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FFFF00"/>
                </a:solidFill>
                <a:latin typeface="Arial" charset="0"/>
              </a:rPr>
              <a:t>Копылова Нина, Чуприна Софья,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FFFF00"/>
                </a:solidFill>
                <a:latin typeface="Arial" charset="0"/>
              </a:rPr>
              <a:t>ученицы 3Б класса МОУ СОШ № 7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FFFF00"/>
                </a:solidFill>
                <a:latin typeface="Arial" charset="0"/>
              </a:rPr>
              <a:t>Руководитель: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FFFF00"/>
                </a:solidFill>
                <a:latin typeface="Arial" charset="0"/>
              </a:rPr>
              <a:t>Оденица Лариса Николаевна,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FFFF00"/>
                </a:solidFill>
                <a:latin typeface="Arial" charset="0"/>
              </a:rPr>
              <a:t>учитель нач.классов МОУ СОШ № 7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ru-RU" sz="2000" smtClean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539750" y="1916113"/>
            <a:ext cx="8229600" cy="100806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Птицы нуждаются в нашей помощи! 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Будем зимой делать для них кормушки и их кормить.</a:t>
            </a:r>
          </a:p>
        </p:txBody>
      </p:sp>
      <p:pic>
        <p:nvPicPr>
          <p:cNvPr id="11267" name="Picture 4" descr="2926634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69987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95288" y="620713"/>
            <a:ext cx="6481762" cy="461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КАК ПЕРЕЗИМОВАТЬ?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358775" y="2205038"/>
            <a:ext cx="878522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400"/>
              <a:t>В зимний период лучше всего подкармливать птиц жирными кормами: семенами тыквы, подсолнечника, несолёным салом, сливочным маслом, овсяными хлопьями, залитыми животным жиром. </a:t>
            </a:r>
          </a:p>
          <a:p>
            <a:endParaRPr lang="ru-RU" sz="2400"/>
          </a:p>
          <a:p>
            <a:pPr>
              <a:buFontTx/>
              <a:buChar char="•"/>
            </a:pPr>
            <a:r>
              <a:rPr lang="ru-RU" sz="2400" b="1"/>
              <a:t>Но! Начав кормить птиц, ни в коем случае нельзя надолго оставлять кормушки пустующими. </a:t>
            </a:r>
          </a:p>
          <a:p>
            <a:endParaRPr lang="ru-RU" sz="2400" b="1"/>
          </a:p>
          <a:p>
            <a:pPr>
              <a:buFontTx/>
              <a:buChar char="•"/>
            </a:pPr>
            <a:r>
              <a:rPr lang="ru-RU" sz="2400"/>
              <a:t>Привыкшие получать корм птицы могут погибнуть. </a:t>
            </a:r>
          </a:p>
          <a:p>
            <a:endParaRPr lang="ru-RU" sz="2400"/>
          </a:p>
          <a:p>
            <a:pPr>
              <a:buFontTx/>
              <a:buChar char="•"/>
            </a:pPr>
            <a:r>
              <a:rPr lang="ru-RU" sz="2400"/>
              <a:t>Если кормить начали - прекращать до конца зимы нельзя! </a:t>
            </a:r>
          </a:p>
        </p:txBody>
      </p:sp>
      <p:pic>
        <p:nvPicPr>
          <p:cNvPr id="23560" name="Picture 8" descr="Картинка 100 из 2606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0" y="2852738"/>
            <a:ext cx="5329238" cy="3744912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3561" name="Picture 9" descr="Картинка 130 из 26065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1844675"/>
            <a:ext cx="8424862" cy="4752975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3562" name="Picture 10" descr="3710344_larg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3850" y="1844675"/>
            <a:ext cx="8496300" cy="4826000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250825" y="1916113"/>
            <a:ext cx="8642350" cy="468153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Дно 10Х10 см, леток диаметром 4-4,5 см на расстоянии 20 см от дна.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Крышка должна быть плотно подогнана.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Нельзя шкурить внутреннюю поверхность синичника - она должна быть достаточно ребристой, чтобы за неё можно было уцепиться коготками.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Щели в районе дна не имеют никакого значения: птицы сами законопатят нужные места.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Вешать синичник следует с южной-юго-восточной стороны дерева на достаточно открытом месте.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Достаточно соблюдать расстояние в 50 метров между синичниками, чтобы птичьи семьи не конфликтовали друг с другом.</a:t>
            </a:r>
          </a:p>
        </p:txBody>
      </p:sp>
      <p:sp>
        <p:nvSpPr>
          <p:cNvPr id="12291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95288" y="620713"/>
            <a:ext cx="6697662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МАСТЕРИМ СИНИЧНИК</a:t>
            </a:r>
          </a:p>
        </p:txBody>
      </p:sp>
      <p:pic>
        <p:nvPicPr>
          <p:cNvPr id="12292" name="Picture 5" descr="292663404"/>
          <p:cNvPicPr>
            <a:picLocks noChangeAspect="1" noChangeArrowheads="1" noCrop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8001000" y="188913"/>
            <a:ext cx="1143000" cy="1143000"/>
          </a:xfrm>
          <a:noFill/>
        </p:spPr>
      </p:pic>
      <p:pic>
        <p:nvPicPr>
          <p:cNvPr id="31750" name="Picture 6" descr="Sinichni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989138"/>
            <a:ext cx="4122737" cy="4608512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31751" name="Picture 7" descr="0_14402_9fa99963_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1989138"/>
            <a:ext cx="3311525" cy="4622800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2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2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2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2000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20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/>
          </p:cNvSpPr>
          <p:nvPr>
            <p:ph type="body" idx="1"/>
          </p:nvPr>
        </p:nvSpPr>
        <p:spPr>
          <a:xfrm>
            <a:off x="323850" y="1989138"/>
            <a:ext cx="4826000" cy="439261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   Большая синица обладает богатым голосовым репертуаром — специалисты выделяют до 40 вариаций издаваемых ею звуков.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   Одна и та же особь способна одновременно чередовать 3-5 вариантов, различных по ритму, тембру, относительной высоте звуков и количеству слогов.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   Особенно активен самец, поющий в течение почти всего года, за исключением поздней осени и ранней зимы.</a:t>
            </a:r>
          </a:p>
        </p:txBody>
      </p:sp>
      <p:sp>
        <p:nvSpPr>
          <p:cNvPr id="13315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23850" y="620713"/>
            <a:ext cx="68405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СИНИЦА-ПЕВИЦА</a:t>
            </a:r>
          </a:p>
        </p:txBody>
      </p:sp>
      <p:pic>
        <p:nvPicPr>
          <p:cNvPr id="13316" name="Picture 5" descr="292663404"/>
          <p:cNvPicPr>
            <a:picLocks noChangeAspect="1" noChangeArrowheads="1" noCrop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>
          <a:xfrm>
            <a:off x="7812088" y="260350"/>
            <a:ext cx="1143000" cy="1143000"/>
          </a:xfrm>
          <a:noFill/>
        </p:spPr>
      </p:pic>
      <p:pic>
        <p:nvPicPr>
          <p:cNvPr id="28678" name="21_sinica_bolshaj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995738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9" descr="117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35600" y="1989138"/>
            <a:ext cx="3057525" cy="4324350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44" fill="hold"/>
                                        <p:tgtEl>
                                          <p:spTgt spid="286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6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827088" y="620713"/>
            <a:ext cx="5832475" cy="452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ФОТОГАЛЕРЕЯ</a:t>
            </a:r>
          </a:p>
        </p:txBody>
      </p:sp>
      <p:pic>
        <p:nvPicPr>
          <p:cNvPr id="33799" name="Picture 7" descr="200px-Great_Tit_nestling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2060575"/>
            <a:ext cx="3671887" cy="2754313"/>
          </a:xfrm>
          <a:noFill/>
          <a:ln w="63500">
            <a:solidFill>
              <a:srgbClr val="008000"/>
            </a:solidFill>
          </a:ln>
        </p:spPr>
      </p:pic>
      <p:pic>
        <p:nvPicPr>
          <p:cNvPr id="33800" name="Picture 8" descr="Картинка 69 из 2606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060575"/>
            <a:ext cx="4041775" cy="4321175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33801" name="Picture 9" descr="Картинка 33 из 4516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1188" y="2060575"/>
            <a:ext cx="3673475" cy="3744913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33802" name="Picture 10" descr="Картинка 20 из 26065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2997200"/>
            <a:ext cx="4032250" cy="3384550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33803" name="Picture 11" descr="Картинка 78 из 26065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11188" y="3789363"/>
            <a:ext cx="3673475" cy="2611437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33804" name="Picture 12" descr="IMG_31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5288" y="1484313"/>
            <a:ext cx="8280400" cy="5184775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4345" name="Picture 13" descr="292663404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812088" y="260350"/>
            <a:ext cx="1169987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539750" y="549275"/>
            <a:ext cx="6337300" cy="596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БЕРЕГИТЕ ПТИЦ!</a:t>
            </a:r>
          </a:p>
        </p:txBody>
      </p:sp>
      <p:pic>
        <p:nvPicPr>
          <p:cNvPr id="15363" name="Picture 4" descr="292663404"/>
          <p:cNvPicPr>
            <a:picLocks noChangeAspect="1" noChangeArrowheads="1" noCrop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7740650" y="260350"/>
            <a:ext cx="1143000" cy="1143000"/>
          </a:xfrm>
          <a:noFill/>
        </p:spPr>
      </p:pic>
      <p:pic>
        <p:nvPicPr>
          <p:cNvPr id="48135" name="Picture 7" descr="36370_origin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492375"/>
            <a:ext cx="3981450" cy="3463925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48136" name="Rectangle 8"/>
          <p:cNvSpPr>
            <a:spLocks noGrp="1"/>
          </p:cNvSpPr>
          <p:nvPr>
            <p:ph type="body" idx="1"/>
          </p:nvPr>
        </p:nvSpPr>
        <p:spPr>
          <a:xfrm>
            <a:off x="5219700" y="2349500"/>
            <a:ext cx="2952750" cy="86518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НЕ РАЗОРЯЙТЕ 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b="1" smtClean="0">
                <a:latin typeface="Arial" charset="0"/>
              </a:rPr>
              <a:t>ПТИЧЬИ ГНЁЗДА!</a:t>
            </a:r>
          </a:p>
        </p:txBody>
      </p:sp>
      <p:sp>
        <p:nvSpPr>
          <p:cNvPr id="48137" name="Rectangle 9"/>
          <p:cNvSpPr>
            <a:spLocks/>
          </p:cNvSpPr>
          <p:nvPr/>
        </p:nvSpPr>
        <p:spPr bwMode="auto">
          <a:xfrm>
            <a:off x="5219700" y="5516563"/>
            <a:ext cx="35274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/>
              <a:t>КОРМИТЕ ПТИЦ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/>
              <a:t>ЗИМОЙ!</a:t>
            </a:r>
          </a:p>
        </p:txBody>
      </p:sp>
      <p:sp>
        <p:nvSpPr>
          <p:cNvPr id="48138" name="Rectangle 10"/>
          <p:cNvSpPr>
            <a:spLocks/>
          </p:cNvSpPr>
          <p:nvPr/>
        </p:nvSpPr>
        <p:spPr bwMode="auto">
          <a:xfrm>
            <a:off x="5148263" y="3357563"/>
            <a:ext cx="381635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/>
              <a:t>ЗАГОТОВЬТЕ КОРМ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/>
              <a:t>ДЛЯ ПОДКОРМКИ ПТИЦ</a:t>
            </a:r>
          </a:p>
        </p:txBody>
      </p:sp>
      <p:sp>
        <p:nvSpPr>
          <p:cNvPr id="48139" name="Rectangle 11"/>
          <p:cNvSpPr>
            <a:spLocks/>
          </p:cNvSpPr>
          <p:nvPr/>
        </p:nvSpPr>
        <p:spPr bwMode="auto">
          <a:xfrm>
            <a:off x="5219700" y="4437063"/>
            <a:ext cx="2735263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/>
              <a:t>ИЗГОТОВЬТЕ 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/>
              <a:t>КОРМУШКИ</a:t>
            </a:r>
          </a:p>
        </p:txBody>
      </p:sp>
      <p:pic>
        <p:nvPicPr>
          <p:cNvPr id="48144" name="Picture 16" descr="2007_0202P BHKarus_major14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2133600"/>
            <a:ext cx="4143375" cy="4033838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8142" name="Picture 14" descr="e704b54fe04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2133600"/>
            <a:ext cx="4392612" cy="4176713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8143" name="Picture 15" descr="kormushka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2133600"/>
            <a:ext cx="4608512" cy="4176713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8141" name="Picture 13" descr="1255170383_kormushka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5288" y="1989138"/>
            <a:ext cx="4608512" cy="4365625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7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8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6" grpId="0" build="p"/>
      <p:bldP spid="48137" grpId="0"/>
      <p:bldP spid="48138" grpId="0"/>
      <p:bldP spid="481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57200" y="1773238"/>
            <a:ext cx="8229600" cy="25193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>
                <a:hlinkClick r:id="rId2"/>
              </a:rPr>
              <a:t>http://sinizi.narod.ru/bolshak.html</a:t>
            </a: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hlinkClick r:id="rId3"/>
              </a:rPr>
              <a:t>http://www.ornithologist.ru/</a:t>
            </a: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hlinkClick r:id="rId4"/>
              </a:rPr>
              <a:t>http://www.petshealth.ru/</a:t>
            </a: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hlinkClick r:id="rId5"/>
              </a:rPr>
              <a:t>http://www.ecosystema.ru/</a:t>
            </a:r>
            <a:endParaRPr lang="ru-RU" sz="2800" smtClean="0"/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hlinkClick r:id="rId6"/>
              </a:rPr>
              <a:t>http://ptici.narod.ru/ptici/sinica.html</a:t>
            </a:r>
            <a:endParaRPr lang="ru-RU" sz="2800" smtClean="0"/>
          </a:p>
          <a:p>
            <a:pPr eaLnBrk="1" hangingPunct="1">
              <a:lnSpc>
                <a:spcPct val="90000"/>
              </a:lnSpc>
            </a:pPr>
            <a:endParaRPr lang="ru-RU" sz="2800" smtClean="0"/>
          </a:p>
        </p:txBody>
      </p:sp>
      <p:sp>
        <p:nvSpPr>
          <p:cNvPr id="16387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900113" y="620713"/>
            <a:ext cx="62642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7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Интернет-ресурсы</a:t>
            </a:r>
          </a:p>
        </p:txBody>
      </p:sp>
      <p:pic>
        <p:nvPicPr>
          <p:cNvPr id="16388" name="Picture 4" descr="292663404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12088" y="260350"/>
            <a:ext cx="1169987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Картинка 87 из 26065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56325" y="4508500"/>
            <a:ext cx="2590800" cy="2016125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6390" name="Picture 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3850" y="4508500"/>
            <a:ext cx="2663825" cy="2016125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6391" name="Picture 9" descr="90293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276600" y="4508500"/>
            <a:ext cx="2665413" cy="2016125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body" sz="half" idx="1"/>
          </p:nvPr>
        </p:nvSpPr>
        <p:spPr>
          <a:xfrm>
            <a:off x="4716463" y="2133600"/>
            <a:ext cx="4038600" cy="3960813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</a:rPr>
              <a:t>На широте Мончегорска средняя многолетняя дата начала зимы 26 октября, конца зимы – 10 апреля</a:t>
            </a:r>
          </a:p>
          <a:p>
            <a:pPr eaLnBrk="1" hangingPunct="1"/>
            <a:r>
              <a:rPr lang="ru-RU" sz="2400" smtClean="0">
                <a:latin typeface="Arial" charset="0"/>
              </a:rPr>
              <a:t>Мончегорск отличается более ветреной погодой, что менее привлекательно для птиц</a:t>
            </a:r>
          </a:p>
        </p:txBody>
      </p:sp>
      <p:pic>
        <p:nvPicPr>
          <p:cNvPr id="3075" name="Picture 3" descr="File28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341438"/>
            <a:ext cx="39243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258888" y="620713"/>
            <a:ext cx="59769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 НАШЕМ ГОРОДЕ</a:t>
            </a:r>
          </a:p>
        </p:txBody>
      </p:sp>
      <p:pic>
        <p:nvPicPr>
          <p:cNvPr id="3077" name="Picture 5" descr="29266340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74013" y="260350"/>
            <a:ext cx="1169987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body" sz="half" idx="1"/>
          </p:nvPr>
        </p:nvSpPr>
        <p:spPr>
          <a:xfrm>
            <a:off x="468313" y="1773238"/>
            <a:ext cx="4244975" cy="48244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400" smtClean="0">
                <a:latin typeface="Arial" charset="0"/>
              </a:rPr>
              <a:t>В зимний период в Мончегорске встречено всего </a:t>
            </a:r>
            <a:r>
              <a:rPr lang="ru-RU" sz="2400" b="1" smtClean="0">
                <a:latin typeface="Arial" charset="0"/>
              </a:rPr>
              <a:t>27 видов</a:t>
            </a:r>
            <a:r>
              <a:rPr lang="ru-RU" sz="2400" smtClean="0">
                <a:latin typeface="Arial" charset="0"/>
              </a:rPr>
              <a:t> птиц.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400" smtClean="0">
                <a:latin typeface="Arial" charset="0"/>
              </a:rPr>
              <a:t>Из них ежегодно </a:t>
            </a:r>
            <a:r>
              <a:rPr lang="ru-RU" sz="2400" b="1" smtClean="0">
                <a:latin typeface="Arial" charset="0"/>
              </a:rPr>
              <a:t>зимуют</a:t>
            </a:r>
            <a:r>
              <a:rPr lang="ru-RU" sz="2400" smtClean="0">
                <a:latin typeface="Arial" charset="0"/>
              </a:rPr>
              <a:t> 13: кряква, тетеревятник, белая куропатка, глухарь, сизый голубь, трехпалый дятел и ещё 7 видов </a:t>
            </a:r>
            <a:r>
              <a:rPr lang="ru-RU" sz="2400" b="1" smtClean="0">
                <a:latin typeface="Arial" charset="0"/>
              </a:rPr>
              <a:t>воробьиных</a:t>
            </a:r>
            <a:r>
              <a:rPr lang="ru-RU" sz="2400" smtClean="0">
                <a:latin typeface="Arial" charset="0"/>
              </a:rPr>
              <a:t>: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400" smtClean="0">
                <a:latin typeface="Arial" charset="0"/>
              </a:rPr>
              <a:t>сорока, серая ворона, ворон, свиристель, большая синица, домовый воробей, снегирь.</a:t>
            </a:r>
          </a:p>
        </p:txBody>
      </p:sp>
      <p:sp>
        <p:nvSpPr>
          <p:cNvPr id="4099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971550" y="620713"/>
            <a:ext cx="6408738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ЗИМУЮЩИЕ ПТИЦЫ</a:t>
            </a:r>
          </a:p>
        </p:txBody>
      </p:sp>
      <p:pic>
        <p:nvPicPr>
          <p:cNvPr id="4100" name="Picture 10" descr="11284450PJI98297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1989138"/>
            <a:ext cx="3025775" cy="4465637"/>
          </a:xfrm>
          <a:noFill/>
          <a:ln w="63500">
            <a:solidFill>
              <a:srgbClr val="008000"/>
            </a:solidFill>
          </a:ln>
        </p:spPr>
      </p:pic>
      <p:pic>
        <p:nvPicPr>
          <p:cNvPr id="4101" name="Picture 11" descr="29266340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74013" y="260350"/>
            <a:ext cx="1169987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292663404"/>
          <p:cNvPicPr>
            <a:picLocks noChangeAspect="1" noChangeArrowheads="1" noCrop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7812088" y="260350"/>
            <a:ext cx="1143000" cy="1143000"/>
          </a:xfrm>
          <a:noFill/>
        </p:spPr>
      </p:pic>
      <p:sp>
        <p:nvSpPr>
          <p:cNvPr id="5123" name="Rectangle 3"/>
          <p:cNvSpPr>
            <a:spLocks noGrp="1"/>
          </p:cNvSpPr>
          <p:nvPr>
            <p:ph type="body" sz="half" idx="2"/>
          </p:nvPr>
        </p:nvSpPr>
        <p:spPr>
          <a:xfrm>
            <a:off x="250825" y="4437063"/>
            <a:ext cx="8229600" cy="21875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tabLst>
                <a:tab pos="0" algn="l"/>
              </a:tabLst>
            </a:pPr>
            <a:r>
              <a:rPr lang="ru-RU" sz="2400" smtClean="0">
                <a:latin typeface="Arial" charset="0"/>
              </a:rPr>
              <a:t>Синицы — птицы с мягким, густым оперением, прямым, довольно коротким клювом и сильными, цепкими ногами. </a:t>
            </a:r>
          </a:p>
          <a:p>
            <a:pPr marL="0" indent="0" eaLnBrk="1" hangingPunct="1">
              <a:buFont typeface="Arial" charset="0"/>
              <a:buNone/>
              <a:tabLst>
                <a:tab pos="0" algn="l"/>
              </a:tabLst>
            </a:pPr>
            <a:r>
              <a:rPr lang="ru-RU" sz="2400" smtClean="0">
                <a:latin typeface="Arial" charset="0"/>
              </a:rPr>
              <a:t>По окраске самку от самца трудно отличить. </a:t>
            </a:r>
          </a:p>
          <a:p>
            <a:pPr marL="0" indent="0" eaLnBrk="1" hangingPunct="1">
              <a:buFont typeface="Arial" charset="0"/>
              <a:buNone/>
              <a:tabLst>
                <a:tab pos="0" algn="l"/>
              </a:tabLst>
            </a:pPr>
            <a:r>
              <a:rPr lang="ru-RU" sz="2400" smtClean="0">
                <a:latin typeface="Arial" charset="0"/>
              </a:rPr>
              <a:t>Молодые птицы окрашены в более тусклые тона.</a:t>
            </a:r>
          </a:p>
        </p:txBody>
      </p:sp>
      <p:sp>
        <p:nvSpPr>
          <p:cNvPr id="5124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5976938" cy="452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ПОЗНАКОМЬТЕСЬ</a:t>
            </a:r>
          </a:p>
        </p:txBody>
      </p:sp>
      <p:pic>
        <p:nvPicPr>
          <p:cNvPr id="5125" name="Picture 8" descr="_mg_7302_thumbnail"/>
          <p:cNvPicPr>
            <a:picLocks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787900" y="1989138"/>
            <a:ext cx="3095625" cy="2322512"/>
          </a:xfrm>
          <a:noFill/>
          <a:ln w="63500">
            <a:solidFill>
              <a:srgbClr val="008000"/>
            </a:solidFill>
          </a:ln>
        </p:spPr>
      </p:pic>
      <p:pic>
        <p:nvPicPr>
          <p:cNvPr id="5126" name="Picture 9" descr="singal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1989138"/>
            <a:ext cx="3095625" cy="2322512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9"/>
          <p:cNvSpPr>
            <a:spLocks noGrp="1"/>
          </p:cNvSpPr>
          <p:nvPr>
            <p:ph type="body" sz="half" idx="4294967295"/>
          </p:nvPr>
        </p:nvSpPr>
        <p:spPr>
          <a:xfrm>
            <a:off x="395288" y="2133600"/>
            <a:ext cx="4027487" cy="3989388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400" smtClean="0">
                <a:latin typeface="Arial" charset="0"/>
              </a:rPr>
              <a:t>Синицы - лесные птицы и могут быть встречены у нас в любой сезон.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2400" smtClean="0">
                <a:latin typeface="Arial" charset="0"/>
              </a:rPr>
              <a:t>Во внегнездовое время синицы часто держатся смешанными стайками, охотно посещают места подкормки в парках и поэтому хорошо знакомы любителям природы.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5777EC-C98E-4267-9983-7C5347BCE7EC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037BB6-13CA-480A-9253-DC63BF46CC65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6149" name="Picture 11" descr="0_f47d_48c69773_XL"/>
          <p:cNvPicPr>
            <a:picLocks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2420938"/>
            <a:ext cx="4038600" cy="3357562"/>
          </a:xfrm>
          <a:noFill/>
          <a:ln w="63500">
            <a:solidFill>
              <a:srgbClr val="008000"/>
            </a:solidFill>
          </a:ln>
        </p:spPr>
      </p:pic>
      <p:pic>
        <p:nvPicPr>
          <p:cNvPr id="6150" name="Picture 13" descr="292663404"/>
          <p:cNvPicPr>
            <a:picLocks noChangeAspect="1" noChangeArrowheads="1" noCrop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812088" y="260350"/>
            <a:ext cx="1143000" cy="1143000"/>
          </a:xfrm>
          <a:noFill/>
        </p:spPr>
      </p:pic>
      <p:sp>
        <p:nvSpPr>
          <p:cNvPr id="6151" name="WordArt 1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539750" y="620713"/>
            <a:ext cx="5976938" cy="452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ПОЗНАКОМЬТЕСЬ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/>
          </p:cNvSpPr>
          <p:nvPr>
            <p:ph type="body" idx="1"/>
          </p:nvPr>
        </p:nvSpPr>
        <p:spPr>
          <a:xfrm>
            <a:off x="395288" y="4076700"/>
            <a:ext cx="8229600" cy="247650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2400" smtClean="0">
                <a:latin typeface="Arial" charset="0"/>
              </a:rPr>
              <a:t>   В настоящее время на территории Северо-Запада большая синица заметно увеличивает свою численность. </a:t>
            </a:r>
          </a:p>
          <a:p>
            <a:pPr marL="0" indent="0" eaLnBrk="1" hangingPunct="1">
              <a:buFont typeface="Arial" charset="0"/>
              <a:buNone/>
            </a:pPr>
            <a:r>
              <a:rPr lang="en-US" sz="2400" smtClean="0">
                <a:latin typeface="Arial" charset="0"/>
              </a:rPr>
              <a:t>   </a:t>
            </a:r>
            <a:r>
              <a:rPr lang="ru-RU" sz="2400" smtClean="0">
                <a:latin typeface="Arial" charset="0"/>
              </a:rPr>
              <a:t>В районах, освоенных человеком, она в несколько раз превосходит другие виды синиц по количеству особей и является одним из фоновых видов птиц.</a:t>
            </a:r>
          </a:p>
        </p:txBody>
      </p:sp>
      <p:pic>
        <p:nvPicPr>
          <p:cNvPr id="7171" name="Picture 4" descr="Картинка 122 из 2606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628775"/>
            <a:ext cx="3095625" cy="2393950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7172" name="Picture 5" descr="0_24eca_6f9e1806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628775"/>
            <a:ext cx="3162300" cy="2424113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7173" name="WordArt 6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684213" y="549275"/>
            <a:ext cx="6551612" cy="595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 СЕВЕРО-ЗАПАДЕ</a:t>
            </a:r>
          </a:p>
        </p:txBody>
      </p:sp>
      <p:pic>
        <p:nvPicPr>
          <p:cNvPr id="7174" name="Picture 7" descr="2926634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74013" y="188913"/>
            <a:ext cx="1169987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/>
          </p:cNvSpPr>
          <p:nvPr>
            <p:ph type="body" idx="1"/>
          </p:nvPr>
        </p:nvSpPr>
        <p:spPr>
          <a:xfrm>
            <a:off x="323850" y="2060575"/>
            <a:ext cx="4835525" cy="42481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  </a:t>
            </a:r>
            <a:r>
              <a:rPr lang="ru-RU" sz="2400" smtClean="0">
                <a:latin typeface="Arial" charset="0"/>
              </a:rPr>
              <a:t>Около жилья человека большая синица может устраивать гнезда в самых неожиданных местах. 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Arial" charset="0"/>
              </a:rPr>
              <a:t>   </a:t>
            </a:r>
            <a:r>
              <a:rPr lang="ru-RU" sz="2400" smtClean="0">
                <a:latin typeface="Arial" charset="0"/>
              </a:rPr>
              <a:t>Известны случаи гнездования этих птиц в чугунных перилах, в трубе водокачки, в столбах уличного освещения, в полых металлических трубах оград, в почтовых ящиках, за обшивками стен зданий, внутри дула пушки артиллерийского орудия</a:t>
            </a:r>
          </a:p>
        </p:txBody>
      </p:sp>
      <p:sp>
        <p:nvSpPr>
          <p:cNvPr id="8195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611188" y="549275"/>
            <a:ext cx="66246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ЭТО ИНТЕРЕСНО</a:t>
            </a:r>
          </a:p>
        </p:txBody>
      </p:sp>
      <p:pic>
        <p:nvPicPr>
          <p:cNvPr id="8196" name="Picture 5" descr="2926634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74013" y="260350"/>
            <a:ext cx="1169987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7" descr="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1844675"/>
            <a:ext cx="3606800" cy="2705100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3016" name="Picture 8" descr="0_38f8_32fab497_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2060575"/>
            <a:ext cx="3600450" cy="2700338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3022" name="Picture 14" descr="mal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92725" y="2276475"/>
            <a:ext cx="3600450" cy="2700338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3021" name="Picture 13" descr="a1451e3ba06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92725" y="2492375"/>
            <a:ext cx="3600450" cy="2744788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3019" name="Picture 11" descr="0_27612_3556366a_X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92725" y="2781300"/>
            <a:ext cx="3673475" cy="2808288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3017" name="Picture 9" descr="m_1946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92725" y="3068638"/>
            <a:ext cx="3671888" cy="2754312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3018" name="Picture 10" descr="3068-48377-9c4175411dffba3fb9bbc659e0e7bb0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92725" y="3357563"/>
            <a:ext cx="3671888" cy="3241675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5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/>
          </p:cNvSpPr>
          <p:nvPr>
            <p:ph type="body" idx="1"/>
          </p:nvPr>
        </p:nvSpPr>
        <p:spPr>
          <a:xfrm>
            <a:off x="250825" y="1916113"/>
            <a:ext cx="5329238" cy="475297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Вылупившихся птенцов первые 3-5 дней жизни кормит исключительно самец, самка обогревает птенцов.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Птенцы остаются в гнезде 19-21 день; родители кормят их, делая в день около 400 прилетов к гнезду.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Молодых первого выводка самец докармливает ещё в течение 7—10 дней. Самка насиживает вторую кладку. Потом птенцы начинают кочевать семейной стайкой около тех мест, где вывелись, а самец возвращается к самке, чтобы принять участие в выкармливании второго выводка.</a:t>
            </a:r>
          </a:p>
        </p:txBody>
      </p:sp>
      <p:pic>
        <p:nvPicPr>
          <p:cNvPr id="9219" name="Picture 4" descr="ptenc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989138"/>
            <a:ext cx="2951163" cy="2106612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9220" name="Picture 5" descr="292663404"/>
          <p:cNvPicPr>
            <a:picLocks noChangeAspect="1" noChangeArrowheads="1" noCrop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7812088" y="260350"/>
            <a:ext cx="1143000" cy="1143000"/>
          </a:xfrm>
          <a:noFill/>
        </p:spPr>
      </p:pic>
      <p:pic>
        <p:nvPicPr>
          <p:cNvPr id="9221" name="Picture 6" descr="200px-Paru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4292600"/>
            <a:ext cx="2951163" cy="2185988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9222" name="WordArt 7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684213" y="620713"/>
            <a:ext cx="5975350" cy="452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ПОТОМСТВО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/>
          </p:cNvSpPr>
          <p:nvPr>
            <p:ph type="body" idx="1"/>
          </p:nvPr>
        </p:nvSpPr>
        <p:spPr>
          <a:xfrm>
            <a:off x="250825" y="4292600"/>
            <a:ext cx="8893175" cy="23495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Синица съедает за день столько насекомых, сколько весит сама. За день она прилетает к гнезду от 300 до 600 раз. 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Есть синицы, которые едят плоды и семена, но только немногие могут обходиться травой и листьями. 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Arial" charset="0"/>
              </a:rPr>
              <a:t>В рационе птиц в общем преобладает животная пища - насекомые, мясо и рыба.</a:t>
            </a:r>
            <a:r>
              <a:rPr lang="ru-RU" sz="2800" smtClean="0"/>
              <a:t> </a:t>
            </a:r>
          </a:p>
        </p:txBody>
      </p:sp>
      <p:pic>
        <p:nvPicPr>
          <p:cNvPr id="10243" name="Picture 4" descr="29266340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69987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WordArt 5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684213" y="620713"/>
            <a:ext cx="5832475" cy="452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ПИТАНИЕ</a:t>
            </a:r>
          </a:p>
        </p:txBody>
      </p:sp>
      <p:pic>
        <p:nvPicPr>
          <p:cNvPr id="10245" name="Picture 6" descr="9029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557338"/>
            <a:ext cx="3887787" cy="2665412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10246" name="Picture 7" descr="0_29a2_fed6a071_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1557338"/>
            <a:ext cx="4032250" cy="2665412"/>
          </a:xfrm>
          <a:prstGeom prst="rect">
            <a:avLst/>
          </a:prstGeom>
          <a:noFill/>
          <a:ln w="635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елень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Зелень 1</Template>
  <TotalTime>394</TotalTime>
  <Words>696</Words>
  <Application>Microsoft Office PowerPoint</Application>
  <PresentationFormat>Экран (4:3)</PresentationFormat>
  <Paragraphs>76</Paragraphs>
  <Slides>15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Зелень 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TOSHIBA</cp:lastModifiedBy>
  <cp:revision>20</cp:revision>
  <dcterms:created xsi:type="dcterms:W3CDTF">2011-02-20T10:10:15Z</dcterms:created>
  <dcterms:modified xsi:type="dcterms:W3CDTF">2012-12-11T18:49:53Z</dcterms:modified>
  <cp:category>шаблоны к Powerpoint</cp:category>
</cp:coreProperties>
</file>