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0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ороткова" initials="К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14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2" d="100"/>
          <a:sy n="42" d="100"/>
        </p:scale>
        <p:origin x="-1560" y="-77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7-12-10T20:15:50.765" idx="1">
    <p:pos x="706" y="1039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94744F-C0D9-473D-8DA1-0DB920DB9DB9}" type="datetimeFigureOut">
              <a:rPr lang="ru-RU" smtClean="0"/>
              <a:pPr/>
              <a:t>11.12.2007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7A9E07-02EE-4C8E-8A35-2A10E4B96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отглагольные прилагательные и причастия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24000"/>
            <a:ext cx="4495800" cy="5334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-Н-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500" dirty="0" smtClean="0"/>
              <a:t>От глаголов </a:t>
            </a:r>
            <a:r>
              <a:rPr lang="ru-RU" sz="2500" dirty="0" smtClean="0"/>
              <a:t>несовершенного </a:t>
            </a:r>
            <a:r>
              <a:rPr lang="ru-RU" sz="2500" dirty="0" smtClean="0"/>
              <a:t>вида без </a:t>
            </a:r>
            <a:r>
              <a:rPr lang="ru-RU" sz="2500" dirty="0" err="1" smtClean="0"/>
              <a:t>з</a:t>
            </a:r>
            <a:r>
              <a:rPr lang="ru-RU" sz="2500" dirty="0" smtClean="0"/>
              <a:t>/сл.  </a:t>
            </a:r>
            <a:r>
              <a:rPr lang="ru-RU" sz="2500" dirty="0" smtClean="0">
                <a:solidFill>
                  <a:srgbClr val="FF0000"/>
                </a:solidFill>
              </a:rPr>
              <a:t>кошеный </a:t>
            </a:r>
            <a:r>
              <a:rPr lang="ru-RU" sz="2500" dirty="0" smtClean="0">
                <a:solidFill>
                  <a:srgbClr val="FF0000"/>
                </a:solidFill>
              </a:rPr>
              <a:t>луг </a:t>
            </a:r>
            <a:r>
              <a:rPr lang="ru-RU" sz="2500" dirty="0" smtClean="0"/>
              <a:t>(косить НСВ – </a:t>
            </a:r>
            <a:r>
              <a:rPr lang="ru-RU" sz="2500" dirty="0" err="1" smtClean="0"/>
              <a:t>з</a:t>
            </a:r>
            <a:r>
              <a:rPr lang="ru-RU" sz="2500" dirty="0" smtClean="0"/>
              <a:t>/сл</a:t>
            </a:r>
            <a:r>
              <a:rPr lang="ru-RU" sz="2500" dirty="0" smtClean="0"/>
              <a:t>.)</a:t>
            </a:r>
          </a:p>
          <a:p>
            <a:pPr marL="514350" indent="-514350">
              <a:buNone/>
            </a:pPr>
            <a:r>
              <a:rPr lang="ru-RU" sz="2500" dirty="0" smtClean="0"/>
              <a:t>Исключения</a:t>
            </a:r>
            <a:r>
              <a:rPr lang="ru-RU" sz="2500" dirty="0" smtClean="0"/>
              <a:t>: </a:t>
            </a:r>
            <a:r>
              <a:rPr lang="ru-RU" sz="2500" dirty="0" smtClean="0"/>
              <a:t>невиданный</a:t>
            </a:r>
          </a:p>
          <a:p>
            <a:pPr marL="514350" indent="-514350">
              <a:buNone/>
            </a:pPr>
            <a:r>
              <a:rPr lang="ru-RU" sz="2500" dirty="0" smtClean="0"/>
              <a:t>                          неслыханный                         </a:t>
            </a:r>
            <a:endParaRPr lang="ru-RU" sz="2500" dirty="0" smtClean="0"/>
          </a:p>
          <a:p>
            <a:pPr marL="514350" indent="-514350">
              <a:buNone/>
            </a:pPr>
            <a:r>
              <a:rPr lang="ru-RU" sz="2500" dirty="0" smtClean="0"/>
              <a:t>                          нежданный</a:t>
            </a:r>
          </a:p>
          <a:p>
            <a:pPr marL="514350" indent="-514350">
              <a:buNone/>
            </a:pPr>
            <a:r>
              <a:rPr lang="ru-RU" sz="2500" dirty="0" smtClean="0"/>
              <a:t>                          негаданный</a:t>
            </a:r>
          </a:p>
          <a:p>
            <a:pPr marL="514350" indent="-514350">
              <a:buNone/>
            </a:pPr>
            <a:r>
              <a:rPr lang="ru-RU" sz="2500" dirty="0" smtClean="0"/>
              <a:t>                          желанный</a:t>
            </a:r>
          </a:p>
          <a:p>
            <a:pPr marL="514350" indent="-514350">
              <a:buNone/>
            </a:pPr>
            <a:r>
              <a:rPr lang="ru-RU" sz="2500" dirty="0" smtClean="0"/>
              <a:t>                          слышанный</a:t>
            </a:r>
          </a:p>
          <a:p>
            <a:pPr marL="514350" indent="-514350">
              <a:buNone/>
            </a:pPr>
            <a:r>
              <a:rPr lang="ru-RU" sz="2500" dirty="0" smtClean="0"/>
              <a:t>                          неожиданный</a:t>
            </a:r>
            <a:endParaRPr lang="ru-RU" sz="25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5800" y="1295400"/>
            <a:ext cx="4648200" cy="556260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-</a:t>
            </a:r>
            <a:r>
              <a:rPr lang="ru-RU" sz="4000" dirty="0" smtClean="0">
                <a:solidFill>
                  <a:srgbClr val="0070C0"/>
                </a:solidFill>
              </a:rPr>
              <a:t>НН-</a:t>
            </a:r>
          </a:p>
          <a:p>
            <a:pPr marL="514350" indent="-514350">
              <a:buNone/>
            </a:pPr>
            <a:r>
              <a:rPr lang="ru-RU" sz="3400" dirty="0" smtClean="0"/>
              <a:t>1. </a:t>
            </a:r>
            <a:r>
              <a:rPr lang="ru-RU" sz="4000" dirty="0" smtClean="0"/>
              <a:t>От глаголов несовершенного вида с </a:t>
            </a:r>
            <a:r>
              <a:rPr lang="ru-RU" sz="4000" dirty="0" err="1" smtClean="0"/>
              <a:t>з</a:t>
            </a:r>
            <a:r>
              <a:rPr lang="ru-RU" sz="4000" dirty="0" smtClean="0"/>
              <a:t>/сл. (НСВ + </a:t>
            </a:r>
            <a:r>
              <a:rPr lang="ru-RU" sz="4000" dirty="0" err="1" smtClean="0"/>
              <a:t>з</a:t>
            </a:r>
            <a:r>
              <a:rPr lang="ru-RU" sz="4000" dirty="0" smtClean="0"/>
              <a:t>/сл.); глаженное утюгом платье </a:t>
            </a:r>
            <a:r>
              <a:rPr lang="ru-RU" sz="4000" dirty="0" smtClean="0">
                <a:solidFill>
                  <a:srgbClr val="0070C0"/>
                </a:solidFill>
              </a:rPr>
              <a:t>(</a:t>
            </a:r>
            <a:r>
              <a:rPr lang="ru-RU" sz="4000" dirty="0" err="1" smtClean="0">
                <a:solidFill>
                  <a:srgbClr val="0070C0"/>
                </a:solidFill>
              </a:rPr>
              <a:t>гладить-НСВ+з</a:t>
            </a:r>
            <a:r>
              <a:rPr lang="ru-RU" sz="4000" dirty="0" smtClean="0">
                <a:solidFill>
                  <a:srgbClr val="0070C0"/>
                </a:solidFill>
              </a:rPr>
              <a:t>/сл.)</a:t>
            </a:r>
          </a:p>
          <a:p>
            <a:pPr marL="514350" indent="-514350">
              <a:buNone/>
            </a:pPr>
            <a:r>
              <a:rPr lang="ru-RU" sz="4000" dirty="0" smtClean="0"/>
              <a:t>2. От глаголов </a:t>
            </a:r>
            <a:r>
              <a:rPr lang="ru-RU" sz="4000" dirty="0" err="1" smtClean="0"/>
              <a:t>совершеного</a:t>
            </a:r>
            <a:r>
              <a:rPr lang="ru-RU" sz="4000" dirty="0" smtClean="0"/>
              <a:t> вида (СВ): выглаженное платье </a:t>
            </a:r>
            <a:r>
              <a:rPr lang="ru-RU" sz="4000" dirty="0" smtClean="0">
                <a:solidFill>
                  <a:srgbClr val="0070C0"/>
                </a:solidFill>
              </a:rPr>
              <a:t>(выгладить - СВ) </a:t>
            </a:r>
          </a:p>
          <a:p>
            <a:pPr marL="514350" indent="-514350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         решить (СВ) </a:t>
            </a:r>
            <a:r>
              <a:rPr lang="ru-RU" sz="4000" dirty="0" smtClean="0"/>
              <a:t>– решённый</a:t>
            </a:r>
          </a:p>
          <a:p>
            <a:pPr marL="514350" indent="-514350">
              <a:buNone/>
            </a:pPr>
            <a:r>
              <a:rPr lang="ru-RU" sz="4000" dirty="0" smtClean="0"/>
              <a:t>Исключения: </a:t>
            </a:r>
            <a:r>
              <a:rPr lang="ru-RU" sz="4000" dirty="0" smtClean="0"/>
              <a:t>посажёный </a:t>
            </a:r>
            <a:r>
              <a:rPr lang="ru-RU" sz="4000" dirty="0" smtClean="0"/>
              <a:t>отец</a:t>
            </a:r>
          </a:p>
          <a:p>
            <a:pPr marL="514350" indent="-514350">
              <a:buNone/>
            </a:pPr>
            <a:r>
              <a:rPr lang="ru-RU" sz="4000" dirty="0" smtClean="0"/>
              <a:t>                          названый брат</a:t>
            </a:r>
          </a:p>
          <a:p>
            <a:pPr marL="514350" indent="-514350">
              <a:buAutoNum type="arabicPeriod" startAt="3"/>
            </a:pPr>
            <a:r>
              <a:rPr lang="ru-RU" sz="4000" dirty="0" smtClean="0"/>
              <a:t>На – </a:t>
            </a:r>
            <a:r>
              <a:rPr lang="ru-RU" sz="4000" dirty="0" err="1" smtClean="0"/>
              <a:t>ованный</a:t>
            </a:r>
            <a:r>
              <a:rPr lang="ru-RU" sz="4000" dirty="0" smtClean="0"/>
              <a:t>/-</a:t>
            </a:r>
            <a:r>
              <a:rPr lang="ru-RU" sz="4000" dirty="0" err="1" smtClean="0"/>
              <a:t>еванный</a:t>
            </a:r>
            <a:endParaRPr lang="ru-RU" sz="4000" dirty="0" smtClean="0"/>
          </a:p>
          <a:p>
            <a:pPr marL="514350" indent="-514350">
              <a:buNone/>
            </a:pPr>
            <a:r>
              <a:rPr lang="ru-RU" sz="4000" dirty="0" smtClean="0"/>
              <a:t>         </a:t>
            </a:r>
            <a:r>
              <a:rPr lang="ru-RU" sz="4000" dirty="0" err="1" smtClean="0">
                <a:solidFill>
                  <a:srgbClr val="0070C0"/>
                </a:solidFill>
              </a:rPr>
              <a:t>баловать-балованный</a:t>
            </a:r>
            <a:endParaRPr lang="ru-RU" sz="4000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ru-RU" sz="4000" dirty="0" err="1" smtClean="0"/>
              <a:t>Исключения:кованый</a:t>
            </a:r>
            <a:r>
              <a:rPr lang="ru-RU" sz="4000" dirty="0" smtClean="0"/>
              <a:t>, жеваный</a:t>
            </a:r>
          </a:p>
          <a:p>
            <a:pPr marL="514350" indent="-514350">
              <a:buNone/>
            </a:pPr>
            <a:r>
              <a:rPr lang="ru-RU" sz="4000" dirty="0" smtClean="0"/>
              <a:t>          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304800"/>
            <a:ext cx="4038600" cy="58213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  </a:t>
            </a:r>
            <a:r>
              <a:rPr lang="ru-RU" sz="3800" dirty="0" smtClean="0">
                <a:solidFill>
                  <a:srgbClr val="0070C0"/>
                </a:solidFill>
              </a:rPr>
              <a:t>Краткие причастия</a:t>
            </a:r>
            <a:endParaRPr lang="ru-RU" sz="3800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000" dirty="0" smtClean="0"/>
              <a:t>Могут </a:t>
            </a:r>
            <a:r>
              <a:rPr lang="ru-RU" sz="3000" dirty="0" smtClean="0"/>
              <a:t>быть заменены глаголом: </a:t>
            </a:r>
            <a:r>
              <a:rPr lang="ru-RU" sz="3000" dirty="0" smtClean="0">
                <a:solidFill>
                  <a:srgbClr val="FF0000"/>
                </a:solidFill>
              </a:rPr>
              <a:t>организовано </a:t>
            </a:r>
            <a:r>
              <a:rPr lang="ru-RU" sz="3000" dirty="0" smtClean="0"/>
              <a:t>(организовали) </a:t>
            </a:r>
            <a:r>
              <a:rPr lang="ru-RU" sz="3000" dirty="0" smtClean="0">
                <a:solidFill>
                  <a:srgbClr val="FF0000"/>
                </a:solidFill>
              </a:rPr>
              <a:t>новое производство.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000" dirty="0" smtClean="0"/>
              <a:t>Употребляются с существительными (местоимениями) среднего рода;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000" dirty="0" smtClean="0"/>
              <a:t>Краткие </a:t>
            </a:r>
            <a:r>
              <a:rPr lang="ru-RU" sz="3000" dirty="0" smtClean="0"/>
              <a:t>причастия являются сказуемыми</a:t>
            </a:r>
            <a:r>
              <a:rPr lang="ru-RU" sz="3000" dirty="0" smtClean="0"/>
              <a:t>;</a:t>
            </a:r>
            <a:endParaRPr lang="ru-RU" sz="3000" dirty="0" smtClean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572000" y="304800"/>
            <a:ext cx="4114800" cy="5821363"/>
          </a:xfrm>
        </p:spPr>
        <p:txBody>
          <a:bodyPr>
            <a:normAutofit fontScale="92500" lnSpcReduction="20000"/>
          </a:bodyPr>
          <a:lstStyle/>
          <a:p>
            <a:pPr marL="514350" indent="-514350" algn="ctr">
              <a:buNone/>
            </a:pPr>
            <a:endParaRPr lang="ru-RU" dirty="0" smtClean="0"/>
          </a:p>
          <a:p>
            <a:pPr marL="514350" indent="-514350" algn="ctr">
              <a:buNone/>
            </a:pPr>
            <a:r>
              <a:rPr lang="ru-RU" sz="3800" dirty="0" smtClean="0">
                <a:solidFill>
                  <a:srgbClr val="0070C0"/>
                </a:solidFill>
              </a:rPr>
              <a:t>наречия</a:t>
            </a:r>
            <a:endParaRPr lang="ru-RU" sz="3800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sz="3000" dirty="0" smtClean="0"/>
              <a:t>1. Может </a:t>
            </a:r>
            <a:r>
              <a:rPr lang="ru-RU" sz="3000" dirty="0" smtClean="0"/>
              <a:t>быть заменено другим наречием: </a:t>
            </a:r>
            <a:r>
              <a:rPr lang="ru-RU" sz="3000" dirty="0" smtClean="0">
                <a:solidFill>
                  <a:srgbClr val="FF0000"/>
                </a:solidFill>
              </a:rPr>
              <a:t>экскурсия прошла организованно </a:t>
            </a:r>
            <a:r>
              <a:rPr lang="ru-RU" sz="3000" dirty="0" smtClean="0"/>
              <a:t>(слаженно, хорошо).</a:t>
            </a:r>
          </a:p>
          <a:p>
            <a:pPr marL="514350" indent="-514350">
              <a:buNone/>
            </a:pPr>
            <a:r>
              <a:rPr lang="ru-RU" sz="3000" dirty="0" smtClean="0"/>
              <a:t>2. Сочетается </a:t>
            </a:r>
            <a:r>
              <a:rPr lang="ru-RU" sz="3000" dirty="0" smtClean="0"/>
              <a:t>с глаголом</a:t>
            </a:r>
            <a:r>
              <a:rPr lang="ru-RU" sz="3000" dirty="0" smtClean="0"/>
              <a:t>;</a:t>
            </a:r>
          </a:p>
          <a:p>
            <a:pPr marL="514350" indent="-514350">
              <a:buFont typeface="+mj-lt"/>
              <a:buAutoNum type="arabicPeriod"/>
            </a:pPr>
            <a:endParaRPr lang="ru-RU" sz="3000" dirty="0" smtClean="0"/>
          </a:p>
          <a:p>
            <a:pPr marL="514350" indent="-514350">
              <a:buFont typeface="+mj-lt"/>
              <a:buAutoNum type="arabicPeriod"/>
            </a:pPr>
            <a:endParaRPr lang="ru-RU" sz="3000" dirty="0" smtClean="0"/>
          </a:p>
          <a:p>
            <a:pPr marL="514350" indent="-514350">
              <a:buNone/>
            </a:pPr>
            <a:r>
              <a:rPr lang="ru-RU" sz="3000" dirty="0" smtClean="0"/>
              <a:t>3. Наречие </a:t>
            </a:r>
            <a:r>
              <a:rPr lang="ru-RU" sz="3000" dirty="0" smtClean="0"/>
              <a:t>является обстоятельством</a:t>
            </a:r>
            <a:r>
              <a:rPr lang="ru-RU" dirty="0" smtClean="0"/>
              <a:t>;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65531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228600"/>
            <a:ext cx="8077200" cy="8463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000" dirty="0" smtClean="0"/>
              <a:t>МЕДЛЕ…О   </a:t>
            </a:r>
            <a:r>
              <a:rPr lang="ru-RU" sz="4000" dirty="0" smtClean="0"/>
              <a:t>ИДТИ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/>
              <a:t>ПУТА…О   </a:t>
            </a:r>
            <a:r>
              <a:rPr lang="ru-RU" sz="4000" dirty="0" smtClean="0"/>
              <a:t>ОТВЕЧАТЬ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/>
              <a:t>НЕЧАЯ…О   РАЗБИТЬ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/>
              <a:t>ДЕЛА   НАМЕЧ…Ы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/>
              <a:t>НАСЛЕДСТВО   РАСТЕРЯ…О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/>
              <a:t>ПОСМОТРЕТЬ   РАСТЕРЯ…О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/>
              <a:t>ГОВОРИЛ   ВЗОЛНОВА…О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/>
              <a:t>РАССКАЗЫВАТЬ   </a:t>
            </a:r>
            <a:r>
              <a:rPr lang="ru-RU" sz="4000" dirty="0" smtClean="0"/>
              <a:t>ВДОХНОВЕ…О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/>
              <a:t>УВЛЕЧЕ…А   ЧТЕНИЕМ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/>
              <a:t>УВЛЕЧЕ…О   ЗАНИМАТЬСЯ</a:t>
            </a:r>
          </a:p>
          <a:p>
            <a:pPr marL="742950" indent="-742950"/>
            <a:endParaRPr lang="ru-RU" sz="3600" dirty="0" smtClean="0"/>
          </a:p>
          <a:p>
            <a:pPr marL="742950" indent="-742950">
              <a:buFont typeface="+mj-lt"/>
              <a:buAutoNum type="arabicPeriod"/>
            </a:pPr>
            <a:endParaRPr lang="ru-RU" sz="3600" dirty="0" smtClean="0"/>
          </a:p>
          <a:p>
            <a:r>
              <a:rPr lang="ru-RU" sz="3600" dirty="0" smtClean="0"/>
              <a:t> </a:t>
            </a:r>
            <a:endParaRPr lang="ru-RU" sz="3600" dirty="0" smtClean="0"/>
          </a:p>
          <a:p>
            <a:r>
              <a:rPr lang="ru-RU" sz="3600" dirty="0" smtClean="0"/>
              <a:t>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179</Words>
  <PresentationFormat>Экран (4:3)</PresentationFormat>
  <Paragraphs>48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отглагольные прилагательные и причастия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10</cp:revision>
  <dcterms:modified xsi:type="dcterms:W3CDTF">2007-12-11T10:14:38Z</dcterms:modified>
</cp:coreProperties>
</file>