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61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9D7DAF9-14EC-48EC-BBED-727E5E51783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5903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3" grpId="1"/>
      <p:bldP spid="6154" grpId="0" build="p">
        <p:tmplLst>
          <p:tmpl lvl="1">
            <p:tnLst>
              <p:par>
                <p:cTn presetID="39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54" grpId="1" build="allAtOnce">
        <p:tmplLst>
          <p:tmpl lvl="1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61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1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8C9A8-0329-4695-B82D-0179FB714F2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189864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1162E-F942-424D-BC1D-82F5EF9DB9B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403753"/>
      </p:ext>
    </p:extLst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A28E6-80AE-4EC5-AD16-240A99B6779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498135"/>
      </p:ext>
    </p:extLst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F5E5A-C18F-440B-8F67-3181ED0EE8A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36062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90B70-6813-497F-9986-0289769706A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093616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44F8F-7F54-4AD6-965B-31308434EC0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169285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55622-954B-47B9-A4CB-D532D409753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118374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F402D-66DF-44C7-9DFA-497EDD7211E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67675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C496A-9CA3-425B-89F0-FAEB15D0155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06568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F24B1-9EC5-434A-A3B7-DB3D355D0FA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51382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2182 h 2182"/>
                <a:gd name="T4" fmla="*/ 4897 w 4897"/>
                <a:gd name="T5" fmla="*/ 2182 h 2182"/>
                <a:gd name="T6" fmla="*/ 4897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2394EF-1D6F-4C05-BFA7-E22322630D67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13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3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5586305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4" grpId="0"/>
      <p:bldP spid="5134" grpId="1"/>
      <p:bldP spid="5135" grpId="0" build="p">
        <p:tmplLst>
          <p:tmpl lvl="1">
            <p:tnLst>
              <p:par>
                <p:cTn presetID="39" presetClass="entr" presetSubtype="0" ac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9" presetClass="entr" presetSubtype="0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/20"/>
                          </p:val>
                        </p:tav>
                        <p:tav tm="50000">
                          <p:val>
                            <p:strVal val="#ppt_h/2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5000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3"/>
                          </p:val>
                        </p:tav>
                        <p:tav tm="5000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35" grpId="1" build="allAtOnce">
        <p:tmplLst>
          <p:tmpl lvl="1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39" presetClass="exit" presetSubtype="0" decel="100000" fill="hold" nodeType="withEffect">
                  <p:stCondLst>
                    <p:cond delay="0"/>
                  </p:stCondLst>
                  <p:childTnLst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ppt_h"/>
                          </p:val>
                        </p:tav>
                        <p:tav tm="50000">
                          <p:val>
                            <p:strVal val="ppt_h/20"/>
                          </p:val>
                        </p:tav>
                        <p:tav tm="100000">
                          <p:val>
                            <p:strVal val="ppt_h/20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ppt_w"/>
                          </p:val>
                        </p:tav>
                        <p:tav tm="50000">
                          <p:val>
                            <p:strVal val="ppt_w+.3"/>
                          </p:val>
                        </p:tav>
                        <p:tav tm="100000">
                          <p:val>
                            <p:strVal val="ppt_w+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5000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-.3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739EA1-AEFD-4927-8D7E-78C209C4AB2D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A1445F-CC96-4C16-A6CA-EC03DD8BF3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1525" y="1268760"/>
            <a:ext cx="7680960" cy="1358279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ТОК - ШОУ</a:t>
            </a:r>
            <a:endParaRPr lang="ru-RU" sz="7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23973" y="2967335"/>
            <a:ext cx="669606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«Легко ли бросить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курить?»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60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0433" y="1700808"/>
            <a:ext cx="8303170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Курение вредно для здоровья,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всем об этом знают,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но продолжают курить.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Почему?</a:t>
            </a:r>
            <a:endParaRPr lang="ru-RU" sz="4800" b="1" dirty="0">
              <a:ln w="11430"/>
              <a:solidFill>
                <a:srgbClr val="C0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35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437" y="836712"/>
            <a:ext cx="90448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Человек берет в руки сигарету. </a:t>
            </a:r>
          </a:p>
          <a:p>
            <a:pPr algn="ctr"/>
            <a:r>
              <a:rPr lang="ru-RU" sz="4800" b="1" cap="none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Зачем?</a:t>
            </a:r>
            <a:endParaRPr lang="ru-RU" sz="4800" b="1" cap="none" spc="50" dirty="0">
              <a:ln w="11430"/>
              <a:solidFill>
                <a:schemeClr val="bg2">
                  <a:lumMod val="1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6438" y="2983652"/>
            <a:ext cx="5508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rgbClr val="C00000"/>
                </a:solidFill>
              </a:rPr>
              <a:t>н</a:t>
            </a:r>
            <a:r>
              <a:rPr lang="ru-RU" sz="5400" b="1" cap="none" spc="0" dirty="0" smtClean="0">
                <a:ln/>
                <a:solidFill>
                  <a:srgbClr val="C00000"/>
                </a:solidFill>
                <a:effectLst/>
              </a:rPr>
              <a:t>овые ощущения</a:t>
            </a:r>
            <a:endParaRPr lang="ru-RU" sz="5400" b="1" cap="none" spc="0" dirty="0">
              <a:ln/>
              <a:solidFill>
                <a:srgbClr val="C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6438" y="3831431"/>
            <a:ext cx="67043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желание быть крутым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6438" y="4653136"/>
            <a:ext cx="48136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снятие стресса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6438" y="5445612"/>
            <a:ext cx="78869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C00000"/>
                </a:solidFill>
                <a:effectLst/>
              </a:rPr>
              <a:t>стремление быть как все</a:t>
            </a:r>
            <a:endParaRPr lang="ru-RU" sz="5400" b="1" cap="none" spc="0" dirty="0">
              <a:ln/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073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igar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755650" y="1557338"/>
            <a:ext cx="7632700" cy="66833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49736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660033"/>
                </a:solidFill>
                <a:cs typeface="Arial"/>
              </a:rPr>
              <a:t>HISTORY OF OCCURRENCE OF TOBACCO</a:t>
            </a:r>
            <a:endParaRPr lang="ru-RU" sz="3600" b="1" kern="10">
              <a:ln w="9525">
                <a:solidFill>
                  <a:srgbClr val="FFFFFF"/>
                </a:solidFill>
                <a:round/>
                <a:headEnd/>
                <a:tailEnd/>
              </a:ln>
              <a:solidFill>
                <a:srgbClr val="660033"/>
              </a:solidFill>
              <a:cs typeface="Arial"/>
            </a:endParaRP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539750" y="2133600"/>
            <a:ext cx="8135938" cy="12239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Times New Roman"/>
                <a:cs typeface="Times New Roman"/>
              </a:rPr>
              <a:t>ИСТОРИЯ ПОЯВЛЕНИЯ ТАБАКА</a:t>
            </a:r>
          </a:p>
        </p:txBody>
      </p:sp>
    </p:spTree>
    <p:extLst>
      <p:ext uri="{BB962C8B-B14F-4D97-AF65-F5344CB8AC3E}">
        <p14:creationId xmlns:p14="http://schemas.microsoft.com/office/powerpoint/2010/main" val="1676434074"/>
      </p:ext>
    </p:extLst>
  </p:cSld>
  <p:clrMapOvr>
    <a:masterClrMapping/>
  </p:clrMapOvr>
  <p:transition advClick="0" advTm="8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 animBg="1"/>
      <p:bldP spid="2057" grpId="1" animBg="1"/>
      <p:bldP spid="2058" grpId="0" animBg="1"/>
      <p:bldP spid="205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2" name="Picture 10" descr="Фото0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9f2244aef662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484313"/>
            <a:ext cx="4638675" cy="558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84213" y="188913"/>
            <a:ext cx="80645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00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200" i="1">
                <a:solidFill>
                  <a:srgbClr val="FFFFFF"/>
                </a:solidFill>
                <a:latin typeface="Times New Roman" pitchFamily="18" charset="0"/>
              </a:rPr>
              <a:t>До конца XV века это растение не было известно никому, кроме коренных жителей американского континента. Археологические раскопки показали, что 4000 лет назад, а возможно, и раньше, североамериканские индейцы уже употребляли табак. </a:t>
            </a:r>
          </a:p>
        </p:txBody>
      </p:sp>
      <p:pic>
        <p:nvPicPr>
          <p:cNvPr id="8198" name="Picture 6" descr="tabak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700213"/>
            <a:ext cx="2628900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indian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700213"/>
            <a:ext cx="2616200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765709"/>
      </p:ext>
    </p:extLst>
  </p:cSld>
  <p:clrMapOvr>
    <a:masterClrMapping/>
  </p:clrMapOvr>
  <p:transition advClick="0" advTm="1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shivaizm-konoplya-kurenie-shi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heo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4581525"/>
            <a:ext cx="90360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>
                <a:solidFill>
                  <a:srgbClr val="660033"/>
                </a:solidFill>
                <a:latin typeface="Times New Roman" pitchFamily="18" charset="0"/>
              </a:rPr>
              <a:t>           В древних цивилизациях табачному дыму приписывались магические, целебные свойства. Но курение или вдыхание дыма было связано в основном с религиозными ритуалами. </a:t>
            </a:r>
          </a:p>
        </p:txBody>
      </p:sp>
      <p:pic>
        <p:nvPicPr>
          <p:cNvPr id="9222" name="Picture 6" descr="articles_8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088" y="1844675"/>
            <a:ext cx="3744912" cy="3246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p_l_1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31686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479289"/>
      </p:ext>
    </p:extLst>
  </p:cSld>
  <p:clrMapOvr>
    <a:masterClrMapping/>
  </p:clrMapOvr>
  <p:transition advClick="0" advTm="21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grpId="1" nodeType="withEffect">
                                  <p:stCondLst>
                                    <p:cond delay="1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77778E-6 4.05505E-6 L 0.54132 -0.9363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66" y="-4681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5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92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2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92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55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5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 descr="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p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755650" y="765175"/>
            <a:ext cx="78851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</a:rPr>
              <a:t>Со второй половины XVI века табак стал быстро набирать популярность как лекарственное растение. 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468313" y="4868863"/>
            <a:ext cx="8351837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>
                <a:solidFill>
                  <a:srgbClr val="FFFFFF"/>
                </a:solidFill>
                <a:latin typeface="Times New Roman" pitchFamily="18" charset="0"/>
              </a:rPr>
              <a:t>Табак нюхали, курили через трубки, жевали, смешивали с различными веществами и употребляли для лечения простуды, головной и зубной боли, кожных и инфекционных заболеваний.</a:t>
            </a:r>
          </a:p>
        </p:txBody>
      </p:sp>
      <p:pic>
        <p:nvPicPr>
          <p:cNvPr id="10246" name="Picture 6" descr="tabak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773238"/>
            <a:ext cx="2033588" cy="367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05mai6a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773238"/>
            <a:ext cx="4098925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12821-oma-beim-kiff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3959225" cy="288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341963"/>
      </p:ext>
    </p:extLst>
  </p:cSld>
  <p:clrMapOvr>
    <a:masterClrMapping/>
  </p:clrMapOvr>
  <p:transition advClick="0" advTm="21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46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0.3331  E" pathEditMode="relative" ptsTypes="">
                                      <p:cBhvr>
                                        <p:cTn id="52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55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4" grpId="1"/>
      <p:bldP spid="10245" grpId="0"/>
      <p:bldP spid="1024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kal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27088" y="763251"/>
            <a:ext cx="82094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</a:rPr>
              <a:t>В России долгое время употребление табака не поощрялось</a:t>
            </a:r>
            <a:r>
              <a:rPr lang="en-US" sz="2200" dirty="0">
                <a:solidFill>
                  <a:srgbClr val="FFFFFF"/>
                </a:solidFill>
                <a:latin typeface="Times New Roman" pitchFamily="18" charset="0"/>
              </a:rPr>
              <a:t>.</a:t>
            </a:r>
            <a:r>
              <a:rPr lang="ru-RU" sz="2200" dirty="0">
                <a:solidFill>
                  <a:srgbClr val="FFFFFF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042988" y="5589588"/>
            <a:ext cx="750526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</a:rPr>
              <a:t>Впервые табак появляется в России при Иване Грозном. </a:t>
            </a:r>
          </a:p>
        </p:txBody>
      </p:sp>
      <p:pic>
        <p:nvPicPr>
          <p:cNvPr id="3079" name="Picture 7" descr="tabak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916113"/>
            <a:ext cx="3960812" cy="287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vasnetsov_grozn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76250"/>
            <a:ext cx="2692400" cy="504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72840"/>
      </p:ext>
    </p:extLst>
  </p:cSld>
  <p:clrMapOvr>
    <a:masterClrMapping/>
  </p:clrMapOvr>
  <p:transition advClick="0" advTm="1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xit" presetSubtype="0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1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7" grpId="1"/>
      <p:bldP spid="3078" grpId="0"/>
      <p:bldP spid="307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2" y="10732"/>
            <a:ext cx="9280473" cy="684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4437112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В 1646 году новый царь России Алексей Михайлович, пытавшийся ослабить этот закон и монополизировать продажу табака, натолкнулся на противодействие со стороны церкви - могущественного в то время патриарха Никона, который призывал восстановить смертную казнь "за курение богомерзкого зелья". 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7" name="Picture 3" descr="C:\Users\user\Desktop\atta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43" y="620688"/>
            <a:ext cx="2232248" cy="32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1597168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267" y="786971"/>
            <a:ext cx="2139950" cy="310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67117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" y="0"/>
            <a:ext cx="914215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0698" y="1052736"/>
            <a:ext cx="86044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Можно сказать, что настоящая история табака в России начинается в 1697 году, когда царь Пётр Алексеевич, после обучения морскому делу в Голландии и пристрастившись к курению трубки, легализует табак и вырабатывает регламент его распространения и употребления: табачный дым разрешалось вдыхать и выдыхать исключительно с помощью курительных трубок. А в 1705 году Пётр Первый учредил две табачные фабрики: в Санкт-Петербурге и на Украине, в городе Ахтырка</a:t>
            </a:r>
            <a:r>
              <a:rPr lang="ru-RU" sz="2800" dirty="0" smtClean="0">
                <a:solidFill>
                  <a:srgbClr val="FF0000"/>
                </a:solidFill>
              </a:rPr>
              <a:t>.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5945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ава">
  <a:themeElements>
    <a:clrScheme name="Трава 2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00"/>
      </a:hlink>
      <a:folHlink>
        <a:srgbClr val="FFFF99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79</TotalTime>
  <Words>297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Трава</vt:lpstr>
      <vt:lpstr>Трек</vt:lpstr>
      <vt:lpstr>ТОК - ШОУ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ТОК - ШОУ</dc:title>
  <dc:creator>user</dc:creator>
  <cp:lastModifiedBy>user</cp:lastModifiedBy>
  <cp:revision>7</cp:revision>
  <dcterms:created xsi:type="dcterms:W3CDTF">2012-11-29T09:52:47Z</dcterms:created>
  <dcterms:modified xsi:type="dcterms:W3CDTF">2012-11-29T12:46:56Z</dcterms:modified>
</cp:coreProperties>
</file>