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59" r:id="rId4"/>
    <p:sldId id="260" r:id="rId5"/>
    <p:sldId id="257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2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0B7648-7919-4534-9B3C-E6FE215C81F2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4CC830-63E9-4F5E-B792-A42C231E98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34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Вода-растворитель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9" y="5805264"/>
            <a:ext cx="5328592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Ученица </a:t>
            </a:r>
            <a:r>
              <a:rPr lang="ru-RU" dirty="0">
                <a:solidFill>
                  <a:schemeClr val="tx1"/>
                </a:solidFill>
              </a:rPr>
              <a:t>Рипова </a:t>
            </a:r>
            <a:r>
              <a:rPr lang="ru-RU" dirty="0" smtClean="0">
                <a:solidFill>
                  <a:schemeClr val="tx1"/>
                </a:solidFill>
              </a:rPr>
              <a:t>Маша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3</a:t>
            </a:r>
            <a:r>
              <a:rPr lang="ru-RU" dirty="0" smtClean="0">
                <a:solidFill>
                  <a:schemeClr val="tx1"/>
                </a:solidFill>
              </a:rPr>
              <a:t>А  лицей № 67                                                          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             </a:t>
            </a:r>
            <a:r>
              <a:rPr lang="ru-RU" dirty="0" smtClean="0">
                <a:solidFill>
                  <a:schemeClr val="tx1"/>
                </a:solidFill>
              </a:rPr>
              <a:t>             </a:t>
            </a:r>
            <a:r>
              <a:rPr lang="ru-RU" dirty="0" smtClean="0">
                <a:solidFill>
                  <a:schemeClr val="tx1"/>
                </a:solidFill>
              </a:rPr>
              <a:t>Учитель Середа </a:t>
            </a:r>
            <a:r>
              <a:rPr lang="ru-RU" dirty="0">
                <a:solidFill>
                  <a:schemeClr val="tx1"/>
                </a:solidFill>
              </a:rPr>
              <a:t>И.Г.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031299"/>
            <a:ext cx="3384376" cy="18722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461" y="1998811"/>
            <a:ext cx="4247728" cy="2904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11366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6408712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           Мы </a:t>
            </a:r>
            <a:r>
              <a:rPr lang="ru-RU" sz="2000" dirty="0">
                <a:solidFill>
                  <a:schemeClr val="tx1"/>
                </a:solidFill>
              </a:rPr>
              <a:t>смотрим на горный источник и думаем: «Вот по-настоящему чистая вода!» Однако это не так: </a:t>
            </a:r>
            <a:r>
              <a:rPr lang="ru-RU" sz="2000" b="1" dirty="0">
                <a:solidFill>
                  <a:srgbClr val="FF0000"/>
                </a:solidFill>
              </a:rPr>
              <a:t>идеально чистой воды в природе не бывает</a:t>
            </a:r>
            <a:r>
              <a:rPr lang="ru-RU" sz="2000" dirty="0">
                <a:solidFill>
                  <a:schemeClr val="tx1"/>
                </a:solidFill>
              </a:rPr>
              <a:t>. Дело в том, что вода является практически универсальным растворителем. </a:t>
            </a:r>
            <a:r>
              <a:rPr lang="ru-RU" sz="2000" b="1" dirty="0">
                <a:solidFill>
                  <a:srgbClr val="FF0000"/>
                </a:solidFill>
              </a:rPr>
              <a:t>В ней растворены газы: азот, кислород, аргон, углекислота – и другие примеси</a:t>
            </a:r>
            <a:r>
              <a:rPr lang="ru-RU" sz="2000" dirty="0">
                <a:solidFill>
                  <a:schemeClr val="tx1"/>
                </a:solidFill>
              </a:rPr>
              <a:t>, находящиеся в воздухе. Особенно ярко свойства растворителя проявляются </a:t>
            </a:r>
            <a:r>
              <a:rPr lang="ru-RU" sz="2000" b="1" dirty="0">
                <a:solidFill>
                  <a:srgbClr val="FF0000"/>
                </a:solidFill>
              </a:rPr>
              <a:t>в морской воде</a:t>
            </a:r>
            <a:r>
              <a:rPr lang="ru-RU" sz="2000" dirty="0">
                <a:solidFill>
                  <a:schemeClr val="tx1"/>
                </a:solidFill>
              </a:rPr>
              <a:t>, в которой </a:t>
            </a:r>
            <a:r>
              <a:rPr lang="ru-RU" sz="2000" b="1" dirty="0">
                <a:solidFill>
                  <a:srgbClr val="FF0000"/>
                </a:solidFill>
              </a:rPr>
              <a:t>растворяются практически все вещества. </a:t>
            </a:r>
            <a:r>
              <a:rPr lang="ru-RU" sz="2000" dirty="0">
                <a:solidFill>
                  <a:schemeClr val="tx1"/>
                </a:solidFill>
              </a:rPr>
              <a:t>Принято считать, что в водах Мирового океана могут быть растворены практически все элементы таблицы периодической системы элементов. По крайней мере, на сегодня их обнаружено </a:t>
            </a:r>
            <a:r>
              <a:rPr lang="ru-RU" sz="2000" b="1" dirty="0">
                <a:solidFill>
                  <a:srgbClr val="FF0000"/>
                </a:solidFill>
              </a:rPr>
              <a:t>более 80</a:t>
            </a:r>
            <a:r>
              <a:rPr lang="ru-RU" sz="2000" dirty="0">
                <a:solidFill>
                  <a:schemeClr val="tx1"/>
                </a:solidFill>
              </a:rPr>
              <a:t>, в том числе редкие и радиоактивные элементы. В наибольшем количестве в морской воде содержатся хлор, натрий, магний, сера, кальций, калий, бром, углерод, стронций, бор. Одного только золота растворено в Мировом океане по </a:t>
            </a:r>
            <a:r>
              <a:rPr lang="ru-RU" sz="2000" b="1" dirty="0">
                <a:solidFill>
                  <a:srgbClr val="FF0000"/>
                </a:solidFill>
              </a:rPr>
              <a:t>3 кг </a:t>
            </a:r>
            <a:r>
              <a:rPr lang="ru-RU" sz="2000" dirty="0">
                <a:solidFill>
                  <a:schemeClr val="tx1"/>
                </a:solidFill>
              </a:rPr>
              <a:t>на душу населения Земли!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58424"/>
          </a:xfrm>
        </p:spPr>
        <p:txBody>
          <a:bodyPr>
            <a:noAutofit/>
          </a:bodyPr>
          <a:lstStyle/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Вода-растворитель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534" y="2803385"/>
            <a:ext cx="2376264" cy="22226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3069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84784"/>
            <a:ext cx="6840760" cy="51845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 земной воде также </a:t>
            </a:r>
            <a:r>
              <a:rPr lang="ru-RU" b="1" dirty="0">
                <a:solidFill>
                  <a:srgbClr val="FF0000"/>
                </a:solidFill>
              </a:rPr>
              <a:t>всегда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что-то растворено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Наиболее чистой считается дождевая вода</a:t>
            </a:r>
            <a:r>
              <a:rPr lang="ru-RU" dirty="0">
                <a:solidFill>
                  <a:schemeClr val="tx1"/>
                </a:solidFill>
              </a:rPr>
              <a:t>, но и она растворяет в себе примеси, находящиеся в воздухе. Не думайте, что вода растворяет только легко растворимые вещества. К примеру, химики-аналитики утверждают, что </a:t>
            </a:r>
            <a:r>
              <a:rPr lang="ru-RU" b="1" dirty="0">
                <a:solidFill>
                  <a:srgbClr val="FF0000"/>
                </a:solidFill>
              </a:rPr>
              <a:t>вода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немного растворяет даже стекло</a:t>
            </a:r>
            <a:r>
              <a:rPr lang="ru-RU" dirty="0"/>
              <a:t>. </a:t>
            </a:r>
            <a:r>
              <a:rPr lang="ru-RU" dirty="0">
                <a:solidFill>
                  <a:schemeClr val="tx1"/>
                </a:solidFill>
              </a:rPr>
              <a:t>Если растереть в ступке порошок стекла с водой, то </a:t>
            </a:r>
            <a:r>
              <a:rPr lang="ru-RU" dirty="0" smtClean="0">
                <a:solidFill>
                  <a:schemeClr val="tx1"/>
                </a:solidFill>
              </a:rPr>
              <a:t>     в присутствии </a:t>
            </a:r>
            <a:r>
              <a:rPr lang="ru-RU" dirty="0">
                <a:solidFill>
                  <a:schemeClr val="tx1"/>
                </a:solidFill>
              </a:rPr>
              <a:t>индикатора </a:t>
            </a:r>
            <a:r>
              <a:rPr lang="ru-RU" dirty="0" smtClean="0">
                <a:solidFill>
                  <a:schemeClr val="tx1"/>
                </a:solidFill>
              </a:rPr>
              <a:t>появится </a:t>
            </a:r>
            <a:r>
              <a:rPr lang="ru-RU" dirty="0">
                <a:solidFill>
                  <a:schemeClr val="tx1"/>
                </a:solidFill>
              </a:rPr>
              <a:t>розовая окраска –</a:t>
            </a:r>
            <a:r>
              <a:rPr lang="ru-RU" dirty="0"/>
              <a:t> </a:t>
            </a:r>
            <a:r>
              <a:rPr lang="ru-RU" b="1" dirty="0">
                <a:solidFill>
                  <a:srgbClr val="FF0000"/>
                </a:solidFill>
              </a:rPr>
              <a:t>признак щелочной среды</a:t>
            </a:r>
            <a:r>
              <a:rPr lang="ru-RU" dirty="0"/>
              <a:t>. </a:t>
            </a:r>
            <a:r>
              <a:rPr lang="ru-RU" dirty="0">
                <a:solidFill>
                  <a:schemeClr val="tx1"/>
                </a:solidFill>
              </a:rPr>
              <a:t>Следовательно, вода частично растворила стекло и щелочь попала в </a:t>
            </a:r>
            <a:r>
              <a:rPr lang="ru-RU" dirty="0" smtClean="0">
                <a:solidFill>
                  <a:schemeClr val="tx1"/>
                </a:solidFill>
              </a:rPr>
              <a:t>раствор, недаром </a:t>
            </a:r>
            <a:r>
              <a:rPr lang="ru-RU" dirty="0">
                <a:solidFill>
                  <a:schemeClr val="tx1"/>
                </a:solidFill>
              </a:rPr>
              <a:t>химики называют этот процесс </a:t>
            </a:r>
            <a:r>
              <a:rPr lang="ru-RU" b="1" dirty="0">
                <a:solidFill>
                  <a:srgbClr val="FF0000"/>
                </a:solidFill>
              </a:rPr>
              <a:t>выщелачиванием </a:t>
            </a:r>
            <a:r>
              <a:rPr lang="ru-RU" b="1" dirty="0" smtClean="0">
                <a:solidFill>
                  <a:srgbClr val="FF0000"/>
                </a:solidFill>
              </a:rPr>
              <a:t>стекла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Вода-растворитель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140967"/>
            <a:ext cx="2289697" cy="20162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482921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3" y="1412776"/>
            <a:ext cx="6048671" cy="53285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Вода на Земле может существовать в трёх основных состояниях — жидком, газообразном и твёрдом и приобретать различные формы, которые могут одновременно соседствовать друг с другом: </a:t>
            </a:r>
            <a:r>
              <a:rPr lang="ru-RU" b="1" dirty="0">
                <a:solidFill>
                  <a:srgbClr val="FF0000"/>
                </a:solidFill>
              </a:rPr>
              <a:t>водяной пар и облака в небе, морская вода и айсберги, ледники и реки </a:t>
            </a:r>
            <a:r>
              <a:rPr lang="ru-RU" dirty="0">
                <a:solidFill>
                  <a:schemeClr val="tx1"/>
                </a:solidFill>
              </a:rPr>
              <a:t>на поверхности земли, водоносные слои в земле. </a:t>
            </a:r>
            <a:r>
              <a:rPr lang="ru-RU" b="1" dirty="0">
                <a:solidFill>
                  <a:srgbClr val="FF0000"/>
                </a:solidFill>
              </a:rPr>
              <a:t>Вода способна растворять </a:t>
            </a:r>
            <a:r>
              <a:rPr lang="ru-RU" dirty="0">
                <a:solidFill>
                  <a:schemeClr val="tx1"/>
                </a:solidFill>
              </a:rPr>
              <a:t>в себе множество органических и неорганических веществ. Из-за важности воды, </a:t>
            </a:r>
            <a:r>
              <a:rPr lang="ru-RU" b="1" dirty="0">
                <a:solidFill>
                  <a:srgbClr val="FF0000"/>
                </a:solidFill>
              </a:rPr>
              <a:t>«как источника жизни», </a:t>
            </a:r>
            <a:r>
              <a:rPr lang="ru-RU" dirty="0">
                <a:solidFill>
                  <a:schemeClr val="tx1"/>
                </a:solidFill>
              </a:rPr>
              <a:t>её нередко подразделяют на типы по различным принципам.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Вода-растворитель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808" y="2852936"/>
            <a:ext cx="2490192" cy="199215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815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75018"/>
            <a:ext cx="8892480" cy="4137323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>
                <a:solidFill>
                  <a:schemeClr val="tx1"/>
                </a:solidFill>
              </a:rPr>
              <a:t>Ещё алхимики пытались </a:t>
            </a:r>
            <a:r>
              <a:rPr lang="ru-RU" sz="3200" dirty="0">
                <a:solidFill>
                  <a:schemeClr val="tx1"/>
                </a:solidFill>
              </a:rPr>
              <a:t>найти </a:t>
            </a:r>
            <a:r>
              <a:rPr lang="ru-RU" sz="3200" dirty="0" smtClean="0">
                <a:solidFill>
                  <a:schemeClr val="tx1"/>
                </a:solidFill>
              </a:rPr>
              <a:t>универсальный растворитель.</a:t>
            </a:r>
          </a:p>
          <a:p>
            <a:endParaRPr lang="ru-RU" sz="3200" dirty="0" smtClean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Однако в своих поисках упустили такое вещество, как вода.</a:t>
            </a:r>
          </a:p>
          <a:p>
            <a:endParaRPr lang="ru-RU" sz="3200" dirty="0">
              <a:solidFill>
                <a:schemeClr val="tx1"/>
              </a:solidFill>
            </a:endParaRPr>
          </a:p>
          <a:p>
            <a:r>
              <a:rPr lang="ru-RU" sz="3200" dirty="0" smtClean="0">
                <a:solidFill>
                  <a:schemeClr val="tx1"/>
                </a:solidFill>
              </a:rPr>
              <a:t>Природная вода </a:t>
            </a:r>
            <a:r>
              <a:rPr lang="ru-RU" sz="3200" dirty="0">
                <a:solidFill>
                  <a:schemeClr val="tx1"/>
                </a:solidFill>
              </a:rPr>
              <a:t>всегда содержит </a:t>
            </a:r>
            <a:r>
              <a:rPr lang="ru-RU" sz="3200" dirty="0" smtClean="0">
                <a:solidFill>
                  <a:schemeClr val="tx1"/>
                </a:solidFill>
              </a:rPr>
              <a:t>растворимые соли, от которых зависит её вкус.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    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5122912" cy="1252728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Качество воды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4664"/>
            <a:ext cx="2448272" cy="143500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3882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408333" cy="576064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Большую часть нашей Земли занимает вода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146456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 воде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146" name="Picture 2" descr="C:\Users\Пуся\Desktop\ду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40967"/>
            <a:ext cx="3231803" cy="323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259632" y="4653136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475656" y="5661248"/>
            <a:ext cx="1656184" cy="7115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1763688" y="3356992"/>
            <a:ext cx="136815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148064" y="3356992"/>
            <a:ext cx="1008112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5364088" y="4509120"/>
            <a:ext cx="158417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148064" y="5373216"/>
            <a:ext cx="1296144" cy="6437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171677" y="5805264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171677" y="285293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00192" y="306896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Вода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48264" y="43651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Вода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44208" y="580526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Вода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05735" y="649125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Вода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395536" y="62013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Вода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179512" y="446847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Вода     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971600" y="306896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Вода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347864" y="242088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394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6"/>
            <a:ext cx="7408333" cy="4065901"/>
          </a:xfrm>
        </p:spPr>
        <p:txBody>
          <a:bodyPr/>
          <a:lstStyle/>
          <a:p>
            <a:r>
              <a:rPr lang="en-US" dirty="0"/>
              <a:t>https://</a:t>
            </a:r>
            <a:r>
              <a:rPr lang="en-US" dirty="0" smtClean="0"/>
              <a:t>www.google.ru/search?q</a:t>
            </a:r>
            <a:endParaRPr lang="ru-RU" dirty="0" smtClean="0"/>
          </a:p>
          <a:p>
            <a:endParaRPr lang="ru-RU" dirty="0"/>
          </a:p>
          <a:p>
            <a:r>
              <a:rPr lang="en-US" dirty="0"/>
              <a:t>http://www.franmer.ru/?</a:t>
            </a:r>
            <a:r>
              <a:rPr lang="en-US" dirty="0" smtClean="0"/>
              <a:t>id=voda</a:t>
            </a:r>
            <a:endParaRPr lang="ru-RU" dirty="0" smtClean="0"/>
          </a:p>
          <a:p>
            <a:endParaRPr lang="ru-RU" dirty="0"/>
          </a:p>
          <a:p>
            <a:r>
              <a:rPr lang="en-US" dirty="0"/>
              <a:t>http://</a:t>
            </a:r>
            <a:r>
              <a:rPr lang="en-US" dirty="0" smtClean="0"/>
              <a:t>ru.wikipedia.org/wiki</a:t>
            </a:r>
            <a:endParaRPr lang="ru-RU" dirty="0" smtClean="0"/>
          </a:p>
          <a:p>
            <a:endParaRPr lang="ru-RU" dirty="0"/>
          </a:p>
          <a:p>
            <a:r>
              <a:rPr lang="en-US" dirty="0"/>
              <a:t>http://ovode.net/hw5.php</a:t>
            </a: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Источники</a:t>
            </a:r>
          </a:p>
        </p:txBody>
      </p:sp>
    </p:spTree>
    <p:extLst>
      <p:ext uri="{BB962C8B-B14F-4D97-AF65-F5344CB8AC3E}">
        <p14:creationId xmlns:p14="http://schemas.microsoft.com/office/powerpoint/2010/main" val="3634086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216</TotalTime>
  <Words>418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Вода-растворитель</vt:lpstr>
      <vt:lpstr>Вода-растворитель</vt:lpstr>
      <vt:lpstr>Вода-растворитель</vt:lpstr>
      <vt:lpstr>Вода-растворитель</vt:lpstr>
      <vt:lpstr>   Качество воды</vt:lpstr>
      <vt:lpstr>О воде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Вода-растворитель</dc:title>
  <dc:creator>Пуся</dc:creator>
  <cp:lastModifiedBy>ирина</cp:lastModifiedBy>
  <cp:revision>12</cp:revision>
  <dcterms:created xsi:type="dcterms:W3CDTF">2012-12-05T16:00:40Z</dcterms:created>
  <dcterms:modified xsi:type="dcterms:W3CDTF">2012-12-11T05:23:23Z</dcterms:modified>
</cp:coreProperties>
</file>